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09B22-3621-4383-8BF0-F863F99216F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EEF0-2E0B-4918-BDE9-420A486EC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EEF0-2E0B-4918-BDE9-420A486EC5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EEF0-2E0B-4918-BDE9-420A486EC5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764704"/>
            <a:ext cx="6172200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Тема: </a:t>
            </a:r>
            <a:r>
              <a:rPr lang="ru-RU" dirty="0" smtClean="0">
                <a:solidFill>
                  <a:srgbClr val="0070C0"/>
                </a:solidFill>
              </a:rPr>
              <a:t>Теорема Виета(2 урок)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>алгебра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301208"/>
            <a:ext cx="6172200" cy="801942"/>
          </a:xfrm>
        </p:spPr>
        <p:txBody>
          <a:bodyPr/>
          <a:lstStyle/>
          <a:p>
            <a:pPr algn="r"/>
            <a:r>
              <a:rPr lang="ru-RU" dirty="0" smtClean="0"/>
              <a:t>Учитель математики МБОУ ООШ №1</a:t>
            </a:r>
          </a:p>
          <a:p>
            <a:pPr algn="r"/>
            <a:r>
              <a:rPr lang="ru-RU" dirty="0" smtClean="0"/>
              <a:t>И.А. </a:t>
            </a:r>
            <a:r>
              <a:rPr lang="ru-RU" dirty="0" err="1" smtClean="0"/>
              <a:t>Облакова</a:t>
            </a:r>
            <a:endParaRPr lang="ru-RU" dirty="0"/>
          </a:p>
        </p:txBody>
      </p:sp>
      <p:pic>
        <p:nvPicPr>
          <p:cNvPr id="13314" name="Picture 2" descr="Francois Viet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04864"/>
            <a:ext cx="1905000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48866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2013г.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85010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1.Опрос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Дать </a:t>
            </a:r>
            <a:r>
              <a:rPr lang="ru-RU" dirty="0" smtClean="0"/>
              <a:t>определение квадратного уравнения.</a:t>
            </a:r>
          </a:p>
          <a:p>
            <a:r>
              <a:rPr lang="ru-RU" dirty="0" smtClean="0"/>
              <a:t>Дать </a:t>
            </a:r>
            <a:r>
              <a:rPr lang="ru-RU" dirty="0" smtClean="0"/>
              <a:t>определение приведенного квадратного уравнения.</a:t>
            </a:r>
          </a:p>
          <a:p>
            <a:r>
              <a:rPr lang="ru-RU" dirty="0" smtClean="0"/>
              <a:t>Сформулировать теорему Виета.</a:t>
            </a:r>
          </a:p>
          <a:p>
            <a:r>
              <a:rPr lang="ru-RU" dirty="0" smtClean="0"/>
              <a:t>Сформулировать теорему обратную теореме Виета.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2. Устная работа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Убедитесь, что уравнения имеют корни, и назовите их сумму и произведение: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3528" y="2132856"/>
          <a:ext cx="3407370" cy="656842"/>
        </p:xfrm>
        <a:graphic>
          <a:graphicData uri="http://schemas.openxmlformats.org/presentationml/2006/ole">
            <p:oleObj spid="_x0000_s26626" name="Equation" r:id="rId3" imgW="1054080" imgH="203040" progId="Equation.KSEE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39952" y="3068960"/>
          <a:ext cx="3345966" cy="762372"/>
        </p:xfrm>
        <a:graphic>
          <a:graphicData uri="http://schemas.openxmlformats.org/presentationml/2006/ole">
            <p:oleObj spid="_x0000_s26627" name="Equation" r:id="rId4" imgW="1002960" imgH="228600" progId="Equation.KSEE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87624" y="4509120"/>
          <a:ext cx="2713989" cy="700384"/>
        </p:xfrm>
        <a:graphic>
          <a:graphicData uri="http://schemas.openxmlformats.org/presentationml/2006/ole">
            <p:oleObj spid="_x0000_s26628" name="Equation" r:id="rId5" imgW="787320" imgH="20304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75240" cy="85010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Применение теоремы Виета и обратной ей теоремы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136904" cy="487375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Найти подбором корни уравнения.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</a:t>
            </a:r>
            <a:r>
              <a:rPr lang="en-US" dirty="0" smtClean="0"/>
              <a:t>D&gt;0</a:t>
            </a:r>
            <a:r>
              <a:rPr lang="ru-RU" dirty="0" smtClean="0"/>
              <a:t>                         2.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Зная один из корней </a:t>
            </a:r>
            <a:r>
              <a:rPr lang="ru-RU" b="1" dirty="0" smtClean="0">
                <a:solidFill>
                  <a:srgbClr val="7030A0"/>
                </a:solidFill>
              </a:rPr>
              <a:t>уравнения, </a:t>
            </a:r>
            <a:r>
              <a:rPr lang="ru-RU" b="1" dirty="0" smtClean="0">
                <a:solidFill>
                  <a:srgbClr val="7030A0"/>
                </a:solidFill>
              </a:rPr>
              <a:t>найти другой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Какое число надо подставить вместо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, чтобы корнями уравнения: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были числа 2 и 3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28184" y="980728"/>
          <a:ext cx="2107034" cy="474825"/>
        </p:xfrm>
        <a:graphic>
          <a:graphicData uri="http://schemas.openxmlformats.org/presentationml/2006/ole">
            <p:oleObj spid="_x0000_s27650" name="Equation" r:id="rId4" imgW="901440" imgH="203040" progId="Equation.KSEE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347864" y="1844824"/>
          <a:ext cx="1079996" cy="539998"/>
        </p:xfrm>
        <a:graphic>
          <a:graphicData uri="http://schemas.openxmlformats.org/presentationml/2006/ole">
            <p:oleObj spid="_x0000_s27651" name="Equation" r:id="rId5" imgW="431640" imgH="215640" progId="Equation.KSEE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932040" y="1844824"/>
          <a:ext cx="982696" cy="576064"/>
        </p:xfrm>
        <a:graphic>
          <a:graphicData uri="http://schemas.openxmlformats.org/presentationml/2006/ole">
            <p:oleObj spid="_x0000_s27652" name="Equation" r:id="rId6" imgW="368280" imgH="215640" progId="Equation.KSEE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156176" y="1916832"/>
          <a:ext cx="955300" cy="438922"/>
        </p:xfrm>
        <a:graphic>
          <a:graphicData uri="http://schemas.openxmlformats.org/presentationml/2006/ole">
            <p:oleObj spid="_x0000_s27653" name="Equation" r:id="rId7" imgW="469800" imgH="215640" progId="Equation.KSEE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380312" y="1916832"/>
          <a:ext cx="852488" cy="439738"/>
        </p:xfrm>
        <a:graphic>
          <a:graphicData uri="http://schemas.openxmlformats.org/presentationml/2006/ole">
            <p:oleObj spid="_x0000_s27656" name="Equation" r:id="rId8" imgW="419040" imgH="215640" progId="Equation.KSEE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3528" y="2780928"/>
          <a:ext cx="2224087" cy="1408112"/>
        </p:xfrm>
        <a:graphic>
          <a:graphicData uri="http://schemas.openxmlformats.org/presentationml/2006/ole">
            <p:oleObj spid="_x0000_s27659" name="Equation" r:id="rId9" imgW="1104840" imgH="698400" progId="Equation.KSEE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283968" y="2852936"/>
          <a:ext cx="2229200" cy="1377596"/>
        </p:xfrm>
        <a:graphic>
          <a:graphicData uri="http://schemas.openxmlformats.org/presentationml/2006/ole">
            <p:oleObj spid="_x0000_s27660" name="Equation" r:id="rId10" imgW="1130040" imgH="698400" progId="Equation.KSEE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959932" y="4509120"/>
          <a:ext cx="2268252" cy="576064"/>
        </p:xfrm>
        <a:graphic>
          <a:graphicData uri="http://schemas.openxmlformats.org/presentationml/2006/ole">
            <p:oleObj spid="_x0000_s27661" name="Equation" r:id="rId11" imgW="914400" imgH="20304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Применение теоремы Виета и обратной ей </a:t>
            </a:r>
            <a:r>
              <a:rPr lang="ru-RU" b="1" dirty="0" smtClean="0">
                <a:solidFill>
                  <a:srgbClr val="0070C0"/>
                </a:solidFill>
              </a:rPr>
              <a:t>теоремы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  <a:noFill/>
        </p:spPr>
        <p:txBody>
          <a:bodyPr/>
          <a:lstStyle/>
          <a:p>
            <a:r>
              <a:rPr lang="ru-RU" dirty="0" smtClean="0"/>
              <a:t>№586</a:t>
            </a:r>
          </a:p>
          <a:p>
            <a:r>
              <a:rPr lang="ru-RU" dirty="0" smtClean="0"/>
              <a:t>Пусть                                   корни уравнения, тогда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Имеем  12,5+       =13, значит         = 13-12,5       =0,5</a:t>
            </a:r>
          </a:p>
          <a:p>
            <a:pPr>
              <a:buNone/>
            </a:pPr>
            <a:r>
              <a:rPr lang="ru-RU" dirty="0" smtClean="0"/>
              <a:t>Тогда 12,5•0,5=</a:t>
            </a:r>
            <a:r>
              <a:rPr lang="en-US" dirty="0" smtClean="0"/>
              <a:t>q    </a:t>
            </a:r>
            <a:r>
              <a:rPr lang="en-US" dirty="0" err="1" smtClean="0"/>
              <a:t>q</a:t>
            </a:r>
            <a:r>
              <a:rPr lang="ru-RU" dirty="0" smtClean="0"/>
              <a:t>=25</a:t>
            </a:r>
          </a:p>
          <a:p>
            <a:pPr>
              <a:buNone/>
            </a:pPr>
            <a:r>
              <a:rPr lang="ru-RU" dirty="0" smtClean="0"/>
              <a:t>Ответ:      =0,5; </a:t>
            </a:r>
            <a:r>
              <a:rPr lang="en-US" dirty="0" smtClean="0"/>
              <a:t>q</a:t>
            </a:r>
            <a:r>
              <a:rPr lang="ru-RU" dirty="0" smtClean="0"/>
              <a:t>=25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50660" y="2059087"/>
          <a:ext cx="1309172" cy="505817"/>
        </p:xfrm>
        <a:graphic>
          <a:graphicData uri="http://schemas.openxmlformats.org/presentationml/2006/ole">
            <p:oleObj spid="_x0000_s29699" name="Equation" r:id="rId3" imgW="558720" imgH="215640" progId="Equation.KSEE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75856" y="1990150"/>
          <a:ext cx="864096" cy="538688"/>
        </p:xfrm>
        <a:graphic>
          <a:graphicData uri="http://schemas.openxmlformats.org/presentationml/2006/ole">
            <p:oleObj spid="_x0000_s29700" name="Equation" r:id="rId4" imgW="291960" imgH="215640" progId="Equation.KSEE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5536" y="2623586"/>
          <a:ext cx="1800200" cy="536902"/>
        </p:xfrm>
        <a:graphic>
          <a:graphicData uri="http://schemas.openxmlformats.org/presentationml/2006/ole">
            <p:oleObj spid="_x0000_s29701" name="Equation" r:id="rId5" imgW="723600" imgH="215640" progId="Equation.KSEE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627784" y="2636912"/>
          <a:ext cx="1514475" cy="538163"/>
        </p:xfrm>
        <a:graphic>
          <a:graphicData uri="http://schemas.openxmlformats.org/presentationml/2006/ole">
            <p:oleObj spid="_x0000_s29702" name="Equation" r:id="rId6" imgW="609480" imgH="215640" progId="Equation.KSEE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483768" y="3284984"/>
          <a:ext cx="442590" cy="578772"/>
        </p:xfrm>
        <a:graphic>
          <a:graphicData uri="http://schemas.openxmlformats.org/presentationml/2006/ole">
            <p:oleObj spid="_x0000_s29704" name="Equation" r:id="rId7" imgW="164880" imgH="215640" progId="Equation.KSEE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932040" y="3284984"/>
          <a:ext cx="442590" cy="578772"/>
        </p:xfrm>
        <a:graphic>
          <a:graphicData uri="http://schemas.openxmlformats.org/presentationml/2006/ole">
            <p:oleObj spid="_x0000_s29705" name="Equation" r:id="rId8" imgW="164880" imgH="215640" progId="Equation.KSEE3">
              <p:embed/>
            </p:oleObj>
          </a:graphicData>
        </a:graphic>
      </p:graphicFrame>
      <p:graphicFrame>
        <p:nvGraphicFramePr>
          <p:cNvPr id="29707" name="Object 8"/>
          <p:cNvGraphicFramePr>
            <a:graphicFrameLocks noChangeAspect="1"/>
          </p:cNvGraphicFramePr>
          <p:nvPr/>
        </p:nvGraphicFramePr>
        <p:xfrm>
          <a:off x="6948264" y="3284984"/>
          <a:ext cx="442912" cy="579437"/>
        </p:xfrm>
        <a:graphic>
          <a:graphicData uri="http://schemas.openxmlformats.org/presentationml/2006/ole">
            <p:oleObj spid="_x0000_s29707" name="Equation" r:id="rId9" imgW="164880" imgH="215640" progId="Equation.KSEE3">
              <p:embed/>
            </p:oleObj>
          </a:graphicData>
        </a:graphic>
      </p:graphicFrame>
      <p:graphicFrame>
        <p:nvGraphicFramePr>
          <p:cNvPr id="29708" name="Object 8"/>
          <p:cNvGraphicFramePr>
            <a:graphicFrameLocks noChangeAspect="1"/>
          </p:cNvGraphicFramePr>
          <p:nvPr/>
        </p:nvGraphicFramePr>
        <p:xfrm>
          <a:off x="1475656" y="4149080"/>
          <a:ext cx="442912" cy="579437"/>
        </p:xfrm>
        <a:graphic>
          <a:graphicData uri="http://schemas.openxmlformats.org/presentationml/2006/ole">
            <p:oleObj spid="_x0000_s29708" name="Equation" r:id="rId10" imgW="164880" imgH="21564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6648" cy="49006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№587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Пусть</a:t>
            </a:r>
          </a:p>
          <a:p>
            <a:pPr>
              <a:buNone/>
            </a:pPr>
            <a:r>
              <a:rPr lang="ru-RU" dirty="0" smtClean="0"/>
              <a:t>тогда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Подставим вместо           значение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8,6=-0,2в =&gt;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в =-43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Ответ: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49300" y="1222375"/>
          <a:ext cx="2185988" cy="422275"/>
        </p:xfrm>
        <a:graphic>
          <a:graphicData uri="http://schemas.openxmlformats.org/presentationml/2006/ole">
            <p:oleObj spid="_x0000_s46082" name="Equation" r:id="rId3" imgW="1054080" imgH="203040" progId="Equation.KSEE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07704" y="1844824"/>
          <a:ext cx="889511" cy="504056"/>
        </p:xfrm>
        <a:graphic>
          <a:graphicData uri="http://schemas.openxmlformats.org/presentationml/2006/ole">
            <p:oleObj spid="_x0000_s46083" name="Equation" r:id="rId4" imgW="380880" imgH="215640" progId="Equation.KSEE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47664" y="2130512"/>
          <a:ext cx="1800200" cy="900100"/>
        </p:xfrm>
        <a:graphic>
          <a:graphicData uri="http://schemas.openxmlformats.org/presentationml/2006/ole">
            <p:oleObj spid="_x0000_s46084" name="Equation" r:id="rId5" imgW="787320" imgH="393480" progId="Equation.KSEE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499992" y="2132856"/>
          <a:ext cx="1482328" cy="883696"/>
        </p:xfrm>
        <a:graphic>
          <a:graphicData uri="http://schemas.openxmlformats.org/presentationml/2006/ole">
            <p:oleObj spid="_x0000_s46085" name="Equation" r:id="rId6" imgW="660240" imgH="393480" progId="Equation.KSEE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491880" y="3068961"/>
          <a:ext cx="406634" cy="576064"/>
        </p:xfrm>
        <a:graphic>
          <a:graphicData uri="http://schemas.openxmlformats.org/presentationml/2006/ole">
            <p:oleObj spid="_x0000_s46086" name="Equation" r:id="rId7" imgW="152280" imgH="215640" progId="Equation.KSEE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704858" y="2889852"/>
          <a:ext cx="2755574" cy="899188"/>
        </p:xfrm>
        <a:graphic>
          <a:graphicData uri="http://schemas.openxmlformats.org/presentationml/2006/ole">
            <p:oleObj spid="_x0000_s46087" name="Equation" r:id="rId8" imgW="1206360" imgH="393480" progId="Equation.KSEE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5536" y="3789040"/>
          <a:ext cx="2774950" cy="808037"/>
        </p:xfrm>
        <a:graphic>
          <a:graphicData uri="http://schemas.openxmlformats.org/presentationml/2006/ole">
            <p:oleObj spid="_x0000_s46088" name="Equation" r:id="rId9" imgW="901440" imgH="393480" progId="Equation.KSEE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131840" y="3668209"/>
          <a:ext cx="1875208" cy="1056935"/>
        </p:xfrm>
        <a:graphic>
          <a:graphicData uri="http://schemas.openxmlformats.org/presentationml/2006/ole">
            <p:oleObj spid="_x0000_s46089" name="Equation" r:id="rId10" imgW="698400" imgH="393480" progId="Equation.KSEE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123728" y="5373216"/>
          <a:ext cx="2952328" cy="619624"/>
        </p:xfrm>
        <a:graphic>
          <a:graphicData uri="http://schemas.openxmlformats.org/presentationml/2006/ole">
            <p:oleObj spid="_x0000_s46090" name="Equation" r:id="rId11" imgW="1028520" imgH="21564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922114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Задача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ru-RU" dirty="0" smtClean="0"/>
              <a:t>Периметр прямоугольника равен 20см. Найдите его стороны, если известно, что площадь прямоугольника равна 24 см</a:t>
            </a:r>
            <a:r>
              <a:rPr lang="ru-RU" dirty="0" smtClean="0"/>
              <a:t>²</a:t>
            </a:r>
          </a:p>
          <a:p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см-одна</a:t>
            </a:r>
            <a:r>
              <a:rPr lang="ru-RU" dirty="0" smtClean="0"/>
              <a:t> сторона прямоугольника. Известно, что периметр 20см найдем другую сторону                   2 (</a:t>
            </a:r>
            <a:r>
              <a:rPr lang="ru-RU" dirty="0" err="1" smtClean="0"/>
              <a:t>х+в</a:t>
            </a:r>
            <a:r>
              <a:rPr lang="ru-RU" dirty="0" smtClean="0"/>
              <a:t>)=20  х+в=10 в=10-х .</a:t>
            </a:r>
          </a:p>
          <a:p>
            <a:r>
              <a:rPr lang="ru-RU" dirty="0" smtClean="0"/>
              <a:t>Зная, что площадь прямоугольника равна 24 см²,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оставляем уравнение: </a:t>
            </a:r>
            <a:r>
              <a:rPr lang="ru-RU" dirty="0" err="1" smtClean="0"/>
              <a:t>х</a:t>
            </a:r>
            <a:r>
              <a:rPr lang="ru-RU" dirty="0" smtClean="0"/>
              <a:t>(10-х)=24    х²-10х+24=0</a:t>
            </a:r>
          </a:p>
          <a:p>
            <a:r>
              <a:rPr lang="ru-RU" dirty="0" smtClean="0"/>
              <a:t>         =6             = 4  </a:t>
            </a:r>
          </a:p>
          <a:p>
            <a:r>
              <a:rPr lang="ru-RU" dirty="0" err="1" smtClean="0"/>
              <a:t>Ответ:стороны</a:t>
            </a:r>
            <a:r>
              <a:rPr lang="ru-RU" dirty="0" smtClean="0"/>
              <a:t> прямоугольника равны 6см, 4см.</a:t>
            </a:r>
          </a:p>
          <a:p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33900" y="3321050"/>
          <a:ext cx="76200" cy="215900"/>
        </p:xfrm>
        <a:graphic>
          <a:graphicData uri="http://schemas.openxmlformats.org/presentationml/2006/ole">
            <p:oleObj spid="_x0000_s48130" name="Equation" r:id="rId3" imgW="75960" imgH="215640" progId="Equation.KSEE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63800" y="4868863"/>
          <a:ext cx="546100" cy="504825"/>
        </p:xfrm>
        <a:graphic>
          <a:graphicData uri="http://schemas.openxmlformats.org/presentationml/2006/ole">
            <p:oleObj spid="_x0000_s48131" name="Equation" r:id="rId4" imgW="164880" imgH="215640" progId="Equation.KSEE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43608" y="4791027"/>
          <a:ext cx="360040" cy="510057"/>
        </p:xfrm>
        <a:graphic>
          <a:graphicData uri="http://schemas.openxmlformats.org/presentationml/2006/ole">
            <p:oleObj spid="_x0000_s48132" name="Equation" r:id="rId5" imgW="152280" imgH="21564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Самостоятельная работа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3744416" cy="48737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 вариант</a:t>
            </a:r>
          </a:p>
          <a:p>
            <a:pPr>
              <a:buNone/>
            </a:pPr>
            <a:r>
              <a:rPr lang="ru-RU" dirty="0" smtClean="0"/>
              <a:t>1.Найти сумму и произведение корней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В уравнении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Один из корней равен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dirty="0" smtClean="0"/>
              <a:t>-7 . </a:t>
            </a:r>
            <a:r>
              <a:rPr lang="ru-RU" sz="2600" dirty="0" smtClean="0"/>
              <a:t>Найти другой корень и свободный член</a:t>
            </a:r>
            <a:r>
              <a:rPr lang="en-US" sz="2600" dirty="0" smtClean="0"/>
              <a:t> q</a:t>
            </a:r>
            <a:endParaRPr lang="ru-RU" sz="2600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67544" y="2996952"/>
          <a:ext cx="2988335" cy="576064"/>
        </p:xfrm>
        <a:graphic>
          <a:graphicData uri="http://schemas.openxmlformats.org/presentationml/2006/ole">
            <p:oleObj spid="_x0000_s47106" name="Equation" r:id="rId4" imgW="1054080" imgH="203040" progId="Equation.KSEE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3933056"/>
          <a:ext cx="2690507" cy="628950"/>
        </p:xfrm>
        <a:graphic>
          <a:graphicData uri="http://schemas.openxmlformats.org/presentationml/2006/ole">
            <p:oleObj spid="_x0000_s47107" name="Equation" r:id="rId5" imgW="977760" imgH="228600" progId="Equation.KSEE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1700808"/>
            <a:ext cx="4104456" cy="48013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 вариант</a:t>
            </a:r>
          </a:p>
          <a:p>
            <a:pPr>
              <a:buNone/>
            </a:pPr>
            <a:r>
              <a:rPr lang="ru-RU" sz="2400" dirty="0" smtClean="0"/>
              <a:t>1.Найти сумму и произведение корней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 В уравнении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Один из корней равен</a:t>
            </a:r>
          </a:p>
          <a:p>
            <a:pPr>
              <a:buNone/>
            </a:pPr>
            <a:r>
              <a:rPr lang="ru-RU" sz="2400" dirty="0" smtClean="0"/>
              <a:t> -</a:t>
            </a:r>
            <a:r>
              <a:rPr lang="en-US" sz="2400" dirty="0" smtClean="0"/>
              <a:t>9</a:t>
            </a:r>
            <a:r>
              <a:rPr lang="ru-RU" sz="2400" dirty="0" smtClean="0"/>
              <a:t> . </a:t>
            </a:r>
          </a:p>
          <a:p>
            <a:pPr>
              <a:buNone/>
            </a:pPr>
            <a:r>
              <a:rPr lang="ru-RU" sz="2400" dirty="0" smtClean="0"/>
              <a:t>Найти другой корень и коэффициент р.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2996951"/>
          <a:ext cx="2764290" cy="532875"/>
        </p:xfrm>
        <a:graphic>
          <a:graphicData uri="http://schemas.openxmlformats.org/presentationml/2006/ole">
            <p:oleObj spid="_x0000_s47108" name="Equation" r:id="rId6" imgW="1054080" imgH="203040" progId="Equation.KSEE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788024" y="3857006"/>
          <a:ext cx="2304256" cy="531752"/>
        </p:xfrm>
        <a:graphic>
          <a:graphicData uri="http://schemas.openxmlformats.org/presentationml/2006/ole">
            <p:oleObj spid="_x0000_s47109" name="Equation" r:id="rId7" imgW="990360" imgH="22860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Домашнее задание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ru-RU" dirty="0" smtClean="0"/>
              <a:t>590,№ </a:t>
            </a:r>
            <a:r>
              <a:rPr lang="ru-RU" dirty="0" smtClean="0"/>
              <a:t>592,№594 (</a:t>
            </a:r>
            <a:r>
              <a:rPr lang="ru-RU" dirty="0" err="1" smtClean="0"/>
              <a:t>г,д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563</TotalTime>
  <Words>294</Words>
  <Application>Microsoft Office PowerPoint</Application>
  <PresentationFormat>Экран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Эркер</vt:lpstr>
      <vt:lpstr>Equation</vt:lpstr>
      <vt:lpstr>Kingsoft Equation 3.0</vt:lpstr>
      <vt:lpstr>Тема: Теорема Виета(2 урок) алгебра 8 класс</vt:lpstr>
      <vt:lpstr>1.Опрос</vt:lpstr>
      <vt:lpstr>2. Устная работа</vt:lpstr>
      <vt:lpstr>Применение теоремы Виета и обратной ей теоремы</vt:lpstr>
      <vt:lpstr>Применение теоремы Виета и обратной ей теоремы</vt:lpstr>
      <vt:lpstr>№587</vt:lpstr>
      <vt:lpstr>Задача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Теорема Виета алгебра 9 класс</dc:title>
  <dc:creator>user</dc:creator>
  <cp:lastModifiedBy>user</cp:lastModifiedBy>
  <cp:revision>57</cp:revision>
  <dcterms:created xsi:type="dcterms:W3CDTF">2013-01-14T00:33:03Z</dcterms:created>
  <dcterms:modified xsi:type="dcterms:W3CDTF">2013-01-31T00:07:34Z</dcterms:modified>
</cp:coreProperties>
</file>