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3" r:id="rId4"/>
    <p:sldId id="267" r:id="rId5"/>
    <p:sldId id="266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35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90CB5-A091-4500-9962-EF0A6706B986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6A722-F9A5-45D4-91F5-8472541AD9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CEE5A-5D4F-44C8-AB89-BE81B9307C10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58F39-5683-4F6F-9874-9436263B67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EEDBA-96A2-411B-BE8B-157CDCC052A9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AD064-2186-4B8C-B8BC-888C6E25A0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10052-2938-44AB-BC7B-85DE887E47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EF777-5A33-4C61-B5D5-822961FA92C4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5450E-07D0-46BB-BDFB-3F3A8EDF4C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AD5A0-D259-4AC4-AED4-6B8DC40B94BD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28FF1-AD6B-418C-8C94-4DF2A4FDBB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379A9-BD11-4A11-9131-84FA17999020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A867B-D07D-4116-92F4-0E84A13239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2E731-3E19-4071-9570-92636212DA0C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50B5F-0776-4E84-9E5A-F57414C314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BBF2B-E26D-42D9-A259-A01C5D0B09F1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B51F2-56CA-41EB-83CC-8865D32B09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C042C-BE11-4FCD-A208-BC0722B24E09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12AE8-3A3C-42C1-AB99-5611AE2E54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AF789-49B8-481A-B91F-DC4C23FA9954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14B9D-FF18-407F-873D-FA1428155A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3494A-1A9C-449A-8866-B592D9D2FB93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22C04-038C-4743-A551-1169A51A39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5D0F339-BDD5-434B-A810-517C9A997A62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739AB9-C904-4E3E-902D-02F3147332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714488"/>
            <a:ext cx="4214842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908050"/>
            <a:ext cx="8001000" cy="50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4800" b="1">
              <a:solidFill>
                <a:srgbClr val="040CA8"/>
              </a:solidFill>
              <a:latin typeface="Arial Black" pitchFamily="34" charset="0"/>
            </a:endParaRPr>
          </a:p>
          <a:p>
            <a:r>
              <a:rPr lang="ru-RU" sz="4800" b="1">
                <a:solidFill>
                  <a:srgbClr val="040CA8"/>
                </a:solidFill>
                <a:latin typeface="Arial Black" pitchFamily="34" charset="0"/>
              </a:rPr>
              <a:t>ПРАВИЛА </a:t>
            </a:r>
          </a:p>
          <a:p>
            <a:r>
              <a:rPr lang="ru-RU" sz="4800" b="1">
                <a:solidFill>
                  <a:srgbClr val="040CA8"/>
                </a:solidFill>
                <a:latin typeface="Arial Black" pitchFamily="34" charset="0"/>
              </a:rPr>
              <a:t>ДОРОЖНОГО</a:t>
            </a:r>
          </a:p>
          <a:p>
            <a:r>
              <a:rPr lang="ru-RU" sz="4800" b="1">
                <a:solidFill>
                  <a:srgbClr val="040CA8"/>
                </a:solidFill>
                <a:latin typeface="Arial Black" pitchFamily="34" charset="0"/>
              </a:rPr>
              <a:t>ДВИЖЕНИЯ</a:t>
            </a:r>
            <a:endParaRPr lang="en-US" sz="4800" b="1">
              <a:solidFill>
                <a:srgbClr val="040CA8"/>
              </a:solidFill>
              <a:latin typeface="Arial Black" pitchFamily="34" charset="0"/>
            </a:endParaRPr>
          </a:p>
          <a:p>
            <a:endParaRPr lang="en-US" sz="4800" b="1">
              <a:solidFill>
                <a:srgbClr val="040CA8"/>
              </a:solidFill>
              <a:latin typeface="Arial Black" pitchFamily="34" charset="0"/>
            </a:endParaRPr>
          </a:p>
          <a:p>
            <a:endParaRPr lang="en-US" sz="4800" b="1">
              <a:solidFill>
                <a:srgbClr val="040CA8"/>
              </a:solidFill>
              <a:latin typeface="Arial Black" pitchFamily="34" charset="0"/>
            </a:endParaRPr>
          </a:p>
          <a:p>
            <a:r>
              <a:rPr lang="ru-RU" sz="2000" b="1">
                <a:solidFill>
                  <a:srgbClr val="040CA8"/>
                </a:solidFill>
              </a:rPr>
              <a:t>Учитель Кореневская С.В.</a:t>
            </a:r>
          </a:p>
          <a:p>
            <a:r>
              <a:rPr lang="ru-RU" sz="2000" b="1">
                <a:solidFill>
                  <a:srgbClr val="040CA8"/>
                </a:solidFill>
              </a:rPr>
              <a:t>МБОУ Весёловская СОШ №1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/>
          </p:cNvSpPr>
          <p:nvPr>
            <p:ph type="body" idx="1"/>
          </p:nvPr>
        </p:nvSpPr>
        <p:spPr>
          <a:xfrm>
            <a:off x="250825" y="404813"/>
            <a:ext cx="5267325" cy="1947862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b="1" smtClean="0">
                <a:solidFill>
                  <a:srgbClr val="040CA8"/>
                </a:solidFill>
                <a:latin typeface="Arial" charset="0"/>
              </a:rPr>
              <a:t>Что за «зебра» на дороге?</a:t>
            </a:r>
          </a:p>
          <a:p>
            <a:pPr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b="1" smtClean="0">
                <a:solidFill>
                  <a:srgbClr val="040CA8"/>
                </a:solidFill>
                <a:latin typeface="Arial" charset="0"/>
              </a:rPr>
              <a:t>Все стоят, разинув рот,</a:t>
            </a:r>
          </a:p>
          <a:p>
            <a:pPr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b="1" smtClean="0">
                <a:solidFill>
                  <a:srgbClr val="040CA8"/>
                </a:solidFill>
                <a:latin typeface="Arial" charset="0"/>
              </a:rPr>
              <a:t>Ждут, когда мигнет зеленый.</a:t>
            </a:r>
          </a:p>
          <a:p>
            <a:pPr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b="1" smtClean="0">
                <a:solidFill>
                  <a:srgbClr val="040CA8"/>
                </a:solidFill>
                <a:latin typeface="Arial" charset="0"/>
              </a:rPr>
              <a:t>Значит, это …</a:t>
            </a:r>
          </a:p>
        </p:txBody>
      </p:sp>
      <p:sp>
        <p:nvSpPr>
          <p:cNvPr id="15362" name="Rectangle 4"/>
          <p:cNvSpPr>
            <a:spLocks/>
          </p:cNvSpPr>
          <p:nvPr/>
        </p:nvSpPr>
        <p:spPr bwMode="auto">
          <a:xfrm>
            <a:off x="2051050" y="2349500"/>
            <a:ext cx="70929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ru-RU" sz="2700" b="1">
                <a:solidFill>
                  <a:srgbClr val="040CA8"/>
                </a:solidFill>
                <a:latin typeface="Calibri" pitchFamily="34" charset="0"/>
              </a:rPr>
              <a:t>Тянется нитка, среди полей петляя.</a:t>
            </a:r>
          </a:p>
          <a:p>
            <a: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ru-RU" sz="2700" b="1">
                <a:solidFill>
                  <a:srgbClr val="040CA8"/>
                </a:solidFill>
                <a:latin typeface="Calibri" pitchFamily="34" charset="0"/>
              </a:rPr>
              <a:t>Лесом, перелесками, без конца и края.</a:t>
            </a:r>
          </a:p>
          <a:p>
            <a: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ru-RU" sz="2700" b="1">
                <a:solidFill>
                  <a:srgbClr val="040CA8"/>
                </a:solidFill>
                <a:latin typeface="Calibri" pitchFamily="34" charset="0"/>
              </a:rPr>
              <a:t>Ни ее порвать, ни в клубок смотать.</a:t>
            </a:r>
          </a:p>
        </p:txBody>
      </p:sp>
      <p:sp>
        <p:nvSpPr>
          <p:cNvPr id="15363" name="Rectangle 5"/>
          <p:cNvSpPr>
            <a:spLocks/>
          </p:cNvSpPr>
          <p:nvPr/>
        </p:nvSpPr>
        <p:spPr bwMode="auto">
          <a:xfrm>
            <a:off x="323850" y="4005263"/>
            <a:ext cx="5267325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ru-RU" sz="2700" b="1">
                <a:solidFill>
                  <a:srgbClr val="040CA8"/>
                </a:solidFill>
                <a:latin typeface="Calibri" pitchFamily="34" charset="0"/>
              </a:rPr>
              <a:t>Тихо ехать нас обяжет,</a:t>
            </a:r>
          </a:p>
          <a:p>
            <a: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ru-RU" sz="2700" b="1">
                <a:solidFill>
                  <a:srgbClr val="040CA8"/>
                </a:solidFill>
                <a:latin typeface="Calibri" pitchFamily="34" charset="0"/>
              </a:rPr>
              <a:t>Поворот вблизи покажет</a:t>
            </a:r>
          </a:p>
          <a:p>
            <a: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ru-RU" sz="2700" b="1">
                <a:solidFill>
                  <a:srgbClr val="040CA8"/>
                </a:solidFill>
                <a:latin typeface="Calibri" pitchFamily="34" charset="0"/>
              </a:rPr>
              <a:t>И напомнит, что и как</a:t>
            </a:r>
          </a:p>
          <a:p>
            <a: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ru-RU" sz="2700" b="1">
                <a:solidFill>
                  <a:srgbClr val="040CA8"/>
                </a:solidFill>
                <a:latin typeface="Calibri" pitchFamily="34" charset="0"/>
              </a:rPr>
              <a:t>Вам в пути …</a:t>
            </a:r>
          </a:p>
        </p:txBody>
      </p:sp>
      <p:pic>
        <p:nvPicPr>
          <p:cNvPr id="36870" name="Picture 6" descr="bo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549275"/>
            <a:ext cx="188595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7" descr="bo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025" y="4292600"/>
            <a:ext cx="188595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/>
          </p:cNvSpPr>
          <p:nvPr>
            <p:ph type="body" idx="1"/>
          </p:nvPr>
        </p:nvSpPr>
        <p:spPr>
          <a:xfrm>
            <a:off x="4714875" y="4941888"/>
            <a:ext cx="3600450" cy="17287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ru-RU" sz="1800" b="1" smtClean="0">
                <a:solidFill>
                  <a:srgbClr val="040CA8"/>
                </a:solidFill>
              </a:rPr>
              <a:t>На проезжей части, дети,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ru-RU" sz="1800" b="1" smtClean="0">
                <a:solidFill>
                  <a:schemeClr val="hlink"/>
                </a:solidFill>
              </a:rPr>
              <a:t>Не играйте </a:t>
            </a:r>
            <a:r>
              <a:rPr lang="ru-RU" sz="1800" b="1" smtClean="0">
                <a:solidFill>
                  <a:srgbClr val="040CA8"/>
                </a:solidFill>
              </a:rPr>
              <a:t>в игры эти.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ru-RU" sz="1800" b="1" smtClean="0">
                <a:solidFill>
                  <a:srgbClr val="040CA8"/>
                </a:solidFill>
              </a:rPr>
              <a:t>Бегать можно без оглядки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ru-RU" sz="1800" b="1" smtClean="0">
                <a:solidFill>
                  <a:srgbClr val="040CA8"/>
                </a:solidFill>
              </a:rPr>
              <a:t>Во дворе и на площадке.</a:t>
            </a:r>
          </a:p>
        </p:txBody>
      </p:sp>
      <p:sp>
        <p:nvSpPr>
          <p:cNvPr id="17410" name="Rectangle 4"/>
          <p:cNvSpPr>
            <a:spLocks/>
          </p:cNvSpPr>
          <p:nvPr/>
        </p:nvSpPr>
        <p:spPr bwMode="auto">
          <a:xfrm>
            <a:off x="0" y="188913"/>
            <a:ext cx="54832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eaLnBrk="0" hangingPunct="0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ru-RU" sz="1600" b="1">
                <a:solidFill>
                  <a:srgbClr val="040CA8"/>
                </a:solidFill>
                <a:latin typeface="Lucida Sans Unicode" pitchFamily="34" charset="0"/>
              </a:rPr>
              <a:t>Делаем ребятам предостереженье: </a:t>
            </a:r>
          </a:p>
          <a:p>
            <a:pPr marL="365125" indent="-255588" eaLnBrk="0" hangingPunct="0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ru-RU" sz="1600" b="1">
                <a:solidFill>
                  <a:srgbClr val="040CA8"/>
                </a:solidFill>
                <a:latin typeface="Lucida Sans Unicode" pitchFamily="34" charset="0"/>
              </a:rPr>
              <a:t>Выучите правила движения! </a:t>
            </a:r>
          </a:p>
          <a:p>
            <a:pPr marL="365125" indent="-255588" eaLnBrk="0" hangingPunct="0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ru-RU" sz="1600" b="1">
                <a:solidFill>
                  <a:srgbClr val="040CA8"/>
                </a:solidFill>
                <a:latin typeface="Lucida Sans Unicode" pitchFamily="34" charset="0"/>
              </a:rPr>
              <a:t>Чтоб не </a:t>
            </a:r>
            <a:r>
              <a:rPr lang="ru-RU" sz="1600" b="1">
                <a:solidFill>
                  <a:schemeClr val="hlink"/>
                </a:solidFill>
                <a:latin typeface="Lucida Sans Unicode" pitchFamily="34" charset="0"/>
              </a:rPr>
              <a:t>волновались</a:t>
            </a:r>
            <a:r>
              <a:rPr lang="ru-RU" sz="1600" b="1">
                <a:solidFill>
                  <a:srgbClr val="040CA8"/>
                </a:solidFill>
                <a:latin typeface="Lucida Sans Unicode" pitchFamily="34" charset="0"/>
              </a:rPr>
              <a:t> каждый день родители, </a:t>
            </a:r>
          </a:p>
          <a:p>
            <a:pPr marL="365125" indent="-255588" eaLnBrk="0" hangingPunct="0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ru-RU" sz="1600" b="1">
                <a:solidFill>
                  <a:srgbClr val="040CA8"/>
                </a:solidFill>
                <a:latin typeface="Lucida Sans Unicode" pitchFamily="34" charset="0"/>
              </a:rPr>
              <a:t>Чтоб спокойны были за рулем водители. </a:t>
            </a:r>
          </a:p>
        </p:txBody>
      </p:sp>
      <p:sp>
        <p:nvSpPr>
          <p:cNvPr id="17411" name="Rectangle 5"/>
          <p:cNvSpPr>
            <a:spLocks/>
          </p:cNvSpPr>
          <p:nvPr/>
        </p:nvSpPr>
        <p:spPr bwMode="auto">
          <a:xfrm>
            <a:off x="250825" y="1241425"/>
            <a:ext cx="42481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eaLnBrk="0" hangingPunct="0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ru-RU" sz="1600" b="1">
                <a:solidFill>
                  <a:srgbClr val="040CA8"/>
                </a:solidFill>
                <a:latin typeface="Lucida Sans Unicode" pitchFamily="34" charset="0"/>
              </a:rPr>
              <a:t>На мостовой –не </a:t>
            </a:r>
            <a:r>
              <a:rPr lang="ru-RU" sz="1600" b="1">
                <a:solidFill>
                  <a:schemeClr val="hlink"/>
                </a:solidFill>
                <a:latin typeface="Lucida Sans Unicode" pitchFamily="34" charset="0"/>
              </a:rPr>
              <a:t>играть, не кататься,</a:t>
            </a:r>
            <a:r>
              <a:rPr lang="ru-RU" sz="1600" b="1">
                <a:solidFill>
                  <a:srgbClr val="040CA8"/>
                </a:solidFill>
                <a:latin typeface="Lucida Sans Unicode" pitchFamily="34" charset="0"/>
              </a:rPr>
              <a:t> </a:t>
            </a:r>
          </a:p>
          <a:p>
            <a:pPr marL="365125" indent="-255588" eaLnBrk="0" hangingPunct="0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ru-RU" sz="1600" b="1">
                <a:solidFill>
                  <a:srgbClr val="040CA8"/>
                </a:solidFill>
                <a:latin typeface="Lucida Sans Unicode" pitchFamily="34" charset="0"/>
              </a:rPr>
              <a:t>Если здоровым хочешь остаться! </a:t>
            </a:r>
          </a:p>
        </p:txBody>
      </p:sp>
      <p:sp>
        <p:nvSpPr>
          <p:cNvPr id="17412" name="Rectangle 6"/>
          <p:cNvSpPr>
            <a:spLocks/>
          </p:cNvSpPr>
          <p:nvPr/>
        </p:nvSpPr>
        <p:spPr bwMode="auto">
          <a:xfrm>
            <a:off x="1042988" y="1966913"/>
            <a:ext cx="4824412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eaLnBrk="0" hangingPunct="0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ru-RU" sz="1600" b="1">
                <a:solidFill>
                  <a:srgbClr val="040CA8"/>
                </a:solidFill>
                <a:latin typeface="Lucida Sans Unicode" pitchFamily="34" charset="0"/>
              </a:rPr>
              <a:t>Правила эти помни всегда, </a:t>
            </a:r>
          </a:p>
          <a:p>
            <a:pPr marL="365125" indent="-255588" eaLnBrk="0" hangingPunct="0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ru-RU" sz="1600" b="1">
                <a:solidFill>
                  <a:srgbClr val="040CA8"/>
                </a:solidFill>
                <a:latin typeface="Lucida Sans Unicode" pitchFamily="34" charset="0"/>
              </a:rPr>
              <a:t>Чтоб не </a:t>
            </a:r>
            <a:r>
              <a:rPr lang="ru-RU" sz="1600" b="1">
                <a:solidFill>
                  <a:schemeClr val="hlink"/>
                </a:solidFill>
                <a:latin typeface="Lucida Sans Unicode" pitchFamily="34" charset="0"/>
              </a:rPr>
              <a:t>случилась</a:t>
            </a:r>
            <a:r>
              <a:rPr lang="ru-RU" sz="1600" b="1">
                <a:solidFill>
                  <a:srgbClr val="040CA8"/>
                </a:solidFill>
                <a:latin typeface="Lucida Sans Unicode" pitchFamily="34" charset="0"/>
              </a:rPr>
              <a:t> с тобою беда! </a:t>
            </a:r>
          </a:p>
          <a:p>
            <a:pPr marL="365125" indent="-255588" eaLnBrk="0" hangingPunct="0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ru-RU" sz="1600" b="1">
                <a:solidFill>
                  <a:srgbClr val="040CA8"/>
                </a:solidFill>
                <a:latin typeface="Lucida Sans Unicode" pitchFamily="34" charset="0"/>
              </a:rPr>
              <a:t>С площадки трамвая сходя, не </a:t>
            </a:r>
            <a:r>
              <a:rPr lang="ru-RU" sz="1600" b="1">
                <a:solidFill>
                  <a:schemeClr val="hlink"/>
                </a:solidFill>
                <a:latin typeface="Lucida Sans Unicode" pitchFamily="34" charset="0"/>
              </a:rPr>
              <a:t>забудь</a:t>
            </a:r>
          </a:p>
          <a:p>
            <a:pPr marL="365125" indent="-255588" eaLnBrk="0" hangingPunct="0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ru-RU" sz="1600" b="1">
                <a:solidFill>
                  <a:srgbClr val="040CA8"/>
                </a:solidFill>
                <a:latin typeface="Lucida Sans Unicode" pitchFamily="34" charset="0"/>
              </a:rPr>
              <a:t>Направо взглянуть: безопасен ли путь?</a:t>
            </a:r>
          </a:p>
          <a:p>
            <a:pPr marL="365125" indent="-255588" eaLnBrk="0" hangingPunct="0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ru-RU" sz="1600" b="1">
                <a:solidFill>
                  <a:srgbClr val="040CA8"/>
                </a:solidFill>
                <a:latin typeface="Lucida Sans Unicode" pitchFamily="34" charset="0"/>
              </a:rPr>
              <a:t>Трамвай ты сзади не </a:t>
            </a:r>
            <a:r>
              <a:rPr lang="ru-RU" sz="1600" b="1">
                <a:solidFill>
                  <a:schemeClr val="hlink"/>
                </a:solidFill>
                <a:latin typeface="Lucida Sans Unicode" pitchFamily="34" charset="0"/>
              </a:rPr>
              <a:t>огибай,</a:t>
            </a:r>
          </a:p>
          <a:p>
            <a:pPr marL="365125" indent="-255588" eaLnBrk="0" hangingPunct="0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ru-RU" sz="1600" b="1">
                <a:solidFill>
                  <a:srgbClr val="040CA8"/>
                </a:solidFill>
                <a:latin typeface="Lucida Sans Unicode" pitchFamily="34" charset="0"/>
              </a:rPr>
              <a:t>Легко под встречный попасть трамвай</a:t>
            </a:r>
            <a:r>
              <a:rPr lang="ru-RU" b="1">
                <a:solidFill>
                  <a:srgbClr val="040CA8"/>
                </a:solidFill>
                <a:latin typeface="Lucida Sans Unicode" pitchFamily="34" charset="0"/>
              </a:rPr>
              <a:t>!</a:t>
            </a:r>
          </a:p>
        </p:txBody>
      </p:sp>
      <p:sp>
        <p:nvSpPr>
          <p:cNvPr id="17413" name="Rectangle 7"/>
          <p:cNvSpPr>
            <a:spLocks/>
          </p:cNvSpPr>
          <p:nvPr/>
        </p:nvSpPr>
        <p:spPr bwMode="auto">
          <a:xfrm>
            <a:off x="4067175" y="3933825"/>
            <a:ext cx="42481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eaLnBrk="0" hangingPunct="0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ru-RU" sz="1600" b="1">
                <a:solidFill>
                  <a:srgbClr val="040CA8"/>
                </a:solidFill>
                <a:latin typeface="Lucida Sans Unicode" pitchFamily="34" charset="0"/>
              </a:rPr>
              <a:t>Мой веселый, звонкий мяч,</a:t>
            </a:r>
          </a:p>
          <a:p>
            <a:pPr marL="365125" indent="-255588" eaLnBrk="0" hangingPunct="0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ru-RU" sz="1600" b="1">
                <a:solidFill>
                  <a:srgbClr val="040CA8"/>
                </a:solidFill>
                <a:latin typeface="Lucida Sans Unicode" pitchFamily="34" charset="0"/>
              </a:rPr>
              <a:t>Ты куда помчался вскачь?</a:t>
            </a:r>
          </a:p>
          <a:p>
            <a:pPr marL="365125" indent="-255588" eaLnBrk="0" hangingPunct="0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ru-RU" sz="1600" b="1">
                <a:solidFill>
                  <a:srgbClr val="040CA8"/>
                </a:solidFill>
                <a:latin typeface="Lucida Sans Unicode" pitchFamily="34" charset="0"/>
              </a:rPr>
              <a:t>Красный, желтый, голубой -</a:t>
            </a:r>
          </a:p>
          <a:p>
            <a:pPr marL="365125" indent="-255588" eaLnBrk="0" hangingPunct="0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ru-RU" sz="1600" b="1">
                <a:solidFill>
                  <a:schemeClr val="hlink"/>
                </a:solidFill>
                <a:latin typeface="Lucida Sans Unicode" pitchFamily="34" charset="0"/>
              </a:rPr>
              <a:t>Не угнаться</a:t>
            </a:r>
            <a:r>
              <a:rPr lang="ru-RU" sz="1600" b="1">
                <a:solidFill>
                  <a:srgbClr val="040CA8"/>
                </a:solidFill>
                <a:latin typeface="Lucida Sans Unicode" pitchFamily="34" charset="0"/>
              </a:rPr>
              <a:t> за тобой!</a:t>
            </a:r>
          </a:p>
        </p:txBody>
      </p:sp>
      <p:pic>
        <p:nvPicPr>
          <p:cNvPr id="5" name="Picture 6" descr="дорога"/>
          <p:cNvPicPr>
            <a:picLocks noChangeAspect="1" noChangeArrowheads="1"/>
          </p:cNvPicPr>
          <p:nvPr/>
        </p:nvPicPr>
        <p:blipFill>
          <a:blip r:embed="rId2"/>
          <a:srcRect l="5724" b="6874"/>
          <a:stretch>
            <a:fillRect/>
          </a:stretch>
        </p:blipFill>
        <p:spPr>
          <a:xfrm>
            <a:off x="4893" y="3604478"/>
            <a:ext cx="3626182" cy="3248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5" name="Picture 6" descr="ребенок на дорог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0"/>
            <a:ext cx="32766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57188" y="285750"/>
            <a:ext cx="8501062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/>
            <a:r>
              <a:rPr lang="ru-RU" sz="2400" b="1" u="sng">
                <a:solidFill>
                  <a:srgbClr val="C00000"/>
                </a:solidFill>
                <a:latin typeface="Arial Black" pitchFamily="34" charset="0"/>
              </a:rPr>
              <a:t>Не иди </a:t>
            </a:r>
            <a:r>
              <a:rPr lang="ru-RU" sz="2400" b="1">
                <a:solidFill>
                  <a:srgbClr val="040CA8"/>
                </a:solidFill>
                <a:latin typeface="Arial Black" pitchFamily="34" charset="0"/>
              </a:rPr>
              <a:t>по обочине против движения.</a:t>
            </a:r>
          </a:p>
          <a:p>
            <a:pPr indent="457200"/>
            <a:r>
              <a:rPr lang="ru-RU" sz="2400" b="1" u="sng">
                <a:solidFill>
                  <a:srgbClr val="C00000"/>
                </a:solidFill>
                <a:latin typeface="Arial Black" pitchFamily="34" charset="0"/>
              </a:rPr>
              <a:t>Не играй</a:t>
            </a:r>
            <a:r>
              <a:rPr lang="ru-RU" sz="2400" b="1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2400" b="1">
                <a:solidFill>
                  <a:srgbClr val="040CA8"/>
                </a:solidFill>
                <a:latin typeface="Arial Black" pitchFamily="34" charset="0"/>
              </a:rPr>
              <a:t>на мостовой.</a:t>
            </a:r>
          </a:p>
          <a:p>
            <a:pPr indent="457200"/>
            <a:r>
              <a:rPr lang="ru-RU" sz="2400" b="1" u="sng">
                <a:solidFill>
                  <a:srgbClr val="C00000"/>
                </a:solidFill>
                <a:latin typeface="Arial Black" pitchFamily="34" charset="0"/>
              </a:rPr>
              <a:t>Не переходи </a:t>
            </a:r>
            <a:r>
              <a:rPr lang="ru-RU" sz="2400" b="1">
                <a:solidFill>
                  <a:srgbClr val="040CA8"/>
                </a:solidFill>
                <a:latin typeface="Arial Black" pitchFamily="34" charset="0"/>
              </a:rPr>
              <a:t>железную дорогу на переезде при закрытом шлагбауме.</a:t>
            </a:r>
            <a:endParaRPr lang="en-US" sz="2400" b="1">
              <a:solidFill>
                <a:srgbClr val="040CA8"/>
              </a:solidFill>
              <a:latin typeface="Arial Black" pitchFamily="34" charset="0"/>
            </a:endParaRPr>
          </a:p>
          <a:p>
            <a:pPr indent="457200"/>
            <a:r>
              <a:rPr lang="ru-RU" sz="2400" b="1">
                <a:solidFill>
                  <a:srgbClr val="040CA8"/>
                </a:solidFill>
                <a:latin typeface="Arial Black" pitchFamily="34" charset="0"/>
              </a:rPr>
              <a:t> </a:t>
            </a:r>
            <a:r>
              <a:rPr lang="ru-RU" sz="2400" b="1">
                <a:solidFill>
                  <a:srgbClr val="040CA8"/>
                </a:solidFill>
              </a:rPr>
              <a:t>Поезд движется очень быстро и </a:t>
            </a:r>
            <a:r>
              <a:rPr lang="ru-RU" sz="2400" b="1">
                <a:solidFill>
                  <a:srgbClr val="C00000"/>
                </a:solidFill>
              </a:rPr>
              <a:t>не может </a:t>
            </a:r>
            <a:r>
              <a:rPr lang="ru-RU" sz="2400" b="1">
                <a:solidFill>
                  <a:srgbClr val="040CA8"/>
                </a:solidFill>
              </a:rPr>
              <a:t>сразу </a:t>
            </a:r>
            <a:r>
              <a:rPr lang="ru-RU" sz="2400" b="1">
                <a:solidFill>
                  <a:srgbClr val="C00000"/>
                </a:solidFill>
              </a:rPr>
              <a:t>остановиться</a:t>
            </a:r>
            <a:endParaRPr lang="en-US" sz="2400" b="1">
              <a:solidFill>
                <a:srgbClr val="040CA8"/>
              </a:solidFill>
              <a:latin typeface="Arial Black" pitchFamily="34" charset="0"/>
            </a:endParaRPr>
          </a:p>
          <a:p>
            <a:pPr indent="457200"/>
            <a:endParaRPr lang="ru-RU" sz="2400" b="1">
              <a:solidFill>
                <a:srgbClr val="040CA8"/>
              </a:solidFill>
              <a:latin typeface="Arial Black" pitchFamily="34" charset="0"/>
            </a:endParaRPr>
          </a:p>
        </p:txBody>
      </p:sp>
      <p:pic>
        <p:nvPicPr>
          <p:cNvPr id="18434" name="Picture 8" descr="мысл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9550" y="3511550"/>
            <a:ext cx="2584450" cy="33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14313"/>
            <a:ext cx="6215063" cy="8572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300" dirty="0" smtClean="0">
                <a:solidFill>
                  <a:srgbClr val="FF0066"/>
                </a:solidFill>
                <a:latin typeface="Arial Black" pitchFamily="34" charset="0"/>
              </a:rPr>
              <a:t>Добрый совет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773238"/>
            <a:ext cx="6000750" cy="30432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3600" b="1" i="1" smtClean="0">
                <a:solidFill>
                  <a:srgbClr val="040CA8"/>
                </a:solidFill>
                <a:latin typeface="Arial" charset="0"/>
              </a:rPr>
              <a:t>Правила дорожные</a:t>
            </a:r>
          </a:p>
          <a:p>
            <a:pPr eaLnBrk="1" hangingPunct="1">
              <a:buFontTx/>
              <a:buNone/>
            </a:pPr>
            <a:r>
              <a:rPr lang="ru-RU" sz="3600" i="1" smtClean="0">
                <a:solidFill>
                  <a:srgbClr val="040CA8"/>
                </a:solidFill>
                <a:latin typeface="Arial Black" pitchFamily="34" charset="0"/>
              </a:rPr>
              <a:t>помни всегда,</a:t>
            </a:r>
          </a:p>
          <a:p>
            <a:pPr eaLnBrk="1" hangingPunct="1">
              <a:buFontTx/>
              <a:buNone/>
            </a:pPr>
            <a:r>
              <a:rPr lang="ru-RU" sz="3600" i="1" smtClean="0">
                <a:solidFill>
                  <a:srgbClr val="040CA8"/>
                </a:solidFill>
                <a:latin typeface="Arial Black" pitchFamily="34" charset="0"/>
              </a:rPr>
              <a:t>Чтоб не случилась</a:t>
            </a:r>
          </a:p>
          <a:p>
            <a:pPr eaLnBrk="1" hangingPunct="1">
              <a:buFontTx/>
              <a:buNone/>
            </a:pPr>
            <a:r>
              <a:rPr lang="ru-RU" sz="3600" i="1" smtClean="0">
                <a:solidFill>
                  <a:srgbClr val="040CA8"/>
                </a:solidFill>
                <a:latin typeface="Arial Black" pitchFamily="34" charset="0"/>
              </a:rPr>
              <a:t>с тобою беда.</a:t>
            </a:r>
          </a:p>
        </p:txBody>
      </p:sp>
      <p:pic>
        <p:nvPicPr>
          <p:cNvPr id="19459" name="Picture 8" descr="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0" y="2857500"/>
            <a:ext cx="3248025" cy="3786188"/>
          </a:xfrm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1000125"/>
            <a:ext cx="287655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190</Words>
  <Application>Microsoft Office PowerPoint</Application>
  <PresentationFormat>Экран (4:3)</PresentationFormat>
  <Paragraphs>48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Calibri</vt:lpstr>
      <vt:lpstr>Arial Black</vt:lpstr>
      <vt:lpstr>Wingdings 3</vt:lpstr>
      <vt:lpstr>Lucida Sans Unicode</vt:lpstr>
      <vt:lpstr>Тема Office</vt:lpstr>
      <vt:lpstr>Тема Office</vt:lpstr>
      <vt:lpstr>Слайд 1</vt:lpstr>
      <vt:lpstr>Слайд 2</vt:lpstr>
      <vt:lpstr>Слайд 3</vt:lpstr>
      <vt:lpstr>Слайд 4</vt:lpstr>
      <vt:lpstr>Добрый совет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Admin</cp:lastModifiedBy>
  <cp:revision>19</cp:revision>
  <dcterms:created xsi:type="dcterms:W3CDTF">2013-11-18T10:18:42Z</dcterms:created>
  <dcterms:modified xsi:type="dcterms:W3CDTF">2013-11-18T18:56:05Z</dcterms:modified>
</cp:coreProperties>
</file>