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07" r:id="rId21"/>
    <p:sldId id="306" r:id="rId22"/>
    <p:sldId id="308" r:id="rId23"/>
    <p:sldId id="310" r:id="rId24"/>
    <p:sldId id="309" r:id="rId25"/>
    <p:sldId id="305" r:id="rId26"/>
    <p:sldId id="31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CCFF"/>
    <a:srgbClr val="CC99FF"/>
    <a:srgbClr val="CEF2F6"/>
    <a:srgbClr val="CBE7ED"/>
    <a:srgbClr val="C4E3EA"/>
    <a:srgbClr val="C7E4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46" d="100"/>
          <a:sy n="46" d="100"/>
        </p:scale>
        <p:origin x="-1506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1;\&#1056;&#1072;&#1073;&#1086;&#1095;&#1080;&#1081;%20&#1089;&#1090;&#1086;&#1083;\&#1055;&#1088;&#1086;&#1073;&#1083;&#1077;&#1084;&#1085;&#1099;&#1081;%20&#1087;&#1086;&#1076;&#1093;&#1086;&#1076;%20(&#1087;&#1088;&#1086;&#1077;&#1082;&#1090;%20&#1087;&#1086;%20&#1088;&#1091;&#1089;.%20&#1103;&#1079;)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1;\&#1056;&#1072;&#1073;&#1086;&#1095;&#1080;&#1081;%20&#1089;&#1090;&#1086;&#1083;\&#1055;&#1088;&#1086;&#1073;&#1083;&#1077;&#1084;&#1085;&#1099;&#1081;%20&#1087;&#1086;&#1076;&#1093;&#1086;&#1076;%20(&#1087;&#1088;&#1086;&#1077;&#1082;&#1090;%20&#1087;&#1086;%20&#1088;&#1091;&#1089;.%20&#1103;&#1079;)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Лист1!$A$9:$A$12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Лист1!$B$9:$B$12</c:f>
              <c:numCache>
                <c:formatCode>0%</c:formatCode>
                <c:ptCount val="4"/>
                <c:pt idx="0">
                  <c:v>0.58000000000000007</c:v>
                </c:pt>
                <c:pt idx="1">
                  <c:v>0.68000000000000016</c:v>
                </c:pt>
                <c:pt idx="2">
                  <c:v>0.70000000000000007</c:v>
                </c:pt>
                <c:pt idx="3">
                  <c:v>0.75000000000000011</c:v>
                </c:pt>
              </c:numCache>
            </c:numRef>
          </c:val>
        </c:ser>
        <c:axId val="78076928"/>
        <c:axId val="78091008"/>
      </c:barChart>
      <c:catAx>
        <c:axId val="780769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ru-RU"/>
          </a:p>
        </c:txPr>
        <c:crossAx val="78091008"/>
        <c:crosses val="autoZero"/>
        <c:auto val="1"/>
        <c:lblAlgn val="ctr"/>
        <c:lblOffset val="100"/>
      </c:catAx>
      <c:valAx>
        <c:axId val="78091008"/>
        <c:scaling>
          <c:orientation val="minMax"/>
        </c:scaling>
        <c:axPos val="l"/>
        <c:numFmt formatCode="0%" sourceLinked="1"/>
        <c:tickLblPos val="nextTo"/>
        <c:crossAx val="7807692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434951881014863"/>
          <c:y val="7.454870224555267E-2"/>
          <c:w val="0.86509492563429602"/>
          <c:h val="0.798225065616797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Лист1!$B$3:$B$5</c:f>
              <c:numCache>
                <c:formatCode>0%</c:formatCode>
                <c:ptCount val="3"/>
                <c:pt idx="0">
                  <c:v>0.38000000000000006</c:v>
                </c:pt>
                <c:pt idx="1">
                  <c:v>0.56000000000000005</c:v>
                </c:pt>
                <c:pt idx="2">
                  <c:v>0.17</c:v>
                </c:pt>
              </c:numCache>
            </c:numRef>
          </c:val>
        </c:ser>
        <c:axId val="78611200"/>
        <c:axId val="78612736"/>
      </c:barChart>
      <c:catAx>
        <c:axId val="786112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612736"/>
        <c:crosses val="autoZero"/>
        <c:auto val="1"/>
        <c:lblAlgn val="ctr"/>
        <c:lblOffset val="100"/>
      </c:catAx>
      <c:valAx>
        <c:axId val="78612736"/>
        <c:scaling>
          <c:orientation val="minMax"/>
        </c:scaling>
        <c:axPos val="l"/>
        <c:numFmt formatCode="0%" sourceLinked="1"/>
        <c:tickLblPos val="nextTo"/>
        <c:crossAx val="7861120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obshchepedagogicheskie-tekhnologii/2015/03/19/tehnologiya-problemnogo-dialog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achalnaya-shkola/materialy-dlya-roditelei/2015/03/20/roditelskoe-sobranie-osobennost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ach.ru/" TargetMode="External"/><Relationship Id="rId2" Type="http://schemas.openxmlformats.org/officeDocument/2006/relationships/hyperlink" Target="http://www.zavuch.inf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 МИРЕ РУССКОГО ЯЗЫКА.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Проблемный подход  -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необходимое условие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качественного образования»</a:t>
            </a:r>
            <a:endParaRPr lang="en-US" sz="30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642918"/>
            <a:ext cx="7064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Педагогический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5214950"/>
            <a:ext cx="3709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Arial Black" pitchFamily="34" charset="0"/>
                <a:cs typeface="Arial" pitchFamily="34" charset="0"/>
              </a:rPr>
              <a:t>Галанова Наталья Евгеньевна</a:t>
            </a:r>
          </a:p>
          <a:p>
            <a:pPr algn="ctr"/>
            <a:r>
              <a:rPr lang="ru-RU" sz="1600" i="1" dirty="0" smtClean="0">
                <a:latin typeface="Arial Black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/>
            <a:r>
              <a:rPr lang="ru-RU" sz="1600" i="1" dirty="0" smtClean="0">
                <a:latin typeface="Arial Black" pitchFamily="34" charset="0"/>
                <a:cs typeface="Arial" pitchFamily="34" charset="0"/>
              </a:rPr>
              <a:t>МБОУ НОШ № 30 г. Сургута</a:t>
            </a:r>
            <a:endParaRPr lang="ru-RU" sz="1600" i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500042"/>
            <a:ext cx="8358246" cy="5929354"/>
          </a:xfrm>
          <a:ln w="101600" cmpd="tri">
            <a:solidFill>
              <a:srgbClr val="CC0099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534988" lvl="0" indent="-258763">
              <a:buNone/>
            </a:pPr>
            <a:endParaRPr lang="ru-RU" sz="3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lvl="0" indent="-258763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механизмы реализации проблемного обучения на уроках русского языка в начальной школе.</a:t>
            </a:r>
          </a:p>
          <a:p>
            <a:pPr marL="534988" lvl="0" indent="-258763">
              <a:buNone/>
            </a:pPr>
            <a:endParaRPr lang="ru-RU" sz="1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indent="-258763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Научить обучающихся ставить проблемы и решать их.</a:t>
            </a:r>
          </a:p>
          <a:p>
            <a:pPr marL="534988" lvl="0" indent="-258763">
              <a:buNone/>
            </a:pPr>
            <a:endParaRPr lang="ru-RU" sz="16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lvl="0" indent="-258763">
              <a:buNone/>
            </a:pPr>
            <a:endParaRPr lang="ru-RU" sz="11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lvl="0" indent="-258763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методические рекомендации для учителей с целью использования  технологии проблемного обучения. </a:t>
            </a:r>
          </a:p>
          <a:p>
            <a:pPr marL="534988" lvl="0" indent="-258763">
              <a:buNone/>
            </a:pPr>
            <a:endParaRPr lang="ru-RU" sz="1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lvl="0" indent="-258763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рекомендации просветительской направленности для родителей.</a:t>
            </a:r>
          </a:p>
          <a:p>
            <a:pPr marL="534988" lvl="0" indent="-258763"/>
            <a:endParaRPr lang="ru-RU" sz="3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lvl="0" indent="-258763"/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473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Задачи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642918"/>
            <a:ext cx="784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План реализации проекта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2571736" y="1500174"/>
            <a:ext cx="4000528" cy="1214446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Подготовительный этап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(май 2012 - август 2012)</a:t>
            </a: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4929198"/>
            <a:ext cx="3929090" cy="1214446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Рефлексивный этап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(май 2013 – июнь 2013)</a:t>
            </a: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214686"/>
            <a:ext cx="3929090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Реализующий 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(сентябрь 2012 - май 2013)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4358480" y="2999578"/>
            <a:ext cx="428628" cy="1588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58480" y="4642652"/>
            <a:ext cx="428628" cy="1588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534988" indent="-258763">
              <a:lnSpc>
                <a:spcPct val="90000"/>
              </a:lnSpc>
            </a:pPr>
            <a:r>
              <a:rPr lang="ru-RU" sz="26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Изучение педагогических и методических аспектов проблемного обучения, имеющихся наработок в этой области.</a:t>
            </a:r>
          </a:p>
          <a:p>
            <a:pPr marL="534988" indent="-258763">
              <a:lnSpc>
                <a:spcPct val="90000"/>
              </a:lnSpc>
              <a:buNone/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indent="-258763">
              <a:lnSpc>
                <a:spcPct val="90000"/>
              </a:lnSpc>
            </a:pPr>
            <a:r>
              <a:rPr lang="ru-RU" sz="26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Конкретизация проблемы.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7117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Подготовительный 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457200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Методы исследования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49263" indent="-276225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анализ литературы,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Интернет-источников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49263" indent="-276225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проектирование педагогического эксперимента.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marL="361950" indent="-188913" algn="just">
              <a:buNone/>
            </a:pPr>
            <a:endParaRPr lang="ru-RU" sz="4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ru-RU" sz="22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условий для реализации проблемного обучения на уроках русского языка.</a:t>
            </a:r>
          </a:p>
          <a:p>
            <a:pPr marL="174625" lvl="0" indent="-174625" algn="just"/>
            <a:r>
              <a:rPr lang="ru-RU" sz="22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Разработка сборника творческих работ по русскому языку , стимулирующих познавательную деятельность обучающихся. </a:t>
            </a:r>
          </a:p>
          <a:p>
            <a:pPr marL="174625" indent="-174625" algn="just"/>
            <a:r>
              <a:rPr lang="ru-RU" sz="22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методических рекомендаций для учителей по внедрению технологии проблемного обучения на уроках русского языка.</a:t>
            </a:r>
          </a:p>
          <a:p>
            <a:pPr marL="174625" indent="-174625" algn="just"/>
            <a:r>
              <a:rPr lang="ru-RU" sz="22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материалов для родительского собрания, цель которого - ознакомить  родителей с особенностями проблемного обучения, который лежит в основе образовательной системы «Школа 2100».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60" y="57148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 Black" pitchFamily="34" charset="0"/>
              </a:rPr>
              <a:t>Реализующий 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57214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361950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Методы исследования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4988"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наблюдение, сравнение, обобщение;</a:t>
            </a:r>
          </a:p>
          <a:p>
            <a:pPr marL="534988"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педагогический эксперимент.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marL="534988" indent="-258763">
              <a:lnSpc>
                <a:spcPct val="90000"/>
              </a:lnSpc>
            </a:pPr>
            <a:r>
              <a:rPr lang="ru-RU" sz="26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Подведение итогов проекта.</a:t>
            </a:r>
          </a:p>
          <a:p>
            <a:pPr marL="534988" indent="-258763">
              <a:lnSpc>
                <a:spcPct val="90000"/>
              </a:lnSpc>
              <a:buNone/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indent="-258763">
              <a:lnSpc>
                <a:spcPct val="90000"/>
              </a:lnSpc>
            </a:pPr>
            <a:r>
              <a:rPr lang="ru-RU" sz="26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результатов проекта.</a:t>
            </a:r>
          </a:p>
          <a:p>
            <a:pPr marL="534988" indent="-258763">
              <a:lnSpc>
                <a:spcPct val="90000"/>
              </a:lnSpc>
              <a:buNone/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indent="-258763">
              <a:lnSpc>
                <a:spcPct val="90000"/>
              </a:lnSpc>
            </a:pPr>
            <a:r>
              <a:rPr lang="ru-RU" sz="26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Методические рекомендации по внедрению технологии проблемного обучения на уроках русского языка.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571480"/>
            <a:ext cx="629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Рефлексивный 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457200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Методы исследования:</a:t>
            </a:r>
          </a:p>
          <a:p>
            <a:pPr marL="361950" indent="-188913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беседа;</a:t>
            </a:r>
          </a:p>
          <a:p>
            <a:pPr marL="361950" indent="-188913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качественный и количественный анализ результатов.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7245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Ожидаемые результаты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646" y="1508760"/>
            <a:ext cx="3429024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у учащихся умения видеть проблему и готовности и способности её решать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endCxn id="11" idx="0"/>
          </p:cNvCxnSpPr>
          <p:nvPr/>
        </p:nvCxnSpPr>
        <p:spPr>
          <a:xfrm rot="16200000" flipH="1">
            <a:off x="1783080" y="3003210"/>
            <a:ext cx="825822" cy="248642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2393935" y="4751397"/>
            <a:ext cx="571504" cy="212726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14918" y="1540206"/>
            <a:ext cx="3286148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устойчивой мотивации к изучению русского языка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800" y="3540442"/>
            <a:ext cx="3429024" cy="1000132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Повышения качества знаний по русскому языку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3506" y="3520440"/>
            <a:ext cx="3286148" cy="928694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у учащихся ключевых компетенций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7794" y="4963478"/>
            <a:ext cx="3214710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учащихся к решению жизненных проблем, защита от стрессов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782" y="5189220"/>
            <a:ext cx="3429024" cy="785818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качества образования вообще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6500826" y="4572008"/>
            <a:ext cx="500066" cy="214314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286116" y="2786058"/>
            <a:ext cx="2857520" cy="1285884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071934" y="5429264"/>
            <a:ext cx="1143008" cy="142876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573058" y="3142454"/>
            <a:ext cx="713586" cy="794"/>
          </a:xfrm>
          <a:prstGeom prst="straightConnector1">
            <a:avLst/>
          </a:prstGeom>
          <a:ln w="28575">
            <a:solidFill>
              <a:srgbClr val="66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3"/>
          </p:cNvCxnSpPr>
          <p:nvPr/>
        </p:nvCxnSpPr>
        <p:spPr>
          <a:xfrm rot="10800000" flipV="1">
            <a:off x="4034824" y="2786058"/>
            <a:ext cx="1680184" cy="1254450"/>
          </a:xfrm>
          <a:prstGeom prst="straightConnector1">
            <a:avLst/>
          </a:prstGeom>
          <a:ln w="28575">
            <a:solidFill>
              <a:srgbClr val="66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0099"/>
                </a:solidFill>
                <a:latin typeface="Arial Black" pitchFamily="34" charset="0"/>
              </a:rPr>
              <a:t>Условия, необходимые для грамотного письма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571612"/>
            <a:ext cx="4857784" cy="714380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Знание правил русского языка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29190" y="4357694"/>
            <a:ext cx="1408857" cy="330847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928926" y="4357694"/>
            <a:ext cx="1500200" cy="35719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71670" y="2571744"/>
            <a:ext cx="4857784" cy="714380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Навыки применения правил (тренировка)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643314"/>
            <a:ext cx="4857784" cy="714380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Положительная мотивация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4786322"/>
            <a:ext cx="3286148" cy="785818"/>
          </a:xfrm>
          <a:prstGeom prst="rect">
            <a:avLst/>
          </a:prstGeom>
          <a:solidFill>
            <a:srgbClr val="FF00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Заинтересованность в процессе обучения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786322"/>
            <a:ext cx="3429024" cy="785818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Заинтересованность в результатах</a:t>
            </a:r>
            <a:endParaRPr lang="ru-RU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V="1">
            <a:off x="6840157" y="5661437"/>
            <a:ext cx="357190" cy="178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46268" y="58692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Проблемное обучение!!!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534988" indent="-258763">
              <a:lnSpc>
                <a:spcPct val="110000"/>
              </a:lnSpc>
              <a:buNone/>
            </a:pPr>
            <a:endParaRPr lang="ru-RU" sz="13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indent="-258763">
              <a:lnSpc>
                <a:spcPct val="110000"/>
              </a:lnSpc>
            </a:pPr>
            <a:r>
              <a:rPr lang="ru-RU" sz="4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Знания приобретаются усилием мысли ученика, а не даются учителем в «готовом виде».</a:t>
            </a:r>
          </a:p>
          <a:p>
            <a:pPr marL="534988" indent="-258763">
              <a:lnSpc>
                <a:spcPct val="110000"/>
              </a:lnSpc>
            </a:pPr>
            <a:r>
              <a:rPr lang="ru-RU" sz="4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 должна ставиться в «зоне ближайшего развития» ученика.</a:t>
            </a:r>
          </a:p>
          <a:p>
            <a:pPr marL="534988" indent="-258763">
              <a:lnSpc>
                <a:spcPct val="110000"/>
              </a:lnSpc>
            </a:pPr>
            <a:r>
              <a:rPr lang="ru-RU" sz="4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 обучения должен приносить ученику интеллектуальное удовольствие.</a:t>
            </a:r>
          </a:p>
          <a:p>
            <a:pPr marL="534988" indent="-258763">
              <a:lnSpc>
                <a:spcPct val="110000"/>
              </a:lnSpc>
            </a:pPr>
            <a:r>
              <a:rPr lang="ru-RU" sz="4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Проблемное обучение будет полноценным, если оно будет использоваться систематически, при изучении всех предметов.</a:t>
            </a:r>
          </a:p>
          <a:p>
            <a:pPr marL="534988" indent="-258763">
              <a:lnSpc>
                <a:spcPct val="110000"/>
              </a:lnSpc>
            </a:pPr>
            <a:r>
              <a:rPr lang="ru-RU" sz="4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идеале - обучающиеся сами ставят проблемы.</a:t>
            </a:r>
          </a:p>
          <a:p>
            <a:pPr marL="534988" lvl="0" indent="-258763">
              <a:buNone/>
            </a:pPr>
            <a: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642918"/>
            <a:ext cx="8124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 Black" pitchFamily="34" charset="0"/>
              </a:rPr>
              <a:t>Принципы проблемного обучения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534988" indent="-258763">
              <a:lnSpc>
                <a:spcPct val="110000"/>
              </a:lnSpc>
              <a:buNone/>
            </a:pPr>
            <a:endParaRPr lang="ru-RU" sz="13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976438" indent="-268288">
              <a:lnSpc>
                <a:spcPct val="90000"/>
              </a:lnSpc>
              <a:buNone/>
              <a:tabLst>
                <a:tab pos="1076325" algn="l"/>
                <a:tab pos="1976438" algn="l"/>
              </a:tabLst>
            </a:pPr>
            <a:endParaRPr lang="ru-RU" sz="12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976438" indent="-268288">
              <a:lnSpc>
                <a:spcPct val="90000"/>
              </a:lnSpc>
              <a:buFont typeface="Wingdings" pitchFamily="2" charset="2"/>
              <a:buChar char="ü"/>
              <a:tabLst>
                <a:tab pos="1076325" algn="l"/>
                <a:tab pos="1976438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Проблемный вопрос.</a:t>
            </a:r>
          </a:p>
          <a:p>
            <a:pPr marL="1976438" indent="-268288">
              <a:lnSpc>
                <a:spcPct val="90000"/>
              </a:lnSpc>
              <a:buNone/>
              <a:tabLst>
                <a:tab pos="1076325" algn="l"/>
                <a:tab pos="1976438" algn="l"/>
              </a:tabLst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976438" indent="-268288">
              <a:lnSpc>
                <a:spcPct val="90000"/>
              </a:lnSpc>
              <a:buFont typeface="Wingdings" pitchFamily="2" charset="2"/>
              <a:buChar char="ü"/>
              <a:tabLst>
                <a:tab pos="1076325" algn="l"/>
                <a:tab pos="1976438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Проблемная ситуация. </a:t>
            </a:r>
          </a:p>
          <a:p>
            <a:pPr marL="1976438" indent="-268288">
              <a:lnSpc>
                <a:spcPct val="90000"/>
              </a:lnSpc>
              <a:buNone/>
              <a:tabLst>
                <a:tab pos="1076325" algn="l"/>
                <a:tab pos="1976438" algn="l"/>
              </a:tabLst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976438" indent="-268288">
              <a:lnSpc>
                <a:spcPct val="90000"/>
              </a:lnSpc>
              <a:buFont typeface="Wingdings" pitchFamily="2" charset="2"/>
              <a:buChar char="ü"/>
              <a:tabLst>
                <a:tab pos="1076325" algn="l"/>
                <a:tab pos="1976438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Проблемный диалог.</a:t>
            </a:r>
          </a:p>
          <a:p>
            <a:pPr marL="1976438" indent="-268288">
              <a:lnSpc>
                <a:spcPct val="90000"/>
              </a:lnSpc>
              <a:buNone/>
              <a:tabLst>
                <a:tab pos="1076325" algn="l"/>
                <a:tab pos="1976438" algn="l"/>
              </a:tabLst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976438" indent="-268288">
              <a:lnSpc>
                <a:spcPct val="90000"/>
              </a:lnSpc>
              <a:buNone/>
              <a:tabLst>
                <a:tab pos="1076325" algn="l"/>
                <a:tab pos="1976438" algn="l"/>
              </a:tabLst>
            </a:pPr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14356"/>
            <a:ext cx="8100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C0099"/>
                </a:solidFill>
                <a:latin typeface="Arial Black" pitchFamily="34" charset="0"/>
              </a:rPr>
              <a:t>Уровни проблемного подхода </a:t>
            </a:r>
          </a:p>
          <a:p>
            <a:pPr algn="ctr"/>
            <a:r>
              <a:rPr lang="ru-RU" sz="3600" b="1" i="1" dirty="0" smtClean="0">
                <a:solidFill>
                  <a:srgbClr val="CC0099"/>
                </a:solidFill>
                <a:latin typeface="Arial Black" pitchFamily="34" charset="0"/>
              </a:rPr>
              <a:t>в обучении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631825" indent="-268288">
              <a:buNone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Положительная динамика качества знаний по русскому языку. </a:t>
            </a:r>
          </a:p>
          <a:p>
            <a:pPr marL="631825" indent="-268288">
              <a:buNone/>
              <a:tabLst>
                <a:tab pos="1076325" algn="l"/>
              </a:tabLst>
            </a:pPr>
            <a:endParaRPr lang="ru-RU" sz="1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Устойчивый интерес к предмету и углубление знаний.</a:t>
            </a:r>
          </a:p>
          <a:p>
            <a:pPr marL="631825" indent="-268288">
              <a:buNone/>
              <a:tabLst>
                <a:tab pos="1076325" algn="l"/>
              </a:tabLst>
            </a:pPr>
            <a:endParaRPr lang="ru-RU" sz="11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Сборник творческих работ по русскому языку, который содержит систематизированный набор упражнений, стимулирующих  творческую активность и познавательную деятельность  обучающихся.</a:t>
            </a:r>
          </a:p>
          <a:p>
            <a:pPr marL="631825" indent="-268288">
              <a:buNone/>
              <a:tabLst>
                <a:tab pos="1076325" algn="l"/>
              </a:tabLst>
            </a:pPr>
            <a:endParaRPr lang="ru-RU" sz="11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ru-RU" sz="11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Методические рекомендации для учителей по использованию  технологии проблемного обучения. </a:t>
            </a:r>
          </a:p>
          <a:p>
            <a:pPr marL="631825" indent="-268288">
              <a:buNone/>
              <a:tabLst>
                <a:tab pos="1076325" algn="l"/>
              </a:tabLst>
            </a:pPr>
            <a:endParaRPr lang="ru-RU" sz="13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Родительское собрание «Особенности  образовательной системы «Школа 2100».</a:t>
            </a: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en-US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571480"/>
            <a:ext cx="7069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C0099"/>
                </a:solidFill>
                <a:latin typeface="Arial Black" pitchFamily="34" charset="0"/>
              </a:rPr>
              <a:t>Практические результаты</a:t>
            </a:r>
          </a:p>
          <a:p>
            <a:pPr algn="ctr"/>
            <a:r>
              <a:rPr lang="ru-RU" sz="3600" b="1" i="1" dirty="0" smtClean="0">
                <a:solidFill>
                  <a:srgbClr val="CC0099"/>
                </a:solidFill>
                <a:latin typeface="Arial Black" pitchFamily="34" charset="0"/>
              </a:rPr>
              <a:t>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</p:txBody>
      </p:sp>
      <p:pic>
        <p:nvPicPr>
          <p:cNvPr id="1026" name="Picture 2" descr="C:\Documents and Settings\Я\Рабочий стол\112847170_y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61" y="550994"/>
            <a:ext cx="7987295" cy="576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714356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«Знание 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только тогда знание, когда оно приобретено усилиями всей мысли, а не одной 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памятью»</a:t>
            </a:r>
            <a:endParaRPr lang="en-US" sz="36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5786454"/>
            <a:ext cx="2382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Л. Толстой</a:t>
            </a:r>
            <a:endParaRPr lang="ru-RU" sz="2800" b="1" i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0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 знаний во 2 В классе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(2012-2013 учебный год)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en-US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CC0099"/>
                </a:solidFill>
                <a:latin typeface="Arial Black" pitchFamily="34" charset="0"/>
              </a:rPr>
              <a:t>Положительная динамика качества знаний по русскому языку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00232" y="2928934"/>
          <a:ext cx="5143536" cy="2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Выбор учащимися 2 В </a:t>
            </a:r>
            <a:r>
              <a:rPr lang="ru-RU" sz="2800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</a:t>
            </a: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любимого предмета: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школьной олимпиады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русскому языку:</a:t>
            </a:r>
          </a:p>
          <a:p>
            <a:pPr marL="0" indent="0" algn="ctr">
              <a:buNone/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Ощепкова Мария – 2 место</a:t>
            </a: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en-US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Arial Black" pitchFamily="34" charset="0"/>
              </a:rPr>
              <a:t>Устойчивый интерес к предмету </a:t>
            </a:r>
          </a:p>
          <a:p>
            <a:pPr algn="ctr"/>
            <a:r>
              <a:rPr lang="ru-RU" sz="3200" b="1" i="1" dirty="0" smtClean="0">
                <a:solidFill>
                  <a:srgbClr val="CC0099"/>
                </a:solidFill>
                <a:latin typeface="Arial Black" pitchFamily="34" charset="0"/>
              </a:rPr>
              <a:t>и углубление знаний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643174" y="2285992"/>
          <a:ext cx="3429008" cy="180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Font typeface="Wingdings" pitchFamily="2" charset="2"/>
              <a:buChar char="ü"/>
              <a:tabLst>
                <a:tab pos="1076325" algn="l"/>
              </a:tabLst>
            </a:pPr>
            <a:endParaRPr lang="en-US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Сборник творческих работ по русскому языку</a:t>
            </a:r>
          </a:p>
        </p:txBody>
      </p:sp>
      <p:pic>
        <p:nvPicPr>
          <p:cNvPr id="5" name="Picture 3" descr="C:\Documents and Settings\Я\Рабочий стол\cms-image-000007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857784" cy="36433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en-US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0004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268288" algn="ctr">
              <a:tabLst>
                <a:tab pos="1076325" algn="l"/>
              </a:tabLst>
            </a:pPr>
            <a:r>
              <a:rPr lang="ru-RU" sz="3000" b="1" i="1" dirty="0" smtClean="0">
                <a:solidFill>
                  <a:srgbClr val="CC0099"/>
                </a:solidFill>
                <a:latin typeface="Arial Black" pitchFamily="34" charset="0"/>
              </a:rPr>
              <a:t>Методические рекомендации для учителей по использованию  технологии проблемного обучения </a:t>
            </a:r>
          </a:p>
        </p:txBody>
      </p:sp>
      <p:pic>
        <p:nvPicPr>
          <p:cNvPr id="1026" name="Picture 2" descr="C:\Documents and Settings\Я\Рабочий стол\Копия ФОТО для аттестации\IMG_2228.jpg"/>
          <p:cNvPicPr>
            <a:picLocks noChangeAspect="1" noChangeArrowheads="1"/>
          </p:cNvPicPr>
          <p:nvPr/>
        </p:nvPicPr>
        <p:blipFill>
          <a:blip r:embed="rId2" cstate="print"/>
          <a:srcRect l="27246" t="31915" r="19777" b="33590"/>
          <a:stretch>
            <a:fillRect/>
          </a:stretch>
        </p:blipFill>
        <p:spPr bwMode="auto">
          <a:xfrm>
            <a:off x="1500166" y="2357430"/>
            <a:ext cx="6143668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35782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268288" algn="ctr">
              <a:buNone/>
              <a:tabLst>
                <a:tab pos="1076325" algn="l"/>
              </a:tabLst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Ссылка для просмотра материала: 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64357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http://nsportal.ru/nachalnaya-shkola/obshchepedagogicheskie-tekhnologii/2015/03/19/tehnologiya-problemnogo-dialoga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>
              <a:buNone/>
              <a:tabLst>
                <a:tab pos="1076325" algn="l"/>
              </a:tabLst>
            </a:pPr>
            <a:endParaRPr lang="ru-RU" sz="28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1825" indent="-268288" algn="ctr">
              <a:buNone/>
              <a:tabLst>
                <a:tab pos="1076325" algn="l"/>
              </a:tabLst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Ссылка для просмотра материала: 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268288" algn="ctr">
              <a:tabLst>
                <a:tab pos="1076325" algn="l"/>
              </a:tabLst>
            </a:pPr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Родительское собрание «Особенности  образовательной системы «Школа 2100»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572008"/>
            <a:ext cx="7072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  <a:hlinkClick r:id="rId2"/>
              </a:rPr>
              <a:t>http://nsportal.ru/nachalnaya-shkola/materialy-dlya-roditelei/2015/03/20/roditelskoe-sobranie-osobennosti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534988" indent="-258763">
              <a:lnSpc>
                <a:spcPct val="110000"/>
              </a:lnSpc>
              <a:buNone/>
            </a:pPr>
            <a:endParaRPr lang="ru-RU" sz="13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500042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736"/>
            <a:ext cx="4000528" cy="714380"/>
          </a:xfrm>
          <a:prstGeom prst="rect">
            <a:avLst/>
          </a:prstGeom>
          <a:solidFill>
            <a:srgbClr val="FF00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Проблемное обучение </a:t>
            </a: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71744"/>
            <a:ext cx="5929354" cy="1357322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развивает мыслительную деятельность; </a:t>
            </a:r>
          </a:p>
          <a:p>
            <a:pPr marL="1746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развивает познавательные способности;</a:t>
            </a:r>
          </a:p>
          <a:p>
            <a:pPr marL="1746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формирует ключевые компетентности;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357694"/>
            <a:ext cx="6929486" cy="714380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способствует повышению качества образования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21495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tabLst>
                <a:tab pos="0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Проблемное обучение необходимо применять не только на уроках русского языка, но и при изучении других предметов.</a:t>
            </a:r>
          </a:p>
          <a:p>
            <a:pPr indent="363538">
              <a:tabLst>
                <a:tab pos="0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 проекта могут быть использованы в работе учителями начальных классов.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4352638" y="2362476"/>
            <a:ext cx="438722" cy="1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352640" y="4148427"/>
            <a:ext cx="438722" cy="1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 fontScale="40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Асмолов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А.Г. Как проектировать универсальные учебные действия в начальной школе. Москва, 2008 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Бунеев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Р. Н. Образовательные технологии. Сборник материалов. Москва, 2008.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Давыдов В.В. Теория развивающего обучения. Москва, 1996.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Маркова А.К. Формирование мотивации учения в школьном возрасте. Москва, 1983.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Методические рекомендации по организации образовательного процесса в начальной школе. Тамбов, 2008.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Нефедова Е.А.,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Узорова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О.В. Справочное пособие по русскому языку, 2 класс. Уроки русского языка, «Аквариум»,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Гиппв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1997.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Овчарова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Р.В. Практическая психология в начальной школе. Москва, 1996.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Орлов А.Б. Формирование мотивации учения. Москва, 1982.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Оценка индивидуальных достижений обучающихся. Тамбов, 2008.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Развитие интеллектуальных способностей младших школьников на уроках русского языка. Тамбов, 2006.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Солопова Н.К.,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Вязовова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О.В. Поиск, творчество, находки (проектная деятельность на уроке). Тамбов, 2005.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Старагина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И.П. Комплект рабочих тетрадей (1-4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.) для самостоятельной работы (система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Эльконина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Давыдова). Москва, 2007.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Тоцкий. Орфография без правил. Москва, 1991.</a:t>
            </a:r>
          </a:p>
          <a:p>
            <a:pPr marL="174625" lvl="0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Материалы с сайта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  <a:hlinkClick r:id="rId2"/>
              </a:rPr>
              <a:t>www.zavuch.info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Материалы с сайта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  <a:hlinkClick r:id="rId3"/>
              </a:rPr>
              <a:t>www.iteach.ru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lvl="0" indent="-174625">
              <a:buFont typeface="+mj-lt"/>
              <a:buAutoNum type="arabicPeriod"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534988" indent="-258763">
              <a:lnSpc>
                <a:spcPct val="110000"/>
              </a:lnSpc>
              <a:buNone/>
            </a:pPr>
            <a:endParaRPr lang="ru-RU" sz="13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15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Информационные</a:t>
            </a: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  <a:endParaRPr lang="en-US" sz="48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en-US" sz="48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20713" lvl="0" indent="-344488"/>
            <a:r>
              <a:rPr lang="ru-RU" sz="3000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Гуманизация</a:t>
            </a:r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образования: повышение интереса к отдельной личности; особая роль гуманитарных дисциплин.</a:t>
            </a:r>
          </a:p>
          <a:p>
            <a:pPr marL="620713" lvl="0" indent="-344488">
              <a:buNone/>
            </a:pPr>
            <a:endParaRPr lang="ru-RU" sz="16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0713" lvl="0" indent="-344488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интереса к русскому языку как носителю национальной культуры.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30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661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Актуальность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4414" y="571480"/>
            <a:ext cx="4281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500174"/>
            <a:ext cx="3357586" cy="1285884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Качественное образование предполагает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уровень овладения русским языком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2071678"/>
            <a:ext cx="642942" cy="500066"/>
          </a:xfrm>
          <a:prstGeom prst="rightArrow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6357950" y="2786058"/>
            <a:ext cx="500066" cy="78581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571876"/>
            <a:ext cx="3286148" cy="157163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реальности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качество обучения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русскому языку - одно из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самых низких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среди предметов, изучаемых в школе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472" y="2285992"/>
            <a:ext cx="3929090" cy="949978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Обучение в школе ведется на русском языке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4463" y="1357298"/>
            <a:ext cx="3929090" cy="1000132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 - элемент национальной культуры</a:t>
            </a: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521495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Между значением русского языка как элемента и носителя национальной культуры и невысоким качеством обучения по данному предмету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4414" y="571480"/>
            <a:ext cx="4281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500174"/>
            <a:ext cx="3929090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Есть определенная группа обучающихся, которые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знают правила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русского языка,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6215074" y="2714620"/>
            <a:ext cx="500066" cy="78581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571876"/>
            <a:ext cx="3857652" cy="714380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умеют их применять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528638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Между хорошим знанием обучающимися правил, изучаемых в школе, и неумением применять их на практике.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Documents and Settings\Я\Рабочий стол\34-rproli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617655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4414" y="571480"/>
            <a:ext cx="4281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500174"/>
            <a:ext cx="3786214" cy="1214446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в основном преподносит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«готовые знания»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6215074" y="2714620"/>
            <a:ext cx="500066" cy="78581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571876"/>
            <a:ext cx="3786214" cy="1000132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Хорошо усваивается то, что приобретается при помощи 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интеллектуальных усилий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528638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Между эффективностью проблемного обучения и нежеланием (или неумением) учителя использовать этот трудоемкий метод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C:\Documents and Settings\Я\Рабочий стол\cms-image-000007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Репродуктивные методы обучения </a:t>
            </a:r>
            <a:r>
              <a:rPr lang="ru-RU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недостаточно способствуют повышению качества образования.</a:t>
            </a:r>
            <a: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Проблема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173038" indent="0">
              <a:buNone/>
            </a:pPr>
            <a:r>
              <a:rPr lang="ru-RU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технологии проблемного обучения </a:t>
            </a:r>
            <a:r>
              <a:rPr lang="ru-RU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уроках русского языка будет способствовать:</a:t>
            </a:r>
          </a:p>
          <a:p>
            <a:pPr marL="173038" indent="0">
              <a:buNone/>
            </a:pPr>
            <a:endParaRPr lang="ru-RU" sz="10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0713" indent="-171450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формированию навыков грамотного письма;</a:t>
            </a:r>
          </a:p>
          <a:p>
            <a:pPr marL="620713" indent="-171450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повышению качества знаний по русскому языку;</a:t>
            </a:r>
          </a:p>
          <a:p>
            <a:pPr marL="620713" indent="-171450"/>
            <a:r>
              <a:rPr lang="ru-RU" sz="3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повышению качества образования в целом</a:t>
            </a:r>
          </a:p>
          <a:p>
            <a:pPr marL="0" indent="0" algn="ctr">
              <a:buNone/>
            </a:pPr>
            <a: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Гипотеза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143932" cy="5929354"/>
          </a:xfrm>
          <a:ln w="101600" cmpd="tri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20713" indent="-171450"/>
            <a:r>
              <a:rPr lang="ru-RU" sz="28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качества знаний по русскому языку посредством использования проблемного обучения</a:t>
            </a:r>
            <a: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4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400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 Black" pitchFamily="34" charset="0"/>
              </a:rPr>
              <a:t>Цель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991</Words>
  <PresentationFormat>Экран (4:3)</PresentationFormat>
  <Paragraphs>216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52</cp:revision>
  <dcterms:modified xsi:type="dcterms:W3CDTF">2015-04-01T21:24:30Z</dcterms:modified>
</cp:coreProperties>
</file>