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sldIdLst>
    <p:sldId id="256" r:id="rId2"/>
    <p:sldId id="258" r:id="rId3"/>
    <p:sldId id="257" r:id="rId4"/>
    <p:sldId id="260" r:id="rId5"/>
    <p:sldId id="261" r:id="rId6"/>
    <p:sldId id="263" r:id="rId7"/>
    <p:sldId id="265" r:id="rId8"/>
    <p:sldId id="271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3" r:id="rId17"/>
    <p:sldId id="284" r:id="rId18"/>
    <p:sldId id="2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26EC"/>
    <a:srgbClr val="9933FF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837FA0-CD4F-4C68-95BF-7192EFE7C66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3A2BE0-6912-471D-BC19-6621052A5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837FA0-CD4F-4C68-95BF-7192EFE7C66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A2BE0-6912-471D-BC19-6621052A5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B837FA0-CD4F-4C68-95BF-7192EFE7C66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3A2BE0-6912-471D-BC19-6621052A5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837FA0-CD4F-4C68-95BF-7192EFE7C66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A2BE0-6912-471D-BC19-6621052A5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837FA0-CD4F-4C68-95BF-7192EFE7C66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D3A2BE0-6912-471D-BC19-6621052A5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837FA0-CD4F-4C68-95BF-7192EFE7C66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A2BE0-6912-471D-BC19-6621052A5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837FA0-CD4F-4C68-95BF-7192EFE7C66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A2BE0-6912-471D-BC19-6621052A5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837FA0-CD4F-4C68-95BF-7192EFE7C66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A2BE0-6912-471D-BC19-6621052A5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837FA0-CD4F-4C68-95BF-7192EFE7C66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A2BE0-6912-471D-BC19-6621052A5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837FA0-CD4F-4C68-95BF-7192EFE7C66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A2BE0-6912-471D-BC19-6621052A5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837FA0-CD4F-4C68-95BF-7192EFE7C66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3A2BE0-6912-471D-BC19-6621052A58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B837FA0-CD4F-4C68-95BF-7192EFE7C66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D3A2BE0-6912-471D-BC19-6621052A5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260648"/>
            <a:ext cx="6264696" cy="352839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Методическое объединение педагогов дополнительного образования МОУ ДОД ДДЮТ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социально-педагогической направленности</a:t>
            </a: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221088"/>
            <a:ext cx="5114778" cy="216024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Руководитель М.О   </a:t>
            </a:r>
          </a:p>
          <a:p>
            <a:r>
              <a:rPr lang="ru-RU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Ширинбекова</a:t>
            </a:r>
            <a:r>
              <a:rPr lang="ru-RU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О.Н.</a:t>
            </a:r>
          </a:p>
          <a:p>
            <a:r>
              <a:rPr lang="ru-RU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31.03.2015г</a:t>
            </a: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7355160" cy="7239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E26EC"/>
                </a:solidFill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b="1" dirty="0" err="1" smtClean="0">
                <a:solidFill>
                  <a:srgbClr val="3E26EC"/>
                </a:solidFill>
                <a:latin typeface="Arial" pitchFamily="34" charset="0"/>
                <a:cs typeface="Arial" pitchFamily="34" charset="0"/>
              </a:rPr>
              <a:t>портфолио</a:t>
            </a:r>
            <a:endParaRPr lang="ru-RU" b="1" dirty="0">
              <a:solidFill>
                <a:srgbClr val="3E26E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7715200" cy="4824412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u="sng" dirty="0" smtClean="0"/>
              <a:t>Титульный лист </a:t>
            </a:r>
            <a:r>
              <a:rPr lang="ru-RU" dirty="0" smtClean="0"/>
              <a:t>(в правом верхнем углу титульного листа помещается фотография произвольных размеров и характера):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- ФИО педагога;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- полное название ОУ;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- преподаваемый предмет;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- название ВУЗа, оконченного педагогом;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- стаж работы в данном ОУ;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-имеющиеся награды;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- квалификационная  категория;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-указание периода за который представлены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документы и материалы.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7571184" cy="5538787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dirty="0" smtClean="0">
                <a:solidFill>
                  <a:srgbClr val="3E26EC"/>
                </a:solidFill>
                <a:latin typeface="Arial" pitchFamily="34" charset="0"/>
                <a:cs typeface="Arial" pitchFamily="34" charset="0"/>
              </a:rPr>
              <a:t>Раздел 1 . «Официальные документы</a:t>
            </a:r>
            <a:r>
              <a:rPr lang="ru-RU" sz="2800" b="1" dirty="0" smtClean="0">
                <a:solidFill>
                  <a:srgbClr val="3E26EC"/>
                </a:solidFill>
              </a:rPr>
              <a:t>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В этом разделе помещаются все имеющиеся у педагога сертифицированные документы, подтверждающие его индивидуальные достижения: дипломы, участие в конкурсах, грамоты, благодарственные письма, сертификаты, и т.д.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7" y="1500188"/>
          <a:ext cx="7632846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567"/>
                <a:gridCol w="2242572"/>
                <a:gridCol w="1526569"/>
                <a:gridCol w="1526569"/>
                <a:gridCol w="152656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документа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Кем выдан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Когда выдан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51520" y="704850"/>
            <a:ext cx="7848872" cy="70792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700" b="1" dirty="0" smtClean="0">
                <a:solidFill>
                  <a:srgbClr val="3E26EC"/>
                </a:solidFill>
                <a:latin typeface="Arial" charset="0"/>
                <a:cs typeface="Arial" charset="0"/>
              </a:rPr>
              <a:t/>
            </a:r>
            <a:br>
              <a:rPr lang="ru-RU" sz="2700" b="1" dirty="0" smtClean="0">
                <a:solidFill>
                  <a:srgbClr val="3E26EC"/>
                </a:solidFill>
                <a:latin typeface="Arial" charset="0"/>
                <a:cs typeface="Arial" charset="0"/>
              </a:rPr>
            </a:br>
            <a:r>
              <a:rPr lang="ru-RU" sz="2700" dirty="0" smtClean="0">
                <a:solidFill>
                  <a:srgbClr val="3E26EC"/>
                </a:solidFill>
                <a:latin typeface="Arial" charset="0"/>
                <a:cs typeface="Arial" charset="0"/>
              </a:rPr>
              <a:t/>
            </a:r>
            <a:br>
              <a:rPr lang="ru-RU" sz="2700" dirty="0" smtClean="0">
                <a:solidFill>
                  <a:srgbClr val="3E26EC"/>
                </a:solidFill>
                <a:latin typeface="Arial" charset="0"/>
                <a:cs typeface="Arial" charset="0"/>
              </a:rPr>
            </a:br>
            <a:r>
              <a:rPr lang="ru-RU" sz="2200" b="1" dirty="0" smtClean="0">
                <a:solidFill>
                  <a:srgbClr val="3E26EC"/>
                </a:solidFill>
                <a:latin typeface="Arial" charset="0"/>
                <a:cs typeface="Arial" charset="0"/>
              </a:rPr>
              <a:t>Раздел 2. Данные о повышении квалификации и профессиональной подготовке.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7571184" cy="530292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000" b="1" dirty="0" smtClean="0"/>
              <a:t>--- </a:t>
            </a:r>
            <a:r>
              <a:rPr lang="ru-RU" sz="2400" b="1" dirty="0" smtClean="0"/>
              <a:t>Работа в </a:t>
            </a:r>
            <a:r>
              <a:rPr lang="ru-RU" sz="2400" b="1" dirty="0" smtClean="0"/>
              <a:t>РМО,МО</a:t>
            </a:r>
            <a:endParaRPr lang="ru-RU" sz="2400" b="1" dirty="0" smtClean="0"/>
          </a:p>
          <a:p>
            <a:pPr eaLnBrk="1" hangingPunct="1">
              <a:buFont typeface="Wingdings 2" pitchFamily="18" charset="2"/>
              <a:buNone/>
            </a:pPr>
            <a:endParaRPr lang="ru-RU" sz="2000" dirty="0" smtClean="0"/>
          </a:p>
          <a:p>
            <a:pPr eaLnBrk="1" hangingPunct="1">
              <a:buFont typeface="Wingdings 2" pitchFamily="18" charset="2"/>
              <a:buNone/>
            </a:pPr>
            <a:endParaRPr lang="ru-RU" sz="2000" dirty="0" smtClean="0"/>
          </a:p>
          <a:p>
            <a:pPr eaLnBrk="1" hangingPunct="1">
              <a:buFont typeface="Wingdings 2" pitchFamily="18" charset="2"/>
              <a:buNone/>
            </a:pPr>
            <a:endParaRPr lang="ru-RU" sz="2000" dirty="0" smtClean="0"/>
          </a:p>
          <a:p>
            <a:pPr eaLnBrk="1" hangingPunct="1">
              <a:buFont typeface="Wingdings 2" pitchFamily="18" charset="2"/>
              <a:buNone/>
            </a:pPr>
            <a:endParaRPr lang="ru-RU" sz="2000" dirty="0" smtClean="0"/>
          </a:p>
          <a:p>
            <a:pPr eaLnBrk="1" hangingPunct="1">
              <a:buFont typeface="Wingdings 2" pitchFamily="18" charset="2"/>
              <a:buNone/>
            </a:pPr>
            <a:endParaRPr lang="ru-RU" sz="2000" dirty="0" smtClean="0"/>
          </a:p>
          <a:p>
            <a:pPr eaLnBrk="1" hangingPunct="1">
              <a:buFont typeface="Wingdings 2" pitchFamily="18" charset="2"/>
              <a:buNone/>
            </a:pPr>
            <a:endParaRPr lang="ru-RU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b="1" dirty="0" smtClean="0"/>
              <a:t>  ---</a:t>
            </a:r>
            <a:r>
              <a:rPr lang="ru-RU" sz="2400" b="1" dirty="0" smtClean="0"/>
              <a:t>Систематичность повышения квалификации, профессиональная переподготовка, получение дополнительного образования</a:t>
            </a:r>
          </a:p>
          <a:p>
            <a:pPr eaLnBrk="1" hangingPunct="1">
              <a:buFont typeface="Wingdings 2" pitchFamily="18" charset="2"/>
              <a:buNone/>
            </a:pPr>
            <a:endParaRPr lang="ru-RU" sz="2000" dirty="0" smtClean="0"/>
          </a:p>
          <a:p>
            <a:pPr eaLnBrk="1" hangingPunct="1">
              <a:buFont typeface="Wingdings 2" pitchFamily="18" charset="2"/>
              <a:buNone/>
            </a:pPr>
            <a:endParaRPr lang="ru-RU" sz="20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38" y="1916831"/>
          <a:ext cx="7215240" cy="2088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810"/>
                <a:gridCol w="1803810"/>
                <a:gridCol w="1803810"/>
                <a:gridCol w="1803810"/>
              </a:tblGrid>
              <a:tr h="1292715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</a:t>
                      </a:r>
                      <a:r>
                        <a:rPr lang="ru-RU" sz="1800" b="1" dirty="0" smtClean="0"/>
                        <a:t>РМО,</a:t>
                      </a:r>
                      <a:r>
                        <a:rPr lang="ru-RU" dirty="0" smtClean="0"/>
                        <a:t> МО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заседания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Тема, над которой работает педагог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</a:tr>
              <a:tr h="3977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7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38" y="5357813"/>
          <a:ext cx="7286676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669"/>
                <a:gridCol w="1821669"/>
                <a:gridCol w="1821669"/>
                <a:gridCol w="182166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КПК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документа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04664"/>
            <a:ext cx="8501063" cy="173846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b="1" dirty="0" smtClean="0">
                <a:solidFill>
                  <a:srgbClr val="3E26EC"/>
                </a:solidFill>
                <a:latin typeface="Arial" pitchFamily="34" charset="0"/>
                <a:cs typeface="Arial" pitchFamily="34" charset="0"/>
              </a:rPr>
              <a:t>Раздел 3. Работа учителя по обобщению и распространению собственного педагогического опыта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7715200" cy="4824536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b="1" dirty="0" smtClean="0"/>
              <a:t>--- Наличие собственной системы методических разработок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endParaRPr lang="ru-RU" b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b="1" dirty="0" smtClean="0"/>
              <a:t>--- Наличие публикаций по проблемам обучения, развития , воспитания детей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  <a:p>
            <a:pPr eaLnBrk="1" hangingPunct="1"/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2780928"/>
          <a:ext cx="764386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967"/>
                <a:gridCol w="1910967"/>
                <a:gridCol w="1910967"/>
                <a:gridCol w="191096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в п.л.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</a:t>
                      </a:r>
                      <a:endParaRPr lang="ru-RU" dirty="0"/>
                    </a:p>
                  </a:txBody>
                  <a:tcPr/>
                </a:tc>
              </a:tr>
              <a:tr h="200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5157192"/>
          <a:ext cx="757243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486"/>
                <a:gridCol w="1514486"/>
                <a:gridCol w="1514486"/>
                <a:gridCol w="1514486"/>
                <a:gridCol w="151448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в п.л.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Издание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88" y="2996952"/>
          <a:ext cx="7743204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1068"/>
                <a:gridCol w="2581068"/>
                <a:gridCol w="2581068"/>
              </a:tblGrid>
              <a:tr h="1145582"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в проф.конкурсе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65461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328" name="Заголовок 3"/>
          <p:cNvSpPr>
            <a:spLocks noGrp="1"/>
          </p:cNvSpPr>
          <p:nvPr>
            <p:ph type="title"/>
          </p:nvPr>
        </p:nvSpPr>
        <p:spPr>
          <a:xfrm>
            <a:off x="251520" y="704850"/>
            <a:ext cx="7848872" cy="164403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800" b="1" dirty="0" smtClean="0">
                <a:solidFill>
                  <a:srgbClr val="3E26EC"/>
                </a:solidFill>
                <a:latin typeface="Arial" charset="0"/>
                <a:cs typeface="Arial" charset="0"/>
              </a:rPr>
              <a:t>Раздел 4. Участие в </a:t>
            </a:r>
            <a:br>
              <a:rPr lang="ru-RU" sz="2800" b="1" dirty="0" smtClean="0">
                <a:solidFill>
                  <a:srgbClr val="3E26EC"/>
                </a:solidFill>
                <a:latin typeface="Arial" charset="0"/>
                <a:cs typeface="Arial" charset="0"/>
              </a:rPr>
            </a:br>
            <a:r>
              <a:rPr lang="ru-RU" sz="2800" b="1" dirty="0" smtClean="0">
                <a:solidFill>
                  <a:srgbClr val="3E26EC"/>
                </a:solidFill>
                <a:latin typeface="Arial" charset="0"/>
                <a:cs typeface="Arial" charset="0"/>
              </a:rPr>
              <a:t>муниципальных, региональных и всероссийских профессиональных конкурсах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3E26EC"/>
                </a:solidFill>
                <a:latin typeface="Arial" pitchFamily="34" charset="0"/>
                <a:cs typeface="Arial" pitchFamily="34" charset="0"/>
              </a:rPr>
              <a:t>Использование современных образовательных технологий,</a:t>
            </a:r>
            <a:br>
              <a:rPr lang="ru-RU" sz="2800" b="1" dirty="0" smtClean="0">
                <a:solidFill>
                  <a:srgbClr val="3E26EC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3E26EC"/>
                </a:solidFill>
                <a:latin typeface="Arial" pitchFamily="34" charset="0"/>
                <a:cs typeface="Arial" pitchFamily="34" charset="0"/>
              </a:rPr>
              <a:t> в т.ч. ИКТ</a:t>
            </a:r>
            <a:endParaRPr lang="ru-RU" sz="2800" b="1" dirty="0">
              <a:solidFill>
                <a:srgbClr val="3E26E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2"/>
          <a:ext cx="7499176" cy="2429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794"/>
                <a:gridCol w="1874794"/>
                <a:gridCol w="1874794"/>
                <a:gridCol w="1874794"/>
              </a:tblGrid>
              <a:tr h="1852138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используемой технологии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Группы в которых используется технология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Обоснование применения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Имеющийся или </a:t>
                      </a:r>
                      <a:r>
                        <a:rPr lang="ru-RU" dirty="0" err="1" smtClean="0"/>
                        <a:t>прогнозируе-мый</a:t>
                      </a:r>
                      <a:r>
                        <a:rPr lang="ru-RU" baseline="0" dirty="0" smtClean="0"/>
                        <a:t> результат</a:t>
                      </a:r>
                      <a:endParaRPr lang="ru-RU" dirty="0"/>
                    </a:p>
                  </a:txBody>
                  <a:tcPr/>
                </a:tc>
              </a:tr>
              <a:tr h="5778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7643192" cy="595327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У</a:t>
            </a:r>
            <a:r>
              <a:rPr lang="ru-RU" sz="2200" b="1" dirty="0" smtClean="0"/>
              <a:t>частие в проведении мастер- классов, круглых столов, конференций.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Участие в инновационной деятельности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b="1" dirty="0" smtClean="0"/>
              <a:t>Разработка и реализация авторских концепций, программ, проектов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38" y="1357313"/>
          <a:ext cx="731344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688"/>
                <a:gridCol w="1462688"/>
                <a:gridCol w="1462688"/>
                <a:gridCol w="1462688"/>
                <a:gridCol w="1462688"/>
              </a:tblGrid>
              <a:tr h="1383276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представления опыта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(ДОУ, </a:t>
                      </a:r>
                      <a:r>
                        <a:rPr lang="ru-RU" dirty="0" err="1" smtClean="0"/>
                        <a:t>муници</a:t>
                      </a:r>
                      <a:r>
                        <a:rPr lang="ru-RU" dirty="0" smtClean="0"/>
                        <a:t>-  </a:t>
                      </a:r>
                      <a:r>
                        <a:rPr lang="ru-RU" dirty="0" err="1" smtClean="0"/>
                        <a:t>пальный</a:t>
                      </a:r>
                      <a:r>
                        <a:rPr lang="ru-RU" dirty="0" smtClean="0"/>
                        <a:t>, региональный..)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Отзывы </a:t>
                      </a:r>
                      <a:endParaRPr lang="ru-RU" dirty="0"/>
                    </a:p>
                  </a:txBody>
                  <a:tcPr/>
                </a:tc>
              </a:tr>
              <a:tr h="2912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4365104"/>
          <a:ext cx="7488831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/>
                <a:gridCol w="2496277"/>
                <a:gridCol w="2496277"/>
              </a:tblGrid>
              <a:tr h="768946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участия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работы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Результативность</a:t>
                      </a:r>
                      <a:r>
                        <a:rPr lang="ru-RU" baseline="0" dirty="0" smtClean="0"/>
                        <a:t> работы</a:t>
                      </a:r>
                      <a:endParaRPr lang="ru-RU" dirty="0"/>
                    </a:p>
                  </a:txBody>
                  <a:tcPr/>
                </a:tc>
              </a:tr>
              <a:tr h="4455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E26EC"/>
                </a:solidFill>
                <a:latin typeface="Arial" pitchFamily="34" charset="0"/>
                <a:cs typeface="Arial" pitchFamily="34" charset="0"/>
              </a:rPr>
              <a:t>Отзывы о педагогической деятельности </a:t>
            </a:r>
            <a:endParaRPr lang="ru-RU" b="1" dirty="0">
              <a:solidFill>
                <a:srgbClr val="3E26E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Отзывы руководителей разных уровней о педагоге;</a:t>
            </a:r>
          </a:p>
          <a:p>
            <a:pPr eaLnBrk="1" hangingPunct="1"/>
            <a:r>
              <a:rPr lang="ru-RU" sz="3600" smtClean="0"/>
              <a:t>Отзывы коллег, родителей, выпускников;</a:t>
            </a:r>
          </a:p>
          <a:p>
            <a:pPr eaLnBrk="1" hangingPunct="1"/>
            <a:r>
              <a:rPr lang="ru-RU" sz="3600" smtClean="0"/>
              <a:t>Рецензии, благодарственные письма и т.д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>
                <a:solidFill>
                  <a:srgbClr val="3E26EC"/>
                </a:solidFill>
                <a:latin typeface="Arial" charset="0"/>
                <a:cs typeface="Arial" charset="0"/>
              </a:rPr>
              <a:t>Достижения воспитанников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200" dirty="0" smtClean="0"/>
              <a:t>Включают сертификаты, дипломы, грамоты, свидетельствующие об участии в различных конкурсах, и т.д., сертификаты участия педагога и детей в проектах разного уровня и направленности.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42048" cy="144016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000" b="0" dirty="0" smtClean="0">
                <a:solidFill>
                  <a:srgbClr val="3E26EC"/>
                </a:solidFill>
              </a:rPr>
              <a:t>Тема  методического  объединения  в 2014-2015 учебном году:  «Дополнительное образование как средство гармоничного включения человека в социальную деятельность»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844824"/>
            <a:ext cx="3816424" cy="446449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100" b="1" dirty="0" smtClean="0"/>
              <a:t>          </a:t>
            </a:r>
            <a:r>
              <a:rPr lang="ru-RU" sz="5100" b="1" u="sng" dirty="0" smtClean="0">
                <a:solidFill>
                  <a:schemeClr val="accent1"/>
                </a:solidFill>
              </a:rPr>
              <a:t>Цель:</a:t>
            </a:r>
          </a:p>
          <a:p>
            <a:pPr>
              <a:buNone/>
            </a:pPr>
            <a:endParaRPr lang="ru-RU" u="sng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sz="4500" b="1" dirty="0" smtClean="0">
                <a:solidFill>
                  <a:srgbClr val="3E26EC"/>
                </a:solidFill>
              </a:rPr>
              <a:t>   Создание базы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3E26EC"/>
                </a:solidFill>
              </a:rPr>
              <a:t>методик, направленных 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3E26EC"/>
                </a:solidFill>
              </a:rPr>
              <a:t>на включение воспитанников в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3E26EC"/>
                </a:solidFill>
              </a:rPr>
              <a:t>социально-значимую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3E26EC"/>
                </a:solidFill>
              </a:rPr>
              <a:t>деятельность, создание условий 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3E26EC"/>
                </a:solidFill>
              </a:rPr>
              <a:t>для повышения мастерства 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3E26EC"/>
                </a:solidFill>
              </a:rPr>
              <a:t>педагогов дополнительного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3E26EC"/>
                </a:solidFill>
              </a:rPr>
              <a:t> образования.</a:t>
            </a:r>
          </a:p>
          <a:p>
            <a:endParaRPr lang="ru-RU" sz="3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1916832"/>
            <a:ext cx="3559296" cy="468052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 smtClean="0"/>
              <a:t>               </a:t>
            </a:r>
            <a:r>
              <a:rPr lang="ru-RU" sz="5100" b="1" dirty="0" smtClean="0"/>
              <a:t>      </a:t>
            </a:r>
            <a:r>
              <a:rPr lang="ru-RU" sz="5100" b="1" u="sng" dirty="0" smtClean="0">
                <a:solidFill>
                  <a:schemeClr val="accent1"/>
                </a:solidFill>
              </a:rPr>
              <a:t>Задачи:</a:t>
            </a:r>
            <a:endParaRPr lang="ru-RU" sz="5100" u="sng" dirty="0" smtClean="0">
              <a:solidFill>
                <a:schemeClr val="accent1"/>
              </a:solidFill>
            </a:endParaRPr>
          </a:p>
          <a:p>
            <a:r>
              <a:rPr lang="ru-RU" sz="4000" b="1" dirty="0" smtClean="0">
                <a:solidFill>
                  <a:srgbClr val="3E26EC"/>
                </a:solidFill>
              </a:rPr>
              <a:t>1. Изучить нормативную и методическую документацию;</a:t>
            </a:r>
          </a:p>
          <a:p>
            <a:r>
              <a:rPr lang="ru-RU" sz="4000" b="1" dirty="0" smtClean="0">
                <a:solidFill>
                  <a:srgbClr val="3E26EC"/>
                </a:solidFill>
              </a:rPr>
              <a:t>2.  Организовать взаимодействие педагогов дополнительного образования для интеграции деятельности социально-педагогической направленности;</a:t>
            </a:r>
          </a:p>
          <a:p>
            <a:r>
              <a:rPr lang="ru-RU" sz="4000" b="1" dirty="0" smtClean="0">
                <a:solidFill>
                  <a:srgbClr val="3E26EC"/>
                </a:solidFill>
              </a:rPr>
              <a:t>3. Провести работу, направленную на улучшение качества образования в объединениях социально-педагогической направленности;</a:t>
            </a:r>
          </a:p>
          <a:p>
            <a:r>
              <a:rPr lang="ru-RU" sz="4000" b="1" dirty="0" smtClean="0">
                <a:solidFill>
                  <a:srgbClr val="3E26EC"/>
                </a:solidFill>
              </a:rPr>
              <a:t>4. Изучить опыт работы педагогов ДО и создать базу методических разработок.</a:t>
            </a:r>
          </a:p>
          <a:p>
            <a:r>
              <a:rPr lang="ru-RU" sz="4000" b="1" dirty="0" smtClean="0">
                <a:solidFill>
                  <a:srgbClr val="3E26EC"/>
                </a:solidFill>
              </a:rPr>
              <a:t>5. Изучить и внедрить в работу передовые педагогические технологии;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764705"/>
            <a:ext cx="7560840" cy="1368152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dirty="0" smtClean="0"/>
              <a:t> </a:t>
            </a:r>
          </a:p>
          <a:p>
            <a:endParaRPr lang="ru-RU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1" y="980728"/>
          <a:ext cx="7416825" cy="54889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60041"/>
                <a:gridCol w="2304256"/>
                <a:gridCol w="1337058"/>
                <a:gridCol w="3415470"/>
              </a:tblGrid>
              <a:tr h="458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№ </a:t>
                      </a:r>
                      <a:r>
                        <a:rPr lang="ru-RU" sz="1200" b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</a:t>
                      </a: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/</a:t>
                      </a:r>
                      <a:r>
                        <a:rPr lang="ru-RU" sz="1200" b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</a:t>
                      </a:r>
                      <a:endParaRPr lang="ru-RU" sz="12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                </a:t>
                      </a: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Ф.И.О.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Объединение</a:t>
                      </a:r>
                      <a:endParaRPr lang="ru-RU" sz="12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                  </a:t>
                      </a: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Тема </a:t>
                      </a: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самообразования</a:t>
                      </a:r>
                      <a:endParaRPr lang="ru-RU" sz="12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</a:tr>
              <a:tr h="375458">
                <a:tc>
                  <a:txBody>
                    <a:bodyPr/>
                    <a:lstStyle/>
                    <a:p>
                      <a:pPr indent="-2286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900" dirty="0" smtClean="0"/>
                        <a:t>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Гасымова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 Н.Е.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Английский язык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</a:tr>
              <a:tr h="237517">
                <a:tc>
                  <a:txBody>
                    <a:bodyPr/>
                    <a:lstStyle/>
                    <a:p>
                      <a:pPr indent="-2286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900" dirty="0" smtClean="0"/>
                        <a:t>2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Горбунова И.В.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 Музыкально-ритмические занятия для дошкольников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</a:tr>
              <a:tr h="398872">
                <a:tc>
                  <a:txBody>
                    <a:bodyPr/>
                    <a:lstStyle/>
                    <a:p>
                      <a:pPr indent="-2286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900" dirty="0" smtClean="0"/>
                        <a:t>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Ефремова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Е.В.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Англ.язык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</a:tr>
              <a:tr h="214103">
                <a:tc>
                  <a:txBody>
                    <a:bodyPr/>
                    <a:lstStyle/>
                    <a:p>
                      <a:pPr indent="-2286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900" dirty="0" smtClean="0"/>
                        <a:t>4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Зайцева И.А.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краеведение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</a:tr>
              <a:tr h="374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900" dirty="0" smtClean="0"/>
                        <a:t>5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Киреева Л.М.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Английский язык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</a:tr>
              <a:tr h="238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900" dirty="0" smtClean="0"/>
                        <a:t>6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Крылова Л.Н.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ИЗО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</a:tr>
              <a:tr h="368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800" dirty="0" smtClean="0"/>
                        <a:t>7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Курносова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 Л.И.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«Эрудит»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</a:tr>
              <a:tr h="408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800" dirty="0" smtClean="0"/>
                        <a:t>8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Леонова Г.В.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</a:tr>
              <a:tr h="306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800" dirty="0" smtClean="0"/>
                        <a:t>9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Марьенко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 О.В.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Музыка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</a:tr>
              <a:tr h="306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800" dirty="0" smtClean="0"/>
                        <a:t>10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Назарова О.Н.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Ритмика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</a:tr>
              <a:tr h="368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800" dirty="0" smtClean="0"/>
                        <a:t>11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Новоявчева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 Н.Е.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Развитие речи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</a:tr>
              <a:tr h="2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800" dirty="0" smtClean="0"/>
                        <a:t>12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Фетисова Е.Д.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 Окружающий мир для дошкольников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</a:tr>
              <a:tr h="29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800" dirty="0" smtClean="0"/>
                        <a:t>13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Фомина В.Н.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«Родничок»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</a:tr>
              <a:tr h="408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800" dirty="0" smtClean="0"/>
                        <a:t>14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Times New Roman"/>
                        </a:rPr>
                        <a:t>Ширинбекова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 О.Н.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 Математика для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дошкольников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Развитие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речи для дошкольников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«Использовани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е </a:t>
                      </a:r>
                      <a:r>
                        <a:rPr lang="ru-RU" sz="1200" b="1" dirty="0" smtClean="0">
                          <a:solidFill>
                            <a:srgbClr val="3E26EC"/>
                          </a:solidFill>
                        </a:rPr>
                        <a:t>ИКТ 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технологий</a:t>
                      </a:r>
                      <a:b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в практике работы педагога дополнительного образования»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53" marR="51053" marT="0" marB="0"/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85354"/>
            <a:ext cx="7344816" cy="86177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E26E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 педагогов дополнительного образования социально-педагогической направленности МОУ ДОД ДДЮТ на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3E26E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2014-2015 </a:t>
            </a:r>
            <a:r>
              <a:rPr kumimoji="0" lang="ru-RU" sz="1600" b="1" i="0" u="none" strike="noStrike" cap="none" normalizeH="0" dirty="0" err="1" smtClean="0">
                <a:ln>
                  <a:noFill/>
                </a:ln>
                <a:solidFill>
                  <a:srgbClr val="3E26E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уч.год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3E26E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E26E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308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323529" y="1754371"/>
          <a:ext cx="7427166" cy="4756261"/>
        </p:xfrm>
        <a:graphic>
          <a:graphicData uri="http://schemas.openxmlformats.org/drawingml/2006/table">
            <a:tbl>
              <a:tblPr/>
              <a:tblGrid>
                <a:gridCol w="249145"/>
                <a:gridCol w="2237293"/>
                <a:gridCol w="421940"/>
                <a:gridCol w="657450"/>
                <a:gridCol w="1283699"/>
                <a:gridCol w="1355015"/>
                <a:gridCol w="1222624"/>
              </a:tblGrid>
              <a:tr h="641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          Название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курсов</a:t>
                      </a: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часы</a:t>
                      </a: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 Даты    занятий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   Учреждение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 ФИО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педагогов</a:t>
                      </a: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Регистрацион.№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квалификационного аттестата/ удостоверения </a:t>
                      </a: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Гасымова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 Н.Е.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Горбунова И.В.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Ефремова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Е.В.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Зайцева И.А.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Киреева Л.М.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Крылова Л.Н.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Курносова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 Л.И.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Леонова Г.В.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 smtClean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Марьенко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 О.В.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Назарова О.Н.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 smtClean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Новоявчева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 Н.Е.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Фетисова Е.Д.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 smtClean="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Фомина В.Н.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 smtClean="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Times New Roman"/>
                        </a:rPr>
                        <a:t>Ширинбекова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 О.Н.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25719" marR="2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-676864"/>
            <a:ext cx="8172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3E26E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E26E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ПРОХОЖДЕНИЕ  КУРСОВ  ПОВЫШЕНИЯ  КВАЛИФИКАЦИИ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E26E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ПЕДАГОГАМИ МОУ ДОД ДДЮТ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3E26EC"/>
                </a:solidFill>
              </a:rPr>
              <a:t>2-й </a:t>
            </a:r>
            <a:r>
              <a:rPr lang="ru-RU" sz="1400" b="1" dirty="0">
                <a:solidFill>
                  <a:srgbClr val="3E26EC"/>
                </a:solidFill>
              </a:rPr>
              <a:t>семестр 2014 г</a:t>
            </a:r>
            <a:r>
              <a:rPr lang="ru-RU" sz="1400" b="1" dirty="0" smtClean="0">
                <a:solidFill>
                  <a:srgbClr val="3E26EC"/>
                </a:solidFill>
              </a:rPr>
              <a:t>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E26EC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E26E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2014-2015</a:t>
            </a:r>
            <a:r>
              <a:rPr lang="ru-RU" sz="1400" b="1" dirty="0" smtClean="0">
                <a:solidFill>
                  <a:srgbClr val="3E26EC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учебный год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E26EC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E26E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территория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3E26E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E26E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3E26E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Малаховка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E26E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3E26E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Томилино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E26E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театральная студия «Образ»,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E26E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музыкально-хоровая студия «Юность»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E26E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1200" cap="none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МЕТОДИЧЕСКОЕ ОБЪЕДИНЕНИЕ ПЕДАГОГОВ  </a:t>
            </a:r>
            <a:r>
              <a:rPr lang="ru-RU" sz="9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9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9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ru-RU" sz="1200" cap="none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СОЦИАЛЬНО-ПЕДАГОГИЧЕСКОЙ НАПРАВЛЕННОСТИ</a:t>
            </a:r>
            <a:r>
              <a:rPr lang="ru-RU" sz="9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9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1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340758"/>
          <a:ext cx="7560841" cy="4226889"/>
        </p:xfrm>
        <a:graphic>
          <a:graphicData uri="http://schemas.openxmlformats.org/drawingml/2006/table">
            <a:tbl>
              <a:tblPr/>
              <a:tblGrid>
                <a:gridCol w="486624"/>
                <a:gridCol w="1579948"/>
                <a:gridCol w="1042766"/>
                <a:gridCol w="1119394"/>
                <a:gridCol w="1899887"/>
                <a:gridCol w="1432222"/>
              </a:tblGrid>
              <a:tr h="237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ФИО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Телефон 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расписание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предмет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территория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Гасымова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 Н.Е.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Английский язык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Томилино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Горбунова И.В.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 Музыкально-ритмические занятия для дошкольников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Томилино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Ефремова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Е.В.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Англ.язык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Люберцы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Зайцева И.А.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краеведение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Малаховка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Киреева Л.М.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Английский язык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Люберцы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Крылова Л.Н.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ИЗО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Люберцы 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Курносова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 Л.И.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«Эрудит»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Малаховка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Леонова Г.В.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Люберцы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Марьенко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 О.В.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Музыка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Люберцы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Назарова О.Н.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Ритмика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Люберцы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Новоявчева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 Н.Е.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Развитие речи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Люберцы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Фетисова Е.Д.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 Окружающий мир для дошкольников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Томилино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Фомина В.Н.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«Родничок»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Малаховка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Times New Roman"/>
                        </a:rPr>
                        <a:t>Ширинбекова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 О.Н.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 Математика для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дошкольников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Развитие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речи для дошкольников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Томилино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9" y="1268760"/>
          <a:ext cx="7416822" cy="4680520"/>
        </p:xfrm>
        <a:graphic>
          <a:graphicData uri="http://schemas.openxmlformats.org/drawingml/2006/table">
            <a:tbl>
              <a:tblPr/>
              <a:tblGrid>
                <a:gridCol w="986863"/>
                <a:gridCol w="593234"/>
                <a:gridCol w="794934"/>
                <a:gridCol w="887059"/>
                <a:gridCol w="764226"/>
                <a:gridCol w="691641"/>
                <a:gridCol w="863018"/>
                <a:gridCol w="660905"/>
                <a:gridCol w="1174942"/>
              </a:tblGrid>
              <a:tr h="3511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Докум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ФИО.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обуч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Заяв-ление о приеме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Копия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свиде-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тельства о рождении или паспорта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Договор с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родите-лями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Согласие на обработку персо-нальных данных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Заключение врача о допуске к занятиям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  <a:tabLst>
                          <a:tab pos="747395" algn="l"/>
                        </a:tabLs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Заявление о </a:t>
                      </a:r>
                      <a:r>
                        <a:rPr lang="ru-RU" sz="1100" dirty="0" err="1">
                          <a:latin typeface="Calibri"/>
                          <a:ea typeface="Times New Roman"/>
                          <a:cs typeface="Times New Roman"/>
                        </a:rPr>
                        <a:t>прекраще-нии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 посещения </a:t>
                      </a:r>
                      <a:r>
                        <a:rPr lang="ru-RU" sz="1100" dirty="0" err="1">
                          <a:latin typeface="Calibri"/>
                          <a:ea typeface="Times New Roman"/>
                          <a:cs typeface="Times New Roman"/>
                        </a:rPr>
                        <a:t>объеди-нения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Документы о социальном статусе учащегося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Прочие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документы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Иванов А.А.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Награды, поощрения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07504" y="143645"/>
            <a:ext cx="77768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771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Образец оформления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поименно-пофамильного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списка объединения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411973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err="1" smtClean="0">
                <a:latin typeface="+mn-lt"/>
              </a:rPr>
              <a:t>Портфолио</a:t>
            </a:r>
            <a:r>
              <a:rPr lang="ru-RU" sz="4400" dirty="0" smtClean="0">
                <a:latin typeface="+mn-lt"/>
              </a:rPr>
              <a:t> педагога </a:t>
            </a:r>
            <a:r>
              <a:rPr lang="ru-RU" sz="3600" dirty="0" smtClean="0">
                <a:latin typeface="+mn-lt"/>
              </a:rPr>
              <a:t>дополнительного</a:t>
            </a:r>
            <a:r>
              <a:rPr lang="ru-RU" sz="4400" dirty="0" smtClean="0">
                <a:latin typeface="+mn-lt"/>
              </a:rPr>
              <a:t> </a:t>
            </a:r>
            <a:r>
              <a:rPr lang="ru-RU" sz="4000" dirty="0" smtClean="0">
                <a:latin typeface="+mn-lt"/>
              </a:rPr>
              <a:t>образования</a:t>
            </a:r>
            <a:endParaRPr lang="ru-RU" sz="4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dirty="0" smtClean="0">
                <a:latin typeface="Arial" charset="0"/>
                <a:cs typeface="Arial" charset="0"/>
              </a:rPr>
              <a:t/>
            </a:r>
            <a:br>
              <a:rPr lang="ru-RU" sz="3200" b="1" dirty="0" smtClean="0">
                <a:latin typeface="Arial" charset="0"/>
                <a:cs typeface="Arial" charset="0"/>
              </a:rPr>
            </a:br>
            <a:r>
              <a:rPr lang="ru-RU" sz="3200" dirty="0" smtClean="0">
                <a:latin typeface="Arial" charset="0"/>
                <a:cs typeface="Arial" charset="0"/>
              </a:rPr>
              <a:t/>
            </a:r>
            <a:br>
              <a:rPr lang="ru-RU" sz="3200" dirty="0" smtClean="0">
                <a:latin typeface="Arial" charset="0"/>
                <a:cs typeface="Arial" charset="0"/>
              </a:rPr>
            </a:br>
            <a:r>
              <a:rPr lang="ru-RU" sz="2700" b="1" dirty="0" smtClean="0">
                <a:solidFill>
                  <a:srgbClr val="9933FF"/>
                </a:solidFill>
                <a:latin typeface="Arial" charset="0"/>
                <a:cs typeface="Arial" charset="0"/>
              </a:rPr>
              <a:t>«</a:t>
            </a:r>
            <a:r>
              <a:rPr lang="ru-RU" sz="2700" b="1" dirty="0" err="1" smtClean="0">
                <a:solidFill>
                  <a:srgbClr val="9933FF"/>
                </a:solidFill>
                <a:latin typeface="Arial" charset="0"/>
                <a:cs typeface="Arial" charset="0"/>
              </a:rPr>
              <a:t>Портфолио</a:t>
            </a:r>
            <a:r>
              <a:rPr lang="ru-RU" sz="2700" b="1" dirty="0" smtClean="0">
                <a:solidFill>
                  <a:srgbClr val="9933FF"/>
                </a:solidFill>
                <a:latin typeface="Arial" charset="0"/>
                <a:cs typeface="Arial" charset="0"/>
              </a:rPr>
              <a:t>»- инновационная форма обобщения опыта профессиональной деятельности педагога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dirty="0" err="1" smtClean="0"/>
              <a:t>Портфолио</a:t>
            </a:r>
            <a:r>
              <a:rPr lang="ru-RU" sz="2800" dirty="0" smtClean="0"/>
              <a:t>- собрание достижений, набор материалов, демонстрирующих умение педагога решать задачи своей профессиональной деятельности, выбирать стратегию и тактику профессионального поведения.</a:t>
            </a:r>
          </a:p>
          <a:p>
            <a:pPr eaLnBrk="1" hangingPunct="1"/>
            <a:r>
              <a:rPr lang="ru-RU" sz="2800" dirty="0" smtClean="0"/>
              <a:t>Оформляется в папке- накопителе с файлами, состав </a:t>
            </a:r>
            <a:r>
              <a:rPr lang="ru-RU" sz="2800" dirty="0" err="1" smtClean="0"/>
              <a:t>портфолио</a:t>
            </a:r>
            <a:r>
              <a:rPr lang="ru-RU" sz="2800" dirty="0" smtClean="0"/>
              <a:t> зависит от конкретных задач, которые ставит перед собой педагог.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E26EC"/>
                </a:solidFill>
                <a:latin typeface="Arial" pitchFamily="34" charset="0"/>
                <a:cs typeface="Arial" pitchFamily="34" charset="0"/>
              </a:rPr>
              <a:t>Основная цель </a:t>
            </a:r>
            <a:r>
              <a:rPr lang="ru-RU" b="1" dirty="0" err="1" smtClean="0">
                <a:solidFill>
                  <a:srgbClr val="3E26EC"/>
                </a:solidFill>
                <a:latin typeface="Arial" pitchFamily="34" charset="0"/>
                <a:cs typeface="Arial" pitchFamily="34" charset="0"/>
              </a:rPr>
              <a:t>портфолио</a:t>
            </a:r>
            <a:r>
              <a:rPr lang="ru-RU" b="1" dirty="0" smtClean="0">
                <a:solidFill>
                  <a:srgbClr val="3E26EC"/>
                </a:solidFill>
              </a:rPr>
              <a:t>:</a:t>
            </a:r>
            <a:endParaRPr lang="ru-RU" b="1" dirty="0">
              <a:solidFill>
                <a:srgbClr val="3E26EC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2071688"/>
            <a:ext cx="7643192" cy="4252912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Проанализировать и представить наиболее значимые профессиональные результаты педагога.</a:t>
            </a:r>
          </a:p>
          <a:p>
            <a:pPr eaLnBrk="1" hangingPunct="1"/>
            <a:r>
              <a:rPr lang="ru-RU" sz="2800" dirty="0" smtClean="0"/>
              <a:t>Позволяет учитывать результаты, достигнутые  педагогом в разнообразных видах деятельности- обучающей, воспитательной, творческой, самообразовательной.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</TotalTime>
  <Words>785</Words>
  <Application>Microsoft Office PowerPoint</Application>
  <PresentationFormat>Экран (4:3)</PresentationFormat>
  <Paragraphs>298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        Методическое объединение педагогов дополнительного образования МОУ ДОД ДДЮТ социально-педагогической направленности </vt:lpstr>
      <vt:lpstr>                Тема  методического  объединения  в 2014-2015 учебном году:  «Дополнительное образование как средство гармоничного включения человека в социальную деятельность» </vt:lpstr>
      <vt:lpstr>Слайд 3</vt:lpstr>
      <vt:lpstr>                                                                                </vt:lpstr>
      <vt:lpstr>                                        МЕТОДИЧЕСКОЕ ОБЪЕДИНЕНИЕ ПЕДАГОГОВ                                        СОЦИАЛЬНО-ПЕДАГОГИЧЕСКОЙ НАПРАВЛЕННОСТИ  </vt:lpstr>
      <vt:lpstr>Слайд 6</vt:lpstr>
      <vt:lpstr>Портфолио педагога дополнительного образования</vt:lpstr>
      <vt:lpstr>  «Портфолио»- инновационная форма обобщения опыта профессиональной деятельности педагога</vt:lpstr>
      <vt:lpstr>Основная цель портфолио:</vt:lpstr>
      <vt:lpstr>Структура портфолио</vt:lpstr>
      <vt:lpstr>Слайд 11</vt:lpstr>
      <vt:lpstr>  Раздел 2. Данные о повышении квалификации и профессиональной подготовке. </vt:lpstr>
      <vt:lpstr>  Раздел 3. Работа учителя по обобщению и распространению собственного педагогического опыта </vt:lpstr>
      <vt:lpstr>Раздел 4. Участие в  муниципальных, региональных и всероссийских профессиональных конкурсах</vt:lpstr>
      <vt:lpstr>Использование современных образовательных технологий,  в т.ч. ИКТ</vt:lpstr>
      <vt:lpstr>Слайд 16</vt:lpstr>
      <vt:lpstr>Отзывы о педагогической деятельности </vt:lpstr>
      <vt:lpstr>Достижения воспитанников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объединение педагогов дополнительного образования МОУ ДОД ДДЮТ социально-педагогической направленности</dc:title>
  <dc:creator>пользователь</dc:creator>
  <cp:lastModifiedBy>пользователь</cp:lastModifiedBy>
  <cp:revision>76</cp:revision>
  <dcterms:created xsi:type="dcterms:W3CDTF">2015-03-28T14:00:34Z</dcterms:created>
  <dcterms:modified xsi:type="dcterms:W3CDTF">2015-03-31T02:58:41Z</dcterms:modified>
</cp:coreProperties>
</file>