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4" d="100"/>
          <a:sy n="64" d="100"/>
        </p:scale>
        <p:origin x="-978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Учитель\Desktop\шаблоны\Рамки\0_6076e_d0bc4d84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21265510">
            <a:off x="2712036" y="835208"/>
            <a:ext cx="4480650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Тест №1 </a:t>
            </a:r>
          </a:p>
          <a:p>
            <a:pPr algn="ctr"/>
            <a:r>
              <a:rPr lang="ru-RU" sz="4000" b="1" cap="none" spc="0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 русскому языку </a:t>
            </a:r>
          </a:p>
          <a:p>
            <a:pPr algn="ctr"/>
            <a:r>
              <a:rPr lang="ru-RU" sz="40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 класс</a:t>
            </a:r>
            <a:endParaRPr lang="ru-RU" sz="4000" b="1" cap="none" spc="0" dirty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1298138">
            <a:off x="3115626" y="312709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Чижова И.В.</a:t>
            </a:r>
          </a:p>
          <a:p>
            <a:pPr algn="ctr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МБОУ гимназия</a:t>
            </a:r>
          </a:p>
          <a:p>
            <a:pPr algn="ctr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Г. Узловая</a:t>
            </a:r>
          </a:p>
          <a:p>
            <a:pPr algn="ctr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Тульской области</a:t>
            </a:r>
            <a:endParaRPr lang="ru-RU" b="1" i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право с вырезом 7">
            <a:hlinkClick r:id="" action="ppaction://hlinkshowjump?jump=nextslide"/>
          </p:cNvPr>
          <p:cNvSpPr/>
          <p:nvPr/>
        </p:nvSpPr>
        <p:spPr>
          <a:xfrm>
            <a:off x="7786710" y="6072206"/>
            <a:ext cx="714380" cy="428628"/>
          </a:xfrm>
          <a:prstGeom prst="notchedRightArrow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Учитель\Desktop\шаблоны\Рамки\0_6076e_d0bc4d84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21265510">
            <a:off x="1321751" y="938192"/>
            <a:ext cx="694529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 каком слове пишется буква Е? </a:t>
            </a:r>
            <a:endParaRPr lang="ru-RU" sz="3200" b="1" cap="none" spc="0" dirty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1298138">
            <a:off x="3584333" y="1930257"/>
            <a:ext cx="338224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мяч…м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больниц…</a:t>
            </a:r>
            <a:r>
              <a:rPr lang="ru-RU" sz="3200" b="1" dirty="0" err="1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й</a:t>
            </a:r>
            <a:endParaRPr lang="ru-RU" sz="3200" b="1" dirty="0" smtClean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кулич…м</a:t>
            </a:r>
          </a:p>
          <a:p>
            <a:pPr marL="514350" indent="-514350">
              <a:buAutoNum type="arabicPeriod"/>
              <a:defRPr/>
            </a:pPr>
            <a:endParaRPr lang="ru-RU" sz="3200" b="1" dirty="0" smtClean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 rot="21342364">
            <a:off x="5166847" y="4969615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 rot="21246489">
            <a:off x="-2611410" y="4361720"/>
            <a:ext cx="2901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Правильно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1246489">
            <a:off x="9177127" y="3193453"/>
            <a:ext cx="24096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Подумай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21342364">
            <a:off x="3523773" y="5183929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13" name="Овал 12"/>
          <p:cNvSpPr/>
          <p:nvPr/>
        </p:nvSpPr>
        <p:spPr>
          <a:xfrm rot="21342364">
            <a:off x="6676986" y="4686243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4" name="Прямоугольник 13"/>
          <p:cNvSpPr/>
          <p:nvPr/>
        </p:nvSpPr>
        <p:spPr>
          <a:xfrm rot="21246489">
            <a:off x="9300944" y="4479337"/>
            <a:ext cx="21620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Ошибка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Стрелка вправо с вырезом 14">
            <a:hlinkClick r:id="" action="ppaction://hlinkshowjump?jump=nextslide"/>
          </p:cNvPr>
          <p:cNvSpPr/>
          <p:nvPr/>
        </p:nvSpPr>
        <p:spPr>
          <a:xfrm>
            <a:off x="7786710" y="6072206"/>
            <a:ext cx="714380" cy="428628"/>
          </a:xfrm>
          <a:prstGeom prst="notchedRightArrow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L 0.65157 -0.062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61181 0.093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-0.60382 -0.0629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1" grpId="1"/>
      <p:bldP spid="14" grpId="0"/>
      <p:bldP spid="1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Учитель\Desktop\шаблоны\Рамки\0_6076e_d0bc4d84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21265510">
            <a:off x="1321751" y="445750"/>
            <a:ext cx="694529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Укажи словосочетание, в котором оба слова стоят во множественном числе. </a:t>
            </a:r>
            <a:endParaRPr lang="ru-RU" sz="3200" b="1" cap="none" spc="0" dirty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1298138">
            <a:off x="3368648" y="2032898"/>
            <a:ext cx="409386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купили билеты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жаркое солнце</a:t>
            </a: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гнездо ласточки</a:t>
            </a:r>
          </a:p>
          <a:p>
            <a:pPr marL="514350" indent="-514350">
              <a:buAutoNum type="arabicPeriod"/>
              <a:defRPr/>
            </a:pPr>
            <a:endParaRPr lang="ru-RU" sz="3200" b="1" dirty="0" smtClean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 rot="21342364">
            <a:off x="3331111" y="5081099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 rot="21246489">
            <a:off x="-2611410" y="4361720"/>
            <a:ext cx="2901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Правильно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1246489">
            <a:off x="9177127" y="3193453"/>
            <a:ext cx="24096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Подумай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21342364">
            <a:off x="5095408" y="4898176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3" name="Овал 12"/>
          <p:cNvSpPr/>
          <p:nvPr/>
        </p:nvSpPr>
        <p:spPr>
          <a:xfrm rot="21342364">
            <a:off x="6676986" y="4686243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4" name="Прямоугольник 13"/>
          <p:cNvSpPr/>
          <p:nvPr/>
        </p:nvSpPr>
        <p:spPr>
          <a:xfrm rot="21246489">
            <a:off x="9300944" y="4479337"/>
            <a:ext cx="21620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Ошибка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Стрелка вправо с вырезом 14">
            <a:hlinkClick r:id="" action="ppaction://hlinkshowjump?jump=nextslide"/>
          </p:cNvPr>
          <p:cNvSpPr/>
          <p:nvPr/>
        </p:nvSpPr>
        <p:spPr>
          <a:xfrm>
            <a:off x="7786710" y="6072206"/>
            <a:ext cx="714380" cy="428628"/>
          </a:xfrm>
          <a:prstGeom prst="notchedRightArrow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L 0.65157 -0.062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61181 0.093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-0.60382 -0.0629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1" grpId="1"/>
      <p:bldP spid="14" grpId="0"/>
      <p:bldP spid="1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Учитель\Desktop\шаблоны\Рамки\0_6076e_d0bc4d84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21265510">
            <a:off x="1321751" y="691971"/>
            <a:ext cx="694529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Какое слово соответствует схеме:</a:t>
            </a:r>
          </a:p>
          <a:p>
            <a:pPr algn="ctr"/>
            <a:r>
              <a:rPr lang="ru-RU" sz="3200" b="1" cap="none" spc="0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ru-RU" sz="3200" b="1" cap="none" spc="0" dirty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1298138">
            <a:off x="3513043" y="1855424"/>
            <a:ext cx="330481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избушка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подружка</a:t>
            </a: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берёза</a:t>
            </a:r>
          </a:p>
          <a:p>
            <a:pPr marL="514350" indent="-514350">
              <a:buAutoNum type="arabicPeriod"/>
              <a:defRPr/>
            </a:pPr>
            <a:endParaRPr lang="ru-RU" sz="3200" b="1" dirty="0" smtClean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 rot="21342364">
            <a:off x="3331111" y="5081099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 rot="21246489">
            <a:off x="-2611410" y="4361720"/>
            <a:ext cx="2901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Правильно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1246489">
            <a:off x="9177127" y="3193453"/>
            <a:ext cx="24096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Подумай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21342364">
            <a:off x="5095408" y="4898176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3" name="Овал 12"/>
          <p:cNvSpPr/>
          <p:nvPr/>
        </p:nvSpPr>
        <p:spPr>
          <a:xfrm rot="21342364">
            <a:off x="6676986" y="4686243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4" name="Прямоугольник 13"/>
          <p:cNvSpPr/>
          <p:nvPr/>
        </p:nvSpPr>
        <p:spPr>
          <a:xfrm rot="21246489">
            <a:off x="9300944" y="4479337"/>
            <a:ext cx="21620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Ошибка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Арка 15"/>
          <p:cNvSpPr/>
          <p:nvPr/>
        </p:nvSpPr>
        <p:spPr>
          <a:xfrm rot="21400148">
            <a:off x="3441023" y="1442901"/>
            <a:ext cx="500066" cy="428628"/>
          </a:xfrm>
          <a:prstGeom prst="blockArc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Нашивка 16"/>
          <p:cNvSpPr/>
          <p:nvPr/>
        </p:nvSpPr>
        <p:spPr>
          <a:xfrm rot="16200000">
            <a:off x="4286248" y="1357298"/>
            <a:ext cx="285752" cy="285752"/>
          </a:xfrm>
          <a:prstGeom prst="chevron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Рамка 17"/>
          <p:cNvSpPr/>
          <p:nvPr/>
        </p:nvSpPr>
        <p:spPr>
          <a:xfrm rot="21219806">
            <a:off x="4873085" y="1304626"/>
            <a:ext cx="356535" cy="297578"/>
          </a:xfrm>
          <a:prstGeom prst="fram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Стрелка вправо с вырезом 14">
            <a:hlinkClick r:id="" action="ppaction://hlinkshowjump?jump=nextslide"/>
          </p:cNvPr>
          <p:cNvSpPr/>
          <p:nvPr/>
        </p:nvSpPr>
        <p:spPr>
          <a:xfrm>
            <a:off x="7786710" y="6072206"/>
            <a:ext cx="714380" cy="428628"/>
          </a:xfrm>
          <a:prstGeom prst="notchedRightArrow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L 0.65157 -0.062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61181 0.093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-0.60382 -0.0629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1" grpId="1"/>
      <p:bldP spid="14" grpId="0"/>
      <p:bldP spid="1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Учитель\Desktop\шаблоны\Рамки\0_6076e_d0bc4d84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21265510">
            <a:off x="1321751" y="938192"/>
            <a:ext cx="694529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Укажи антонимы. </a:t>
            </a:r>
            <a:endParaRPr lang="ru-RU" sz="3200" b="1" cap="none" spc="0" dirty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1298138">
            <a:off x="3274925" y="1763860"/>
            <a:ext cx="44534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худой - тощий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514350" indent="-514350">
              <a:buFontTx/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тревога - волнение</a:t>
            </a: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дорогой - дешёвый</a:t>
            </a:r>
          </a:p>
        </p:txBody>
      </p:sp>
      <p:sp>
        <p:nvSpPr>
          <p:cNvPr id="7" name="Овал 6"/>
          <p:cNvSpPr/>
          <p:nvPr/>
        </p:nvSpPr>
        <p:spPr>
          <a:xfrm rot="21342364">
            <a:off x="6881359" y="4612425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 rot="21246489">
            <a:off x="-2611410" y="4361720"/>
            <a:ext cx="2901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Правильно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1246489">
            <a:off x="9177127" y="3193453"/>
            <a:ext cx="24096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Подумай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21342364">
            <a:off x="5095408" y="4898176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3" name="Овал 12"/>
          <p:cNvSpPr/>
          <p:nvPr/>
        </p:nvSpPr>
        <p:spPr>
          <a:xfrm rot="21342364">
            <a:off x="3523773" y="5112491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14" name="Прямоугольник 13"/>
          <p:cNvSpPr/>
          <p:nvPr/>
        </p:nvSpPr>
        <p:spPr>
          <a:xfrm rot="21246489">
            <a:off x="9300944" y="4479337"/>
            <a:ext cx="21620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Ошибка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Стрелка вправо с вырезом 14">
            <a:hlinkClick r:id="" action="ppaction://hlinkshowjump?jump=firstslide"/>
          </p:cNvPr>
          <p:cNvSpPr/>
          <p:nvPr/>
        </p:nvSpPr>
        <p:spPr>
          <a:xfrm>
            <a:off x="7786710" y="6072206"/>
            <a:ext cx="714380" cy="428628"/>
          </a:xfrm>
          <a:prstGeom prst="notchedRightArrow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L 0.65157 -0.062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61181 0.093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-0.60382 -0.0629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1" grpId="1"/>
      <p:bldP spid="14" grpId="0"/>
      <p:bldP spid="1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Учитель\Desktop\шаблоны\Рамки\0_6076e_d0bc4d84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21265510">
            <a:off x="1321751" y="691971"/>
            <a:ext cx="694529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Отметь ряд, в котором все глаголы прошедшего времени. </a:t>
            </a:r>
            <a:endParaRPr lang="ru-RU" sz="3200" b="1" cap="none" spc="0" dirty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1298138">
            <a:off x="2336783" y="2033959"/>
            <a:ext cx="58979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дружили, молчали, решила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летит, терпит, приедет</a:t>
            </a: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упал, спрятал, покажет</a:t>
            </a:r>
          </a:p>
          <a:p>
            <a:pPr marL="514350" indent="-514350">
              <a:buAutoNum type="arabicPeriod"/>
              <a:defRPr/>
            </a:pPr>
            <a:endParaRPr lang="ru-RU" sz="3200" b="1" dirty="0" smtClean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 rot="21342364">
            <a:off x="3331111" y="5081099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smtClean="0"/>
              <a:t>1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 rot="21246489">
            <a:off x="-2611410" y="4361720"/>
            <a:ext cx="2901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Правильно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1246489">
            <a:off x="9177127" y="3193453"/>
            <a:ext cx="24096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Подумай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21342364">
            <a:off x="5095408" y="4898176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3" name="Овал 12"/>
          <p:cNvSpPr/>
          <p:nvPr/>
        </p:nvSpPr>
        <p:spPr>
          <a:xfrm rot="21342364">
            <a:off x="6676986" y="4686243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4" name="Прямоугольник 13"/>
          <p:cNvSpPr/>
          <p:nvPr/>
        </p:nvSpPr>
        <p:spPr>
          <a:xfrm rot="21246489">
            <a:off x="9300944" y="4479337"/>
            <a:ext cx="21620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Ошибка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Стрелка вправо с вырезом 14">
            <a:hlinkClick r:id="" action="ppaction://hlinkshowjump?jump=nextslide"/>
          </p:cNvPr>
          <p:cNvSpPr/>
          <p:nvPr/>
        </p:nvSpPr>
        <p:spPr>
          <a:xfrm>
            <a:off x="7786710" y="6143644"/>
            <a:ext cx="714380" cy="428628"/>
          </a:xfrm>
          <a:prstGeom prst="notchedRightArrow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L 0.65157 -0.062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61181 0.093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-0.60382 -0.0629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1" grpId="1"/>
      <p:bldP spid="14" grpId="0"/>
      <p:bldP spid="1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Учитель\Desktop\шаблоны\Рамки\0_6076e_d0bc4d84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21265510">
            <a:off x="1321751" y="691971"/>
            <a:ext cx="694529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Укажи слово с разделительным мягким знаком (Ь). </a:t>
            </a:r>
            <a:endParaRPr lang="ru-RU" sz="3200" b="1" cap="none" spc="0" dirty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1298138">
            <a:off x="3798313" y="1937870"/>
            <a:ext cx="355588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угольки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прорубь</a:t>
            </a: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муравьи</a:t>
            </a:r>
          </a:p>
          <a:p>
            <a:pPr marL="514350" indent="-514350">
              <a:buAutoNum type="arabicPeriod"/>
              <a:defRPr/>
            </a:pPr>
            <a:endParaRPr lang="ru-RU" sz="3200" b="1" dirty="0" smtClean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 rot="21342364">
            <a:off x="6881359" y="4683863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 rot="21246489">
            <a:off x="-2611410" y="4361720"/>
            <a:ext cx="2901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Правильно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1246489">
            <a:off x="9177127" y="3193453"/>
            <a:ext cx="24096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Подумай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21342364">
            <a:off x="5095408" y="4898176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3" name="Овал 12"/>
          <p:cNvSpPr/>
          <p:nvPr/>
        </p:nvSpPr>
        <p:spPr>
          <a:xfrm rot="21342364">
            <a:off x="3380897" y="5112491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14" name="Прямоугольник 13"/>
          <p:cNvSpPr/>
          <p:nvPr/>
        </p:nvSpPr>
        <p:spPr>
          <a:xfrm rot="21246489">
            <a:off x="9300944" y="4479337"/>
            <a:ext cx="21620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Ошибка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Стрелка вправо с вырезом 14">
            <a:hlinkClick r:id="" action="ppaction://hlinkshowjump?jump=nextslide"/>
          </p:cNvPr>
          <p:cNvSpPr/>
          <p:nvPr/>
        </p:nvSpPr>
        <p:spPr>
          <a:xfrm>
            <a:off x="7786710" y="6072206"/>
            <a:ext cx="714380" cy="428628"/>
          </a:xfrm>
          <a:prstGeom prst="notchedRightArrow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L 0.65157 -0.062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61181 0.093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-0.60382 -0.0629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1" grpId="1"/>
      <p:bldP spid="14" grpId="0"/>
      <p:bldP spid="1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Учитель\Desktop\шаблоны\Рамки\0_6076e_d0bc4d84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21265510">
            <a:off x="1321751" y="691971"/>
            <a:ext cx="694529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Слова какой части речи НЕ употребляются с предлогами?. </a:t>
            </a:r>
            <a:endParaRPr lang="ru-RU" sz="3200" b="1" cap="none" spc="0" dirty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1298138">
            <a:off x="3081263" y="1998630"/>
            <a:ext cx="494155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имя существительное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глагол</a:t>
            </a: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имя прилагательное</a:t>
            </a:r>
          </a:p>
          <a:p>
            <a:pPr marL="514350" indent="-514350">
              <a:buAutoNum type="arabicPeriod"/>
              <a:defRPr/>
            </a:pPr>
            <a:endParaRPr lang="ru-RU" sz="3200" b="1" dirty="0" smtClean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 rot="21342364">
            <a:off x="5023971" y="4969615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 rot="21246489">
            <a:off x="-2611410" y="4361720"/>
            <a:ext cx="2901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Правильно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1246489">
            <a:off x="9177127" y="3193453"/>
            <a:ext cx="24096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Подумай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21342364">
            <a:off x="3309459" y="5183928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13" name="Овал 12"/>
          <p:cNvSpPr/>
          <p:nvPr/>
        </p:nvSpPr>
        <p:spPr>
          <a:xfrm rot="21342364">
            <a:off x="6676986" y="4686243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4" name="Прямоугольник 13"/>
          <p:cNvSpPr/>
          <p:nvPr/>
        </p:nvSpPr>
        <p:spPr>
          <a:xfrm rot="21246489">
            <a:off x="9300944" y="4479337"/>
            <a:ext cx="21620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Ошибка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Стрелка вправо с вырезом 14">
            <a:hlinkClick r:id="" action="ppaction://hlinkshowjump?jump=nextslide"/>
          </p:cNvPr>
          <p:cNvSpPr/>
          <p:nvPr/>
        </p:nvSpPr>
        <p:spPr>
          <a:xfrm>
            <a:off x="7786710" y="6072206"/>
            <a:ext cx="714380" cy="428628"/>
          </a:xfrm>
          <a:prstGeom prst="notchedRightArrow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L 0.65157 -0.062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61181 0.093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-0.60382 -0.0629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1" grpId="1"/>
      <p:bldP spid="14" grpId="0"/>
      <p:bldP spid="1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Учитель\Desktop\шаблоны\Рамки\0_6076e_d0bc4d84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21265510">
            <a:off x="1321751" y="691971"/>
            <a:ext cx="694529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 каком ряду все существительные среднего рода? </a:t>
            </a:r>
            <a:endParaRPr lang="ru-RU" sz="3200" b="1" cap="none" spc="0" dirty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1298138">
            <a:off x="2336783" y="2033959"/>
            <a:ext cx="58979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окно, знамя, море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лицо, нос, глаза</a:t>
            </a: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земля, звезда, солнце</a:t>
            </a:r>
          </a:p>
          <a:p>
            <a:pPr marL="514350" indent="-514350">
              <a:buAutoNum type="arabicPeriod"/>
              <a:defRPr/>
            </a:pPr>
            <a:endParaRPr lang="ru-RU" sz="3200" b="1" dirty="0" smtClean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 rot="21342364">
            <a:off x="3331111" y="5081099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 rot="21246489">
            <a:off x="-2611410" y="4361720"/>
            <a:ext cx="2901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Правильно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1246489">
            <a:off x="9177127" y="3193453"/>
            <a:ext cx="24096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Подумай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21342364">
            <a:off x="5095408" y="4898176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3" name="Овал 12"/>
          <p:cNvSpPr/>
          <p:nvPr/>
        </p:nvSpPr>
        <p:spPr>
          <a:xfrm rot="21342364">
            <a:off x="6676986" y="4686243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4" name="Прямоугольник 13"/>
          <p:cNvSpPr/>
          <p:nvPr/>
        </p:nvSpPr>
        <p:spPr>
          <a:xfrm rot="21246489">
            <a:off x="9300944" y="4479337"/>
            <a:ext cx="21620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Ошибка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Стрелка вправо с вырезом 14">
            <a:hlinkClick r:id="" action="ppaction://hlinkshowjump?jump=nextslide"/>
          </p:cNvPr>
          <p:cNvSpPr/>
          <p:nvPr/>
        </p:nvSpPr>
        <p:spPr>
          <a:xfrm>
            <a:off x="7786710" y="6072206"/>
            <a:ext cx="714380" cy="428628"/>
          </a:xfrm>
          <a:prstGeom prst="notchedRightArrow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L 0.65157 -0.062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61181 0.093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-0.60382 -0.0629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1" grpId="1"/>
      <p:bldP spid="14" grpId="0"/>
      <p:bldP spid="1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Учитель\Desktop\шаблоны\Рамки\0_6076e_d0bc4d84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21265510">
            <a:off x="1321751" y="691971"/>
            <a:ext cx="694529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Укажи слово, которое с НЕ пишется раздельно. </a:t>
            </a:r>
            <a:endParaRPr lang="ru-RU" sz="3200" b="1" cap="none" spc="0" dirty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1298138">
            <a:off x="3778002" y="2266828"/>
            <a:ext cx="28903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(не)</a:t>
            </a:r>
            <a:r>
              <a:rPr lang="ru-RU" sz="3200" b="1" dirty="0" err="1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бо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(не)болеть</a:t>
            </a: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(не)</a:t>
            </a:r>
            <a:r>
              <a:rPr lang="ru-RU" sz="3200" b="1" dirty="0" err="1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настье</a:t>
            </a:r>
            <a:endParaRPr lang="ru-RU" sz="3200" b="1" dirty="0" smtClean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 rot="21342364">
            <a:off x="5023971" y="4969614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 rot="21246489">
            <a:off x="-2611410" y="4361720"/>
            <a:ext cx="2901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Правильно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1246489">
            <a:off x="9177127" y="3193453"/>
            <a:ext cx="24096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Подумай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21342364">
            <a:off x="3452334" y="5183928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13" name="Овал 12"/>
          <p:cNvSpPr/>
          <p:nvPr/>
        </p:nvSpPr>
        <p:spPr>
          <a:xfrm rot="21342364">
            <a:off x="6676986" y="4686243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4" name="Прямоугольник 13"/>
          <p:cNvSpPr/>
          <p:nvPr/>
        </p:nvSpPr>
        <p:spPr>
          <a:xfrm rot="21246489">
            <a:off x="9300944" y="4479337"/>
            <a:ext cx="21620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Ошибка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Стрелка вправо с вырезом 14">
            <a:hlinkClick r:id="" action="ppaction://hlinkshowjump?jump=nextslide"/>
          </p:cNvPr>
          <p:cNvSpPr/>
          <p:nvPr/>
        </p:nvSpPr>
        <p:spPr>
          <a:xfrm>
            <a:off x="7786710" y="6072206"/>
            <a:ext cx="714380" cy="428628"/>
          </a:xfrm>
          <a:prstGeom prst="notchedRightArrow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L 0.65157 -0.062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61181 0.093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-0.60382 -0.0629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1" grpId="1"/>
      <p:bldP spid="14" grpId="0"/>
      <p:bldP spid="1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Учитель\Desktop\шаблоны\Рамки\0_6076e_d0bc4d84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21265510">
            <a:off x="1321751" y="445750"/>
            <a:ext cx="694529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Укажи словосочетание с существительным в дательном падеже. </a:t>
            </a:r>
            <a:endParaRPr lang="ru-RU" sz="3200" b="1" cap="none" spc="0" dirty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1298138">
            <a:off x="3225087" y="1977062"/>
            <a:ext cx="444968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подошёл к берлоге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гуляет с другом</a:t>
            </a: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мечтаю о море</a:t>
            </a:r>
          </a:p>
          <a:p>
            <a:pPr marL="514350" indent="-514350">
              <a:buAutoNum type="arabicPeriod"/>
              <a:defRPr/>
            </a:pPr>
            <a:endParaRPr lang="ru-RU" sz="3200" b="1" dirty="0" smtClean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 rot="21342364">
            <a:off x="3331111" y="5081099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 rot="21246489">
            <a:off x="-2611410" y="4361720"/>
            <a:ext cx="2901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Правильно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1246489">
            <a:off x="9177127" y="3193453"/>
            <a:ext cx="24096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Подумай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21342364">
            <a:off x="5095408" y="4898176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3" name="Овал 12"/>
          <p:cNvSpPr/>
          <p:nvPr/>
        </p:nvSpPr>
        <p:spPr>
          <a:xfrm rot="21342364">
            <a:off x="6676986" y="4686243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4" name="Прямоугольник 13"/>
          <p:cNvSpPr/>
          <p:nvPr/>
        </p:nvSpPr>
        <p:spPr>
          <a:xfrm rot="21246489">
            <a:off x="9300944" y="4479337"/>
            <a:ext cx="21620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Ошибка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Стрелка вправо с вырезом 14">
            <a:hlinkClick r:id="" action="ppaction://hlinkshowjump?jump=nextslide"/>
          </p:cNvPr>
          <p:cNvSpPr/>
          <p:nvPr/>
        </p:nvSpPr>
        <p:spPr>
          <a:xfrm>
            <a:off x="7786710" y="6072206"/>
            <a:ext cx="714380" cy="428628"/>
          </a:xfrm>
          <a:prstGeom prst="notchedRightArrow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L 0.65157 -0.062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61181 0.093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-0.60382 -0.0629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1" grpId="1"/>
      <p:bldP spid="14" grpId="0"/>
      <p:bldP spid="1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Учитель\Desktop\шаблоны\Рамки\0_6076e_d0bc4d84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21265510">
            <a:off x="1321751" y="691971"/>
            <a:ext cx="694529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 каком падеже всегда стоит подлежащее?</a:t>
            </a:r>
            <a:endParaRPr lang="ru-RU" sz="3200" b="1" cap="none" spc="0" dirty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1298138">
            <a:off x="3440735" y="2018120"/>
            <a:ext cx="37568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в винительном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 именительном</a:t>
            </a: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 дательном</a:t>
            </a:r>
          </a:p>
          <a:p>
            <a:pPr marL="514350" indent="-514350">
              <a:buAutoNum type="arabicPeriod"/>
              <a:defRPr/>
            </a:pPr>
            <a:endParaRPr lang="ru-RU" sz="3200" b="1" dirty="0" smtClean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 rot="21342364">
            <a:off x="5023971" y="4969615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 rot="21246489">
            <a:off x="-2611410" y="4361720"/>
            <a:ext cx="2901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Правильно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1246489">
            <a:off x="9177127" y="3193453"/>
            <a:ext cx="24096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Подумай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21342364">
            <a:off x="3380897" y="5112491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13" name="Овал 12"/>
          <p:cNvSpPr/>
          <p:nvPr/>
        </p:nvSpPr>
        <p:spPr>
          <a:xfrm rot="21342364">
            <a:off x="6676986" y="4686243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4" name="Прямоугольник 13"/>
          <p:cNvSpPr/>
          <p:nvPr/>
        </p:nvSpPr>
        <p:spPr>
          <a:xfrm rot="21246489">
            <a:off x="9300944" y="4479337"/>
            <a:ext cx="21620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Ошибка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Стрелка вправо с вырезом 14">
            <a:hlinkClick r:id="" action="ppaction://hlinkshowjump?jump=nextslide"/>
          </p:cNvPr>
          <p:cNvSpPr/>
          <p:nvPr/>
        </p:nvSpPr>
        <p:spPr>
          <a:xfrm>
            <a:off x="7786710" y="6072206"/>
            <a:ext cx="714380" cy="428628"/>
          </a:xfrm>
          <a:prstGeom prst="notchedRightArrow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L 0.65157 -0.062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61181 0.093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-0.60382 -0.0629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1" grpId="1"/>
      <p:bldP spid="14" grpId="0"/>
      <p:bldP spid="1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Учитель\Desktop\шаблоны\Рамки\0_6076e_d0bc4d84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21265510">
            <a:off x="1321751" y="691971"/>
            <a:ext cx="694529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 каком слове пишется мягкий знак (</a:t>
            </a:r>
            <a:r>
              <a:rPr lang="ru-RU" sz="3200" b="1" cap="none" spc="0" dirty="0" err="1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ь</a:t>
            </a:r>
            <a:r>
              <a:rPr lang="ru-RU" sz="3200" b="1" cap="none" spc="0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)?</a:t>
            </a:r>
            <a:endParaRPr lang="ru-RU" sz="3200" b="1" cap="none" spc="0" dirty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1298138">
            <a:off x="4086145" y="2033393"/>
            <a:ext cx="247591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плащ…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рож…</a:t>
            </a:r>
          </a:p>
          <a:p>
            <a:pPr marL="514350" indent="-514350">
              <a:buAutoNum type="arabicPeriod"/>
              <a:defRPr/>
            </a:pPr>
            <a:r>
              <a:rPr lang="ru-RU" sz="3200" b="1" dirty="0" smtClean="0">
                <a:ln w="11430"/>
                <a:solidFill>
                  <a:srgbClr val="00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плач…</a:t>
            </a:r>
          </a:p>
          <a:p>
            <a:pPr marL="514350" indent="-514350">
              <a:buAutoNum type="arabicPeriod"/>
              <a:defRPr/>
            </a:pPr>
            <a:endParaRPr lang="ru-RU" sz="3200" b="1" dirty="0" smtClean="0">
              <a:ln w="11430"/>
              <a:solidFill>
                <a:srgbClr val="00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 rot="21342364">
            <a:off x="5095409" y="4969615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 rot="21246489">
            <a:off x="-2611410" y="4361720"/>
            <a:ext cx="2901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Правильно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1246489">
            <a:off x="9177127" y="3193453"/>
            <a:ext cx="24096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Подумай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21342364">
            <a:off x="3523773" y="5183929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13" name="Овал 12"/>
          <p:cNvSpPr/>
          <p:nvPr/>
        </p:nvSpPr>
        <p:spPr>
          <a:xfrm rot="21342364">
            <a:off x="6676986" y="4686243"/>
            <a:ext cx="1104532" cy="664938"/>
          </a:xfrm>
          <a:prstGeom prst="ellipse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4" name="Прямоугольник 13"/>
          <p:cNvSpPr/>
          <p:nvPr/>
        </p:nvSpPr>
        <p:spPr>
          <a:xfrm rot="21246489">
            <a:off x="9300944" y="4479337"/>
            <a:ext cx="21620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Ошибка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Стрелка вправо с вырезом 14">
            <a:hlinkClick r:id="" action="ppaction://hlinkshowjump?jump=nextslide"/>
          </p:cNvPr>
          <p:cNvSpPr/>
          <p:nvPr/>
        </p:nvSpPr>
        <p:spPr>
          <a:xfrm>
            <a:off x="7786710" y="6072206"/>
            <a:ext cx="714380" cy="428628"/>
          </a:xfrm>
          <a:prstGeom prst="notchedRightArrow">
            <a:avLst/>
          </a:prstGeom>
          <a:solidFill>
            <a:srgbClr val="0033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L 0.65157 -0.062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61181 0.093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-0.60382 -0.0629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1" grpId="1"/>
      <p:bldP spid="14" grpId="0"/>
      <p:bldP spid="14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273</Words>
  <PresentationFormat>Экран (4:3)</PresentationFormat>
  <Paragraphs>128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Учитель</cp:lastModifiedBy>
  <cp:revision>5</cp:revision>
  <dcterms:created xsi:type="dcterms:W3CDTF">2015-03-25T09:51:54Z</dcterms:created>
  <dcterms:modified xsi:type="dcterms:W3CDTF">2015-04-03T04:01:41Z</dcterms:modified>
</cp:coreProperties>
</file>