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76" r:id="rId2"/>
    <p:sldId id="256" r:id="rId3"/>
    <p:sldId id="257" r:id="rId4"/>
    <p:sldId id="258" r:id="rId5"/>
    <p:sldId id="260" r:id="rId6"/>
    <p:sldId id="261" r:id="rId7"/>
    <p:sldId id="263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99DD-36A3-4CFA-BC5D-C6C3EFC06FC4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A0DF-D956-4D42-B4C3-921F0132A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E733-EE88-451B-B727-34B3E850D0DF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65A8-1E36-4A5F-9D4C-E999FF1E8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7F0D-21DA-4CF8-824D-C06B1097AB27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51B1-7F33-4267-8392-29A8C08CA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BFD8-F90B-4402-BA70-54D062339767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C64F-11F1-42E3-8862-1F6938E76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B5DE4-EDB0-4D43-988A-E0DC164167FA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0039B-31FF-4FD4-83BD-B261E0DB8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4883-55EE-4040-9239-E257D73982A6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30C3-1566-40AB-83D7-5CAA5C2B3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A379-6A26-4E6E-BD13-2463A6257E85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DF9B-E23B-4456-9334-884315BCC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CE68-8796-4674-BB34-DB6796AD0BC9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C1A9A-FD45-41C0-A622-2EBF1D2E5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949C-AA2F-4DCF-97AA-407B72023B2F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79-4E89-4488-9512-47940F4E5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C27B-BDB6-4B98-BABA-D3F0A016C1DA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B4C07-9C15-4E6C-AFC7-DBE8EBE49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00F0-3E99-46D1-892D-EB6301F73305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87F2-D6CC-4B23-98B8-478A7DB90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349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2B3724-1C18-4A06-93EC-6D8DE284FF84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B702A-0661-4A4C-B420-DCC8A4A87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>
          <a:solidFill>
            <a:schemeClr val="tx1"/>
          </a:solidFill>
          <a:latin typeface="+mn-lt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>
          <a:solidFill>
            <a:schemeClr val="tx1"/>
          </a:solidFill>
          <a:latin typeface="+mn-lt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>
          <a:solidFill>
            <a:schemeClr val="tx1"/>
          </a:solidFill>
          <a:latin typeface="+mn-lt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5pPr>
      <a:lvl6pPr marL="20018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6pPr>
      <a:lvl7pPr marL="24590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7pPr>
      <a:lvl8pPr marL="29162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8pPr>
      <a:lvl9pPr marL="33734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700"/>
              <a:t>Презентация по русскому языку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endParaRPr lang="ru-RU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>
                <a:latin typeface="Arial" charset="0"/>
              </a:rPr>
              <a:t>                        Выполнила Бурдастова В.В. </a:t>
            </a:r>
          </a:p>
          <a:p>
            <a:pPr>
              <a:buFont typeface="Wingdings 2" pitchFamily="18" charset="2"/>
              <a:buNone/>
            </a:pPr>
            <a:r>
              <a:rPr lang="ru-RU">
                <a:latin typeface="Arial" charset="0"/>
              </a:rPr>
              <a:t>                           учитель начальных классов</a:t>
            </a:r>
          </a:p>
          <a:p>
            <a:pPr>
              <a:buFont typeface="Wingdings 2" pitchFamily="18" charset="2"/>
              <a:buNone/>
            </a:pPr>
            <a:r>
              <a:rPr lang="ru-RU">
                <a:latin typeface="Arial" charset="0"/>
              </a:rPr>
              <a:t>                          МБОУ ЧСОШ им.Н.К.Аносова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Оцени себя: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Я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МНЕ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ОНА, МЕНЯ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МЕНЯ, Я, НЕЁ, ЕГО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Я, ЕЙ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----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ОН, МНОЙ, МНЕ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----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400">
                <a:solidFill>
                  <a:srgbClr val="002060"/>
                </a:solidFill>
              </a:rPr>
              <a:t>ИХ</a:t>
            </a:r>
          </a:p>
          <a:p>
            <a:pPr marL="650875" indent="-514350" eaLnBrk="1" hangingPunct="1">
              <a:buFont typeface="Wingdings 2" pitchFamily="18" charset="2"/>
              <a:buNone/>
            </a:pPr>
            <a:r>
              <a:rPr lang="ru-RU" sz="2400">
                <a:solidFill>
                  <a:srgbClr val="FF0000"/>
                </a:solidFill>
              </a:rPr>
              <a:t>За каждый верный ответ – 1 балл.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Оцени свою работу за урок: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Задание №1 – 4 балла.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Задание №2 -  4 балла.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Задание №3 -  14 баллов.</a:t>
            </a:r>
          </a:p>
          <a:p>
            <a:pPr eaLnBrk="1" hangingPunct="1">
              <a:buFont typeface="Wingdings 2" pitchFamily="18" charset="2"/>
              <a:buNone/>
            </a:pPr>
            <a:endParaRPr lang="ru-RU">
              <a:solidFill>
                <a:srgbClr val="00206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ИТОГО:  21 - 22 балла – «5»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                17 – 20 баллов – «4»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>
                <a:solidFill>
                  <a:srgbClr val="002060"/>
                </a:solidFill>
              </a:rPr>
              <a:t>                11 – 16 баллов – «3».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/>
              <a:t>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Хитрые вопросы.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40188" cy="4529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1.Мама пришла с работы и, увидев на столе стопку посуды, спросила: «Эти чашки чистые?» Таня ответила маме четырьмя местоимениями. Какими?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6613" y="1600200"/>
            <a:ext cx="4040187" cy="4529138"/>
          </a:xfrm>
        </p:spPr>
        <p:txBody>
          <a:bodyPr/>
          <a:lstStyle/>
          <a:p>
            <a:pPr eaLnBrk="1" hangingPunct="1"/>
            <a:r>
              <a:rPr lang="ru-RU" sz="2600">
                <a:solidFill>
                  <a:srgbClr val="FF0000"/>
                </a:solidFill>
              </a:rPr>
              <a:t>ОНИ ВЫ МЫ 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Хитрые вопросы.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40188" cy="4529138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Какое местоимение надо добавить к какому местоимению, чтобы получились самые крупные овощи?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3.Какое местоимение составлено из двух предлогов?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4.Какое местоимение превращается в союз при чтении справа налево?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6613" y="1600200"/>
            <a:ext cx="4040187" cy="4529138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2. ТЫ  к ВЫ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3.  О   НА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 startAt="3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 startAt="3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4. ОН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6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Хитрые вопросы.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40188" cy="4529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5. Какую букву и за какое местоимение надо спрятать, чтобы получилось название животного?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6. Какие местоимения одинаково читаются справа налева и слева направо?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6613" y="1600200"/>
            <a:ext cx="4040187" cy="4529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FF0000"/>
                </a:solidFill>
              </a:rPr>
              <a:t>5. ЗА  -  Я – Ц</a:t>
            </a:r>
          </a:p>
          <a:p>
            <a:pPr eaLnBrk="1" hangingPunct="1">
              <a:buFont typeface="Wingdings 2" pitchFamily="18" charset="2"/>
              <a:buNone/>
            </a:pPr>
            <a:endParaRPr lang="ru-RU" sz="260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60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60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60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FF0000"/>
                </a:solidFill>
              </a:rPr>
              <a:t>6. ОНО     ТОТ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kern="1200" cap="all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МОЛОДЦЫ!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335338"/>
            <a:ext cx="6400800" cy="17494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000" i="1">
                <a:solidFill>
                  <a:srgbClr val="002060"/>
                </a:solidFill>
              </a:rPr>
              <a:t>СПАСИБО ЗА УРОК!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74663" y="1924770"/>
            <a:ext cx="8229600" cy="2880320"/>
          </a:xfrm>
          <a:noFill/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kern="1200" dirty="0">
                <a:ln>
                  <a:solidFill>
                    <a:srgbClr val="FF0000"/>
                  </a:solidFill>
                </a:ln>
                <a:latin typeface="+mn-lt"/>
                <a:ea typeface="+mn-ea"/>
                <a:cs typeface="+mn-cs"/>
              </a:rPr>
              <a:t>    МЕСТОИМЕНИЕ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980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solidFill>
                    <a:srgbClr val="FF0000"/>
                  </a:solidFill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УРОК ОБОБЩЕНИЯ И ПРОВЕРКИ ЗНАНИЙ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4813"/>
            <a:ext cx="7704137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Продолжи фразы: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4000">
                <a:solidFill>
                  <a:srgbClr val="002060"/>
                </a:solidFill>
              </a:rPr>
              <a:t>Личное местоимение – это…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4000">
                <a:solidFill>
                  <a:srgbClr val="002060"/>
                </a:solidFill>
              </a:rPr>
              <a:t>В предложении личные местоимения бывают…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4000">
                <a:solidFill>
                  <a:srgbClr val="002060"/>
                </a:solidFill>
              </a:rPr>
              <a:t>Личные местоимения с предлогами пишутся…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4000">
                <a:solidFill>
                  <a:srgbClr val="002060"/>
                </a:solidFill>
              </a:rPr>
              <a:t>Личное местоимение начинается при письме с буквы  </a:t>
            </a:r>
            <a:r>
              <a:rPr lang="ru-RU" sz="4000">
                <a:solidFill>
                  <a:srgbClr val="FF0000"/>
                </a:solidFill>
              </a:rPr>
              <a:t>Н</a:t>
            </a:r>
            <a:r>
              <a:rPr lang="ru-RU" sz="4000">
                <a:solidFill>
                  <a:srgbClr val="002060"/>
                </a:solidFill>
              </a:rPr>
              <a:t>, если…….</a:t>
            </a:r>
            <a:endParaRPr lang="ru-RU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Проверь себя: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>
                <a:solidFill>
                  <a:srgbClr val="002060"/>
                </a:solidFill>
              </a:rPr>
              <a:t>Личное местоимение – это часть речи, </a:t>
            </a:r>
            <a:r>
              <a:rPr lang="ru-RU">
                <a:solidFill>
                  <a:srgbClr val="FF0000"/>
                </a:solidFill>
              </a:rPr>
              <a:t>которая не называет предмет, а указывает на него.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>
                <a:solidFill>
                  <a:srgbClr val="002060"/>
                </a:solidFill>
              </a:rPr>
              <a:t>В предложении личные местоимения бывают </a:t>
            </a:r>
            <a:r>
              <a:rPr lang="ru-RU">
                <a:solidFill>
                  <a:srgbClr val="FF0000"/>
                </a:solidFill>
              </a:rPr>
              <a:t>подлежащим или второстепенным членом (дополнением).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>
                <a:solidFill>
                  <a:srgbClr val="002060"/>
                </a:solidFill>
              </a:rPr>
              <a:t>Личные местоимения с предлогами пишутся </a:t>
            </a:r>
            <a:r>
              <a:rPr lang="ru-RU">
                <a:solidFill>
                  <a:srgbClr val="FF0000"/>
                </a:solidFill>
              </a:rPr>
              <a:t>раздельно.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>
                <a:solidFill>
                  <a:srgbClr val="002060"/>
                </a:solidFill>
              </a:rPr>
              <a:t>Личное местоимение начинается при письме с буквы  </a:t>
            </a:r>
            <a:r>
              <a:rPr lang="ru-RU">
                <a:solidFill>
                  <a:srgbClr val="FF0000"/>
                </a:solidFill>
              </a:rPr>
              <a:t>Н</a:t>
            </a:r>
            <a:r>
              <a:rPr lang="ru-RU">
                <a:solidFill>
                  <a:srgbClr val="002060"/>
                </a:solidFill>
              </a:rPr>
              <a:t>, если </a:t>
            </a:r>
            <a:r>
              <a:rPr lang="ru-RU">
                <a:solidFill>
                  <a:srgbClr val="FF0000"/>
                </a:solidFill>
              </a:rPr>
              <a:t>перед ним стоит предлог.…</a:t>
            </a:r>
          </a:p>
          <a:p>
            <a:pPr marL="650875" indent="-514350" eaLnBrk="1" hangingPunct="1">
              <a:buFont typeface="Wingdings 2" pitchFamily="18" charset="2"/>
              <a:buNone/>
            </a:pPr>
            <a:r>
              <a:rPr lang="ru-RU">
                <a:solidFill>
                  <a:srgbClr val="FF0000"/>
                </a:solidFill>
              </a:rPr>
              <a:t>За каждый верный ответ  - 1 балл.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Соедини фразы: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40188" cy="4529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1.Личное местоимение  </a:t>
            </a:r>
            <a:r>
              <a:rPr lang="ru-RU" sz="2600">
                <a:solidFill>
                  <a:srgbClr val="FF0000"/>
                </a:solidFill>
              </a:rPr>
              <a:t>Я</a:t>
            </a:r>
            <a:endParaRPr lang="ru-RU" sz="2600"/>
          </a:p>
          <a:p>
            <a:pPr eaLnBrk="1" hangingPunct="1">
              <a:buFont typeface="Wingdings 2" pitchFamily="18" charset="2"/>
              <a:buNone/>
            </a:pPr>
            <a:endParaRPr lang="ru-RU" sz="2600"/>
          </a:p>
          <a:p>
            <a:pPr eaLnBrk="1" hangingPunct="1">
              <a:buFont typeface="Wingdings 2" pitchFamily="18" charset="2"/>
              <a:buNone/>
            </a:pPr>
            <a:endParaRPr lang="ru-RU" sz="2600"/>
          </a:p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2.Личное местоимение </a:t>
            </a:r>
            <a:r>
              <a:rPr lang="ru-RU" sz="2600">
                <a:solidFill>
                  <a:srgbClr val="FF0000"/>
                </a:solidFill>
              </a:rPr>
              <a:t>ТЫ</a:t>
            </a:r>
          </a:p>
          <a:p>
            <a:pPr eaLnBrk="1" hangingPunct="1">
              <a:buFont typeface="Wingdings 2" pitchFamily="18" charset="2"/>
              <a:buNone/>
            </a:pPr>
            <a:endParaRPr lang="ru-RU" sz="2600"/>
          </a:p>
          <a:p>
            <a:pPr eaLnBrk="1" hangingPunct="1">
              <a:buFont typeface="Wingdings 2" pitchFamily="18" charset="2"/>
              <a:buNone/>
            </a:pPr>
            <a:endParaRPr lang="ru-RU" sz="2600"/>
          </a:p>
          <a:p>
            <a:pPr eaLnBrk="1" hangingPunct="1">
              <a:buFont typeface="Wingdings 2" pitchFamily="18" charset="2"/>
              <a:buNone/>
            </a:pPr>
            <a:r>
              <a:rPr lang="ru-RU" sz="2600">
                <a:solidFill>
                  <a:srgbClr val="002060"/>
                </a:solidFill>
              </a:rPr>
              <a:t>3.Личные местоимения </a:t>
            </a:r>
            <a:r>
              <a:rPr lang="ru-RU" sz="2600">
                <a:solidFill>
                  <a:srgbClr val="FF0000"/>
                </a:solidFill>
              </a:rPr>
              <a:t>ОН,ОНА,ОНО</a:t>
            </a:r>
          </a:p>
        </p:txBody>
      </p:sp>
      <p:sp>
        <p:nvSpPr>
          <p:cNvPr id="17411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6613" y="1600200"/>
            <a:ext cx="4040187" cy="4529138"/>
          </a:xfrm>
        </p:spPr>
        <p:txBody>
          <a:bodyPr/>
          <a:lstStyle/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600">
                <a:solidFill>
                  <a:srgbClr val="002060"/>
                </a:solidFill>
              </a:rPr>
              <a:t>Указывает на того, к кому (к чему) обращена речь.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endParaRPr lang="ru-RU" sz="2600">
              <a:solidFill>
                <a:srgbClr val="002060"/>
              </a:solidFill>
            </a:endParaRP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600">
                <a:solidFill>
                  <a:srgbClr val="002060"/>
                </a:solidFill>
              </a:rPr>
              <a:t>Указывает на того, о ком (или о чём) речь ведут другие.</a:t>
            </a:r>
          </a:p>
          <a:p>
            <a:pPr marL="650875" indent="-514350" eaLnBrk="1" hangingPunct="1">
              <a:buFont typeface="Wingdings 2" pitchFamily="18" charset="2"/>
              <a:buAutoNum type="arabicPeriod"/>
            </a:pPr>
            <a:endParaRPr lang="ru-RU" sz="2600">
              <a:solidFill>
                <a:srgbClr val="002060"/>
              </a:solidFill>
            </a:endParaRPr>
          </a:p>
          <a:p>
            <a:pPr marL="650875" indent="-514350" eaLnBrk="1" hangingPunct="1">
              <a:buFont typeface="Wingdings 2" pitchFamily="18" charset="2"/>
              <a:buAutoNum type="arabicPeriod"/>
            </a:pPr>
            <a:r>
              <a:rPr lang="ru-RU" sz="2600">
                <a:solidFill>
                  <a:srgbClr val="002060"/>
                </a:solidFill>
              </a:rPr>
              <a:t>Указывает на того, кто (что) говорит о себе.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Проверь себя:</a:t>
            </a:r>
            <a:b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каждый верный ответ – 1 балл.</a:t>
            </a:r>
            <a:b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kern="1200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40188" cy="4529138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1.Личное местоимение  </a:t>
            </a: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</a:t>
            </a: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2.Личное местоимение </a:t>
            </a: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ТЫ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600" kern="1200" dirty="0">
              <a:latin typeface="+mn-lt"/>
              <a:ea typeface="+mn-ea"/>
              <a:cs typeface="+mn-cs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3.Личные местоимения </a:t>
            </a:r>
            <a:r>
              <a:rPr lang="ru-RU" sz="26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ОН,ОНА,ОНО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6613" y="1600200"/>
            <a:ext cx="4040187" cy="4529138"/>
          </a:xfrm>
        </p:spPr>
        <p:txBody>
          <a:bodyPr>
            <a:normAutofit fontScale="92500" lnSpcReduction="2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Указывает на того, кто (что) говорит о себе.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Указывает на того, к кому (к чему) обращена речь.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ru-RU" sz="26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Указывает на того, о ком (или о чём) речь ведут другие.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sz="26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Дополни текст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                 Интересная загадка.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Однажды  … шёл по лугу. Ко…пристала ласточка.  …кружила около  …  .Ласточка задевала  …  за плечо, кричала жалобно, словно … отнял у … птенца и просила отдать … обратно.   …  не понимал, что … нужно. Я рассказал об  этом деду.   … посмеялся надо … и всё  …  объяснил.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Человек идёт по лугу и спугивает кузнечиков и жучков. Ласточка уже не ищет … в траве, а летает около человека и ловит  …  на лету.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Проверь себя: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                 Интересная загадка.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Однажды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шёл по лугу. Ко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мне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пристала ласточка.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Она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кружила около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меня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.Ласточка задевала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меня 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за плечо, кричала жалобно, словно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отнял у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неё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птенца и просила отдать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его 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обратно.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не понимал, что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ей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нужно. Я рассказал об  этом деду. 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Он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посмеялся надо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мной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и всё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мне 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объяснил.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Человек идёт по лугу и спугивает кузнечиков и жучков. Ласточка уже не ищет насекомых в траве, а летает около человека и ловит  </a:t>
            </a:r>
            <a:r>
              <a:rPr lang="ru-RU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их</a:t>
            </a:r>
            <a:r>
              <a:rPr lang="ru-RU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на лету.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пекс">
  <a:themeElements>
    <a:clrScheme name="Апекс 1">
      <a:dk1>
        <a:srgbClr val="69676D"/>
      </a:dk1>
      <a:lt1>
        <a:srgbClr val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AAAAAA"/>
      </a:accent3>
      <a:accent4>
        <a:srgbClr val="DADADA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Апек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Апекс 1">
        <a:dk1>
          <a:srgbClr val="69676D"/>
        </a:dk1>
        <a:lt1>
          <a:srgbClr val="FFFFFF"/>
        </a:lt1>
        <a:dk2>
          <a:srgbClr val="000000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AAAAAA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434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Презентация по русскому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ОБОБЩЕНИЯ И ПРОВЕРКИ ЗНАНИЙ</dc:title>
  <dc:creator>Пользователь</dc:creator>
  <cp:lastModifiedBy>Пользователь</cp:lastModifiedBy>
  <cp:revision>15</cp:revision>
  <dcterms:created xsi:type="dcterms:W3CDTF">2012-02-04T09:16:33Z</dcterms:created>
  <dcterms:modified xsi:type="dcterms:W3CDTF">2015-03-31T12:43:36Z</dcterms:modified>
</cp:coreProperties>
</file>