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E494A-D82C-45FD-A14F-AF1E4D217ED2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7D32CB-4FE3-4D86-B87D-4501D9B057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7D32CB-4FE3-4D86-B87D-4501D9B0579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" TargetMode="External"/><Relationship Id="rId2" Type="http://schemas.openxmlformats.org/officeDocument/2006/relationships/hyperlink" Target="https://ru.wikipedia.org/wik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B%D0%B0%D1%82%D0%B8%D0%BC%D0%B5%D1%80%D0%B8%D1%8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7772400" cy="1470025"/>
          </a:xfrm>
        </p:spPr>
        <p:txBody>
          <a:bodyPr/>
          <a:lstStyle/>
          <a:p>
            <a:r>
              <a:rPr lang="ru-RU" dirty="0" smtClean="0"/>
              <a:t>Латимерия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643578"/>
            <a:ext cx="7854696" cy="681054"/>
          </a:xfrm>
        </p:spPr>
        <p:txBody>
          <a:bodyPr/>
          <a:lstStyle/>
          <a:p>
            <a:r>
              <a:rPr lang="ru-RU" dirty="0" smtClean="0"/>
              <a:t>Единственный современный род кистепёрых рыб.</a:t>
            </a:r>
            <a:endParaRPr lang="ru-RU" dirty="0"/>
          </a:p>
        </p:txBody>
      </p:sp>
      <p:pic>
        <p:nvPicPr>
          <p:cNvPr id="1027" name="Picture 3" descr="C:\Documents and Settings\Admin\Рабочий стол\latimeria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71612"/>
            <a:ext cx="5143536" cy="3792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https://ru.wikipedia.org/wiki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https://www.google.ru/</a:t>
            </a:r>
            <a:r>
              <a:rPr lang="ru-RU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ru-RU" dirty="0" smtClean="0"/>
              <a:t>Выполнила учитель биологии Вилкова Т.М.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01038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Эволюция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214974"/>
          </a:xfrm>
        </p:spPr>
        <p:txBody>
          <a:bodyPr>
            <a:noAutofit/>
          </a:bodyPr>
          <a:lstStyle/>
          <a:p>
            <a:r>
              <a:rPr lang="ru-RU" sz="1400" dirty="0" smtClean="0"/>
              <a:t>Латимерия относится к отряду </a:t>
            </a:r>
            <a:r>
              <a:rPr lang="ru-RU" sz="1400" dirty="0" err="1" smtClean="0"/>
              <a:t>целакантообразных</a:t>
            </a:r>
            <a:r>
              <a:rPr lang="ru-RU" sz="1400" dirty="0" smtClean="0"/>
              <a:t>, часто называемых просто </a:t>
            </a:r>
            <a:r>
              <a:rPr lang="ru-RU" sz="1400" dirty="0" err="1" smtClean="0"/>
              <a:t>целакантами</a:t>
            </a:r>
            <a:r>
              <a:rPr lang="ru-RU" sz="1400" dirty="0" smtClean="0"/>
              <a:t>. Длительное время считалось, что </a:t>
            </a:r>
            <a:r>
              <a:rPr lang="ru-RU" sz="1400" dirty="0" err="1" smtClean="0"/>
              <a:t>целаканты</a:t>
            </a:r>
            <a:r>
              <a:rPr lang="ru-RU" sz="1400" dirty="0" smtClean="0"/>
              <a:t> практически не изменились за 400 миллионов лет. Однако современные исследования показывают, что для этой группы не характерны ни морфологический </a:t>
            </a:r>
            <a:r>
              <a:rPr lang="ru-RU" sz="1400" dirty="0" err="1" smtClean="0"/>
              <a:t>стазис</a:t>
            </a:r>
            <a:r>
              <a:rPr lang="ru-RU" sz="1400" dirty="0" smtClean="0"/>
              <a:t>, ни замедленная эволюция генома. </a:t>
            </a:r>
            <a:r>
              <a:rPr lang="ru-RU" sz="1400" dirty="0" err="1" smtClean="0"/>
              <a:t>Целаканты</a:t>
            </a:r>
            <a:r>
              <a:rPr lang="ru-RU" sz="1400" dirty="0" smtClean="0"/>
              <a:t> относятся к группе </a:t>
            </a:r>
            <a:r>
              <a:rPr lang="ru-RU" sz="1400" dirty="0" err="1" smtClean="0"/>
              <a:t>Actinistia</a:t>
            </a:r>
            <a:r>
              <a:rPr lang="ru-RU" sz="1400" dirty="0" smtClean="0"/>
              <a:t>, в течение большей части своей эволюционной истории населявшей в основном моря. Относительно далекие родственники </a:t>
            </a:r>
            <a:r>
              <a:rPr lang="ru-RU" sz="1400" dirty="0" err="1" smtClean="0"/>
              <a:t>целакантов</a:t>
            </a:r>
            <a:r>
              <a:rPr lang="ru-RU" sz="1400" dirty="0" smtClean="0"/>
              <a:t>, пресноводные кистеперые рыбы из группы </a:t>
            </a:r>
            <a:r>
              <a:rPr lang="ru-RU" sz="1400" dirty="0" err="1" smtClean="0"/>
              <a:t>Rhipidistia</a:t>
            </a:r>
            <a:r>
              <a:rPr lang="ru-RU" sz="1400" dirty="0" smtClean="0"/>
              <a:t>, или </a:t>
            </a:r>
            <a:r>
              <a:rPr lang="ru-RU" sz="1400" dirty="0" err="1" smtClean="0"/>
              <a:t>тетраподоморфы</a:t>
            </a:r>
            <a:r>
              <a:rPr lang="ru-RU" sz="1400" dirty="0" smtClean="0"/>
              <a:t>, стали предками всех наземных позвоночных .</a:t>
            </a:r>
          </a:p>
          <a:p>
            <a:r>
              <a:rPr lang="ru-RU" sz="1400" dirty="0" smtClean="0"/>
              <a:t>У представителей отряда </a:t>
            </a:r>
            <a:r>
              <a:rPr lang="ru-RU" sz="1400" dirty="0" err="1" smtClean="0"/>
              <a:t>целакантообразных</a:t>
            </a:r>
            <a:r>
              <a:rPr lang="ru-RU" sz="1400" dirty="0" smtClean="0"/>
              <a:t> возникли своеобразные анатомические структуры, многие из которых являются </a:t>
            </a:r>
            <a:r>
              <a:rPr lang="ru-RU" sz="1400" dirty="0" err="1" smtClean="0"/>
              <a:t>синапоморфиями</a:t>
            </a:r>
            <a:r>
              <a:rPr lang="ru-RU" sz="1400" dirty="0" smtClean="0"/>
              <a:t> данного отряда. Например, вместо характерного для большинства </a:t>
            </a:r>
            <a:r>
              <a:rPr lang="ru-RU" sz="1400" dirty="0" err="1" smtClean="0"/>
              <a:t>челюстноротых</a:t>
            </a:r>
            <a:r>
              <a:rPr lang="ru-RU" sz="1400" dirty="0" smtClean="0"/>
              <a:t> позвоночных твёрдого позвоночника у </a:t>
            </a:r>
            <a:r>
              <a:rPr lang="ru-RU" sz="1400" dirty="0" err="1" smtClean="0"/>
              <a:t>целакантов</a:t>
            </a:r>
            <a:r>
              <a:rPr lang="ru-RU" sz="1400" dirty="0" smtClean="0"/>
              <a:t> имеется толстостенная эластичная трубка, которая так же далека от хорды их предков, как и позвоночник других позвоночных, но развитие этой структуры происходило в абсолютно другом направлении. Вместо сплошного черепа </a:t>
            </a:r>
            <a:r>
              <a:rPr lang="ru-RU" sz="1400" dirty="0" err="1" smtClean="0"/>
              <a:t>целаканты</a:t>
            </a:r>
            <a:r>
              <a:rPr lang="ru-RU" sz="1400" dirty="0" smtClean="0"/>
              <a:t> обладают специфической мозговой коробкой, состоящей из двух частей, которые сочленяются (как и у других </a:t>
            </a:r>
            <a:r>
              <a:rPr lang="ru-RU" sz="1400" dirty="0" err="1" smtClean="0"/>
              <a:t>лопастеперых</a:t>
            </a:r>
            <a:r>
              <a:rPr lang="ru-RU" sz="1400" dirty="0" smtClean="0"/>
              <a:t> рыб) внутренним суставом, укреплённым </a:t>
            </a:r>
            <a:r>
              <a:rPr lang="ru-RU" sz="1400" dirty="0" err="1" smtClean="0"/>
              <a:t>базикраниальной</a:t>
            </a:r>
            <a:r>
              <a:rPr lang="ru-RU" sz="1400" dirty="0" smtClean="0"/>
              <a:t> мышцей. </a:t>
            </a:r>
            <a:r>
              <a:rPr lang="ru-RU" sz="1400" dirty="0" err="1" smtClean="0"/>
              <a:t>Целаканты</a:t>
            </a:r>
            <a:r>
              <a:rPr lang="ru-RU" sz="1400" dirty="0" smtClean="0"/>
              <a:t> — единственные современные животные с таким строением черепа. Внутричерепной сустав, вместе с другими уникальными вращательными суставами в голове, специфическими ростральными органами и </a:t>
            </a:r>
            <a:r>
              <a:rPr lang="ru-RU" sz="1400" dirty="0" err="1" smtClean="0"/>
              <a:t>электросенсорной</a:t>
            </a:r>
            <a:r>
              <a:rPr lang="ru-RU" sz="1400" dirty="0" smtClean="0"/>
              <a:t> системой, включающей сеть каналов, в том числе пронизывающих </a:t>
            </a:r>
            <a:r>
              <a:rPr lang="ru-RU" sz="1400" dirty="0" err="1" smtClean="0"/>
              <a:t>гулярные</a:t>
            </a:r>
            <a:r>
              <a:rPr lang="ru-RU" sz="1400" dirty="0" smtClean="0"/>
              <a:t> пластинки, обеспечивают процесс «всасывательного» питания и объясняют такую характерную особенность поведения </a:t>
            </a:r>
            <a:r>
              <a:rPr lang="ru-RU" sz="1400" dirty="0" err="1" smtClean="0"/>
              <a:t>целакантов</a:t>
            </a:r>
            <a:r>
              <a:rPr lang="ru-RU" sz="1400" dirty="0" smtClean="0"/>
              <a:t>, как зависание вниз головой, которое впервые наблюдал ихтиолог </a:t>
            </a:r>
            <a:r>
              <a:rPr lang="ru-RU" sz="1400" dirty="0" err="1" smtClean="0"/>
              <a:t>Ганс</a:t>
            </a:r>
            <a:r>
              <a:rPr lang="ru-RU" sz="1400" dirty="0" smtClean="0"/>
              <a:t> </a:t>
            </a:r>
            <a:r>
              <a:rPr lang="ru-RU" sz="1400" dirty="0" err="1" smtClean="0"/>
              <a:t>Фрике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Генетические исследования показали, что латимерии более близкородственны четвероногим, чем </a:t>
            </a:r>
            <a:r>
              <a:rPr lang="ru-RU" sz="1400" dirty="0" err="1" smtClean="0"/>
              <a:t>лучепёрым</a:t>
            </a:r>
            <a:r>
              <a:rPr lang="ru-RU" sz="1400" dirty="0" smtClean="0"/>
              <a:t> рыбам.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История открытия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Autofit/>
          </a:bodyPr>
          <a:lstStyle/>
          <a:p>
            <a:r>
              <a:rPr lang="ru-RU" sz="1400" dirty="0" smtClean="0"/>
              <a:t>Долгое время </a:t>
            </a:r>
            <a:r>
              <a:rPr lang="ru-RU" sz="1400" dirty="0" err="1" smtClean="0"/>
              <a:t>целаканты</a:t>
            </a:r>
            <a:r>
              <a:rPr lang="ru-RU" sz="1400" dirty="0" smtClean="0"/>
              <a:t> считались вымершими. Первого живого </a:t>
            </a:r>
            <a:r>
              <a:rPr lang="ru-RU" sz="1400" dirty="0" err="1" smtClean="0"/>
              <a:t>целаканта</a:t>
            </a:r>
            <a:r>
              <a:rPr lang="ru-RU" sz="1400" dirty="0" smtClean="0"/>
              <a:t> нашла в декабре 1938 года </a:t>
            </a:r>
            <a:r>
              <a:rPr lang="ru-RU" sz="1400" dirty="0" err="1" smtClean="0"/>
              <a:t>Марджори</a:t>
            </a:r>
            <a:r>
              <a:rPr lang="ru-RU" sz="1400" dirty="0" smtClean="0"/>
              <a:t> </a:t>
            </a:r>
            <a:r>
              <a:rPr lang="ru-RU" sz="1400" dirty="0" err="1" smtClean="0"/>
              <a:t>Куртене-Латимер</a:t>
            </a:r>
            <a:r>
              <a:rPr lang="ru-RU" sz="1400" dirty="0" smtClean="0"/>
              <a:t> русск., куратор музея в городе </a:t>
            </a:r>
            <a:r>
              <a:rPr lang="ru-RU" sz="1400" dirty="0" err="1" smtClean="0"/>
              <a:t>Ист-Лондон</a:t>
            </a:r>
            <a:r>
              <a:rPr lang="ru-RU" sz="1400" dirty="0" smtClean="0"/>
              <a:t>. Она исследовала рыб, выловленных рыбаками возле устья реки </a:t>
            </a:r>
            <a:r>
              <a:rPr lang="ru-RU" sz="1400" dirty="0" err="1" smtClean="0"/>
              <a:t>Чалумна</a:t>
            </a:r>
            <a:r>
              <a:rPr lang="ru-RU" sz="1400" dirty="0" smtClean="0"/>
              <a:t> русск., и обратила внимание на необыкновенную рыбу синего цвета, которую принесла в музей, так как не смогла определить её видовую принадлежность. Не найдя рыбу ни в одном определителе, </a:t>
            </a:r>
            <a:r>
              <a:rPr lang="ru-RU" sz="1400" dirty="0" err="1" smtClean="0"/>
              <a:t>Куртене-Латимер</a:t>
            </a:r>
            <a:r>
              <a:rPr lang="ru-RU" sz="1400" dirty="0" smtClean="0"/>
              <a:t> попыталась связаться с профессором ихтиологии Джеймсом Смитом, но все попытки не увенчались успехом. Не имея возможности сохранить рыбу, </a:t>
            </a:r>
            <a:r>
              <a:rPr lang="ru-RU" sz="1400" dirty="0" err="1" smtClean="0"/>
              <a:t>Марджори</a:t>
            </a:r>
            <a:r>
              <a:rPr lang="ru-RU" sz="1400" dirty="0" smtClean="0"/>
              <a:t> отдала её таксидермисту для изготовления чучела. Когда профессор Смит вернулся в музей, он сразу же узнал в чучеле представителя </a:t>
            </a:r>
            <a:r>
              <a:rPr lang="ru-RU" sz="1400" dirty="0" err="1" smtClean="0"/>
              <a:t>целакантов</a:t>
            </a:r>
            <a:r>
              <a:rPr lang="ru-RU" sz="1400" dirty="0" smtClean="0"/>
              <a:t>, хорошо известных по ископаемым останкам, и в марте 1939 года опубликовал описание находки, дав ей латинское имя в честь </a:t>
            </a:r>
            <a:r>
              <a:rPr lang="ru-RU" sz="1400" dirty="0" err="1" smtClean="0"/>
              <a:t>Марджори</a:t>
            </a:r>
            <a:r>
              <a:rPr lang="ru-RU" sz="1400" dirty="0" smtClean="0"/>
              <a:t> </a:t>
            </a:r>
            <a:r>
              <a:rPr lang="ru-RU" sz="1400" dirty="0" err="1" smtClean="0"/>
              <a:t>Латимер</a:t>
            </a:r>
            <a:r>
              <a:rPr lang="ru-RU" sz="1400" dirty="0" smtClean="0"/>
              <a:t> и места находки. Также профессор Смит охарактеризовал эту рыбу как «живое ископаемое», что впоследствии стало общепринятым.</a:t>
            </a:r>
          </a:p>
          <a:p>
            <a:r>
              <a:rPr lang="ru-RU" sz="1400" dirty="0" smtClean="0"/>
              <a:t>После обнаружения первой латимерии в 1938 году второй экземпляр был пойман лишь в 1952 году; при этом он не имел переднего спинного плавника.</a:t>
            </a:r>
          </a:p>
          <a:p>
            <a:r>
              <a:rPr lang="ru-RU" sz="1400" dirty="0" smtClean="0"/>
              <a:t>Второй вид этого рода был открыт в водах возле города </a:t>
            </a:r>
            <a:r>
              <a:rPr lang="ru-RU" sz="1400" dirty="0" err="1" smtClean="0"/>
              <a:t>Манадо</a:t>
            </a:r>
            <a:r>
              <a:rPr lang="ru-RU" sz="1400" dirty="0" smtClean="0"/>
              <a:t>, расположенного на северном побережье острова Сулавеси, 18 сентября 1997 Марком </a:t>
            </a:r>
            <a:r>
              <a:rPr lang="ru-RU" sz="1400" dirty="0" err="1" smtClean="0"/>
              <a:t>Эрдманом</a:t>
            </a:r>
            <a:r>
              <a:rPr lang="ru-RU" sz="1400" dirty="0" smtClean="0"/>
              <a:t>, биологом из Калифорнии, который вместе с женой проводил там медовый месяц. Исходя из места находки (город </a:t>
            </a:r>
            <a:r>
              <a:rPr lang="ru-RU" sz="1400" dirty="0" err="1" smtClean="0"/>
              <a:t>Манадо</a:t>
            </a:r>
            <a:r>
              <a:rPr lang="ru-RU" sz="1400" dirty="0" smtClean="0"/>
              <a:t>).</a:t>
            </a:r>
          </a:p>
          <a:p>
            <a:r>
              <a:rPr lang="ru-RU" sz="1400" dirty="0" smtClean="0"/>
              <a:t>В настоящее время выделяют одно семейство </a:t>
            </a:r>
            <a:r>
              <a:rPr lang="ru-RU" sz="1400" dirty="0" err="1" smtClean="0"/>
              <a:t>Latimeriidae</a:t>
            </a:r>
            <a:r>
              <a:rPr lang="ru-RU" sz="1400" dirty="0" smtClean="0"/>
              <a:t> с одним родом </a:t>
            </a:r>
            <a:r>
              <a:rPr lang="ru-RU" sz="1400" i="1" dirty="0" err="1" smtClean="0"/>
              <a:t>Latimeria</a:t>
            </a:r>
            <a:r>
              <a:rPr lang="ru-RU" sz="1400" dirty="0" smtClean="0"/>
              <a:t>, содержащим 2 вида: </a:t>
            </a:r>
            <a:r>
              <a:rPr lang="ru-RU" sz="1400" b="1" i="1" dirty="0" err="1" smtClean="0"/>
              <a:t>Latimeria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chalumnae</a:t>
            </a:r>
            <a:r>
              <a:rPr lang="ru-RU" sz="1400" dirty="0" smtClean="0"/>
              <a:t> (коморская латимерия) </a:t>
            </a:r>
            <a:r>
              <a:rPr lang="ru-RU" sz="1400" dirty="0" err="1" smtClean="0"/>
              <a:t>и</a:t>
            </a:r>
            <a:r>
              <a:rPr lang="ru-RU" sz="1400" b="1" i="1" dirty="0" err="1" smtClean="0"/>
              <a:t>Latimeria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menadoensis</a:t>
            </a:r>
            <a:r>
              <a:rPr lang="ru-RU" sz="1400" dirty="0" smtClean="0"/>
              <a:t> (индонезийская латимерия). Согласно генетическим исследованиям, эти виды разделились 30—40 миллионов лет назад</a:t>
            </a:r>
            <a:r>
              <a:rPr lang="ru-RU" sz="1400" baseline="30000" dirty="0" smtClean="0">
                <a:hlinkClick r:id="rId2"/>
              </a:rPr>
              <a:t>[15]</a:t>
            </a:r>
            <a:r>
              <a:rPr lang="ru-RU" sz="1400" dirty="0" smtClean="0"/>
              <a:t>. О биологии индонезийской латимерии сведений практически нет. Почти все данные, приведённые в литературе, относятся к коморской латимерии. Но различия между видами очень небольшие. Достоверно установить, что индонезийская латимерия является отдельным видом, удалось лишь после генетических исследований.</a:t>
            </a:r>
          </a:p>
          <a:p>
            <a:r>
              <a:rPr lang="ru-RU" sz="1400" dirty="0" smtClean="0"/>
              <a:t>Во время научных поисков латимерий довольно часто встречают у берегов ЮАР и Мозамбика на глубине нескольких сот метров.</a:t>
            </a:r>
          </a:p>
          <a:p>
            <a:endParaRPr lang="ru-RU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8583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Внешний вид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438912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Окраска  синевато-серая с большими серо-белыми пятнами, располагающимися по всему телу, голове, и мускулистым основаниям плавников. Рисунок, сформированный белыми пятнами, является индивидуальным для каждой отдельной особи рыбы, что используется для идентификации при подводных наблюдениях.</a:t>
            </a:r>
          </a:p>
          <a:p>
            <a:r>
              <a:rPr lang="ru-RU" sz="1600" dirty="0" smtClean="0"/>
              <a:t>Светлые пятна на теле напоминают оболочников, поселяющихся на стенах пещер, в которых обитают латимерии. Такие оболочники — характерный элемент ландшафта, в котором обитают эти рыбы, и, таким образом, данная окраска обеспечивает маскировку в соответствующем биотопе. Умирающая коморская латимерия меняет цвет с синеватого на коричневый, а особи индонезийского вида в течение всей жизни окрашены в коричневый цвет с заметным золотистым блеском на светлых пятнах.</a:t>
            </a:r>
          </a:p>
          <a:p>
            <a:r>
              <a:rPr lang="ru-RU" sz="1600" dirty="0" smtClean="0"/>
              <a:t>Самки обоих видов вырастают в длину в среднем до 190 см, самцы — до 150 см, при весе 50—90 кг; длина новорождённых латимерий составляет 35—40 см.</a:t>
            </a:r>
          </a:p>
          <a:p>
            <a:endParaRPr lang="ru-RU" sz="1600" dirty="0"/>
          </a:p>
        </p:txBody>
      </p:sp>
      <p:pic>
        <p:nvPicPr>
          <p:cNvPr id="3075" name="Picture 3" descr="C:\Documents and Settings\Admin\Рабочий стол\imgr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256"/>
            <a:ext cx="3714776" cy="2133486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imgr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286256"/>
            <a:ext cx="3436961" cy="2287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Ареал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38912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До 1997 года районом распространения латимерии считался только юго-запад Индийского океана (с центром на Коморских островах), но после открытия второго вида (</a:t>
            </a:r>
            <a:r>
              <a:rPr lang="ru-RU" sz="1600" i="1" dirty="0" smtClean="0"/>
              <a:t>L. </a:t>
            </a:r>
            <a:r>
              <a:rPr lang="ru-RU" sz="1600" i="1" dirty="0" err="1" smtClean="0"/>
              <a:t>menadoensis</a:t>
            </a:r>
            <a:r>
              <a:rPr lang="ru-RU" sz="1600" dirty="0" smtClean="0"/>
              <a:t>) оказалось, что ареал рода разорванный с расстоянием между частями приблизительно 10 000 км (см. карту). Экземпляр, который выловлен возле устья реки </a:t>
            </a:r>
            <a:r>
              <a:rPr lang="ru-RU" sz="1600" dirty="0" err="1" smtClean="0"/>
              <a:t>Чалумна</a:t>
            </a:r>
            <a:r>
              <a:rPr lang="ru-RU" sz="1600" dirty="0" smtClean="0"/>
              <a:t> в 1938 году, был позднее определён как занос из коморской популяции, из района островов </a:t>
            </a:r>
            <a:r>
              <a:rPr lang="ru-RU" sz="1600" dirty="0" err="1" smtClean="0"/>
              <a:t>Гранд-Комор</a:t>
            </a:r>
            <a:r>
              <a:rPr lang="ru-RU" sz="1600" dirty="0" smtClean="0"/>
              <a:t> или </a:t>
            </a:r>
            <a:r>
              <a:rPr lang="ru-RU" sz="1600" dirty="0" err="1" smtClean="0"/>
              <a:t>Анжуан</a:t>
            </a:r>
            <a:r>
              <a:rPr lang="ru-RU" sz="1600" dirty="0" smtClean="0"/>
              <a:t>. Уловы в районе </a:t>
            </a:r>
            <a:r>
              <a:rPr lang="ru-RU" sz="1600" dirty="0" err="1" smtClean="0"/>
              <a:t>Малинди</a:t>
            </a:r>
            <a:r>
              <a:rPr lang="ru-RU" sz="1600" dirty="0" smtClean="0"/>
              <a:t> (Кения) и нахождение постоянной популяции в бухте </a:t>
            </a:r>
            <a:r>
              <a:rPr lang="ru-RU" sz="1600" dirty="0" err="1" smtClean="0"/>
              <a:t>Содвана</a:t>
            </a:r>
            <a:r>
              <a:rPr lang="ru-RU" sz="1600" dirty="0" smtClean="0"/>
              <a:t> (ЮАР) расширили ареал коморской латимерии вдоль южноафриканского побережья. Происхождение латимерий, выловленных возле побережья Мозамбика и юго-западного Мадагаскара, от коморской популяции установлено достоверно.</a:t>
            </a:r>
            <a:endParaRPr lang="ru-RU" sz="1600" dirty="0"/>
          </a:p>
        </p:txBody>
      </p:sp>
      <p:pic>
        <p:nvPicPr>
          <p:cNvPr id="4098" name="Picture 2" descr="C:\Documents and Settings\Admin\Рабочий стол\Latimeria_distribution_RU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142984"/>
            <a:ext cx="6162675" cy="530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Среда обитания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3891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Латимерии — тропические морские рыбы, населяющие прибрежные воды на глубине приблизительно 100 метров. Предпочитают районы с крутыми обрывами и небольшими отложениями кораллового песка. </a:t>
            </a:r>
          </a:p>
          <a:p>
            <a:r>
              <a:rPr lang="ru-RU" sz="1800" dirty="0" smtClean="0"/>
              <a:t>На острове </a:t>
            </a:r>
            <a:r>
              <a:rPr lang="ru-RU" sz="1800" dirty="0" err="1" smtClean="0"/>
              <a:t>Гранд-Комор</a:t>
            </a:r>
            <a:r>
              <a:rPr lang="ru-RU" sz="1800" dirty="0" smtClean="0"/>
              <a:t> наибольшее количество уловов латимерий происходит вокруг застывших лавовых выбросов вулкана Казнила. Эти лавовые поля содержат больше пустот, чем другие береговые участки, где латимерии могут найти добычу и переждать дневное время.</a:t>
            </a:r>
          </a:p>
          <a:p>
            <a:endParaRPr lang="ru-RU" sz="1600" dirty="0"/>
          </a:p>
        </p:txBody>
      </p:sp>
      <p:pic>
        <p:nvPicPr>
          <p:cNvPr id="5122" name="Picture 2" descr="C:\Documents and Settings\Admin\Рабочий стол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714752"/>
            <a:ext cx="4827751" cy="3143248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pikar-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639681"/>
            <a:ext cx="4286248" cy="3218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Питание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38912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Коморский вид латимерий приспособлен к ночному питанию с медленным движением. Соответствующие исследования определили, что он является хищником и, в частности, в его рацион входят анчоусы, </a:t>
            </a:r>
            <a:r>
              <a:rPr lang="ru-RU" sz="1800" dirty="0" err="1" smtClean="0"/>
              <a:t>бериксовые</a:t>
            </a:r>
            <a:r>
              <a:rPr lang="ru-RU" sz="1800" dirty="0" smtClean="0"/>
              <a:t>, </a:t>
            </a:r>
            <a:r>
              <a:rPr lang="ru-RU" sz="1800" dirty="0" err="1" smtClean="0"/>
              <a:t>слитножаберные</a:t>
            </a:r>
            <a:r>
              <a:rPr lang="ru-RU" sz="1800" dirty="0" smtClean="0"/>
              <a:t> угри, глубоководные рыбы-кардиналы, каракатицы и другие головоногие моллюски, </a:t>
            </a:r>
            <a:r>
              <a:rPr lang="ru-RU" sz="1800" dirty="0" err="1" smtClean="0"/>
              <a:t>люцианы</a:t>
            </a:r>
            <a:r>
              <a:rPr lang="ru-RU" sz="1800" dirty="0" smtClean="0"/>
              <a:t> и даже головастые акулы. Большинство из этих объектов питания обитает в подводных пещерах.</a:t>
            </a:r>
          </a:p>
          <a:p>
            <a:r>
              <a:rPr lang="ru-RU" sz="1800" dirty="0" smtClean="0"/>
              <a:t>Строение черепа латимерий (внутричерепной сустав) позволяет им добывать пищу путём всасывания вместе с водой при резком открытии рта. Таким образом рыбы «высасывают» добычу из пустот и расщелин в скалах.</a:t>
            </a:r>
          </a:p>
          <a:p>
            <a:endParaRPr lang="ru-RU" sz="1800" dirty="0"/>
          </a:p>
        </p:txBody>
      </p:sp>
      <p:pic>
        <p:nvPicPr>
          <p:cNvPr id="6146" name="Picture 2" descr="C:\Documents and Settings\Admin\Рабочий стол\800px-Coelacanth_specimen_NH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000504"/>
            <a:ext cx="6429420" cy="2748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Меры по сохранению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729634" cy="5715016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После того, как в 1952 году был пойман второй живой </a:t>
            </a:r>
            <a:r>
              <a:rPr lang="ru-RU" dirty="0" err="1" smtClean="0"/>
              <a:t>целакант</a:t>
            </a:r>
            <a:r>
              <a:rPr lang="ru-RU" dirty="0" smtClean="0"/>
              <a:t>, Коморские острова (тогда — колония Франции) были признаны «домом» этого рода. Со временем все следующие экземпляры были объявлены национальной собственностью, а второй экземпляр — «похищенным» у законных владельцев; только французам предоставлялось право ловить этих рыб. Тем не менее, ряд стран получил латимерий от Франции как дипломатический подарок.</a:t>
            </a:r>
          </a:p>
          <a:p>
            <a:pPr algn="just"/>
            <a:r>
              <a:rPr lang="ru-RU" dirty="0" smtClean="0"/>
              <a:t>Масштабные научные исследования латимерий на Коморских островах начались в 1980-е, и в то же время возник слух, что жидкость из </a:t>
            </a:r>
            <a:r>
              <a:rPr lang="ru-RU" dirty="0" err="1" smtClean="0"/>
              <a:t>нотохорд</a:t>
            </a:r>
            <a:r>
              <a:rPr lang="ru-RU" dirty="0" smtClean="0"/>
              <a:t> латимерий продлевает жизнь. Таким образом, быстро образовался чёрный рынок, где цены доходили до 5000 долларов США за рыбу (около 8000 в ценах на 2006 год). Наибольшего размаха нелегальный вылов достиг во времена политического мятежа, военного переворота под руководством французского наёмника Боба </a:t>
            </a:r>
            <a:r>
              <a:rPr lang="ru-RU" dirty="0" err="1" smtClean="0"/>
              <a:t>Денара</a:t>
            </a:r>
            <a:r>
              <a:rPr lang="ru-RU" dirty="0" smtClean="0"/>
              <a:t> и последующего правления на </a:t>
            </a:r>
            <a:r>
              <a:rPr lang="ru-RU" dirty="0" err="1" smtClean="0"/>
              <a:t>Коморах</a:t>
            </a:r>
            <a:r>
              <a:rPr lang="ru-RU" dirty="0" smtClean="0"/>
              <a:t> А. </a:t>
            </a:r>
            <a:r>
              <a:rPr lang="ru-RU" dirty="0" err="1" smtClean="0"/>
              <a:t>Абдаллаха</a:t>
            </a:r>
            <a:r>
              <a:rPr lang="ru-RU" dirty="0" smtClean="0"/>
              <a:t>. После этого коморские латимерии были признаны видом, который нуждается в неотложных мероприятиях охраны, для чего в 1987 году в городе </a:t>
            </a:r>
            <a:r>
              <a:rPr lang="ru-RU" dirty="0" err="1" smtClean="0"/>
              <a:t>Морони</a:t>
            </a:r>
            <a:r>
              <a:rPr lang="ru-RU" dirty="0" smtClean="0"/>
              <a:t> был основан Совет по Сохранению </a:t>
            </a:r>
            <a:r>
              <a:rPr lang="ru-RU" dirty="0" err="1" smtClean="0"/>
              <a:t>Целакантов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Следующие погружения представителей ССС под руководством </a:t>
            </a:r>
            <a:r>
              <a:rPr lang="ru-RU" dirty="0" err="1" smtClean="0"/>
              <a:t>Ганса</a:t>
            </a:r>
            <a:r>
              <a:rPr lang="ru-RU" dirty="0" smtClean="0"/>
              <a:t> </a:t>
            </a:r>
            <a:r>
              <a:rPr lang="ru-RU" dirty="0" err="1" smtClean="0"/>
              <a:t>Фрике</a:t>
            </a:r>
            <a:r>
              <a:rPr lang="ru-RU" dirty="0" smtClean="0"/>
              <a:t> на батискафе «JAGO» у берегов </a:t>
            </a:r>
            <a:r>
              <a:rPr lang="ru-RU" dirty="0" err="1" smtClean="0"/>
              <a:t>Гранд-Комора</a:t>
            </a:r>
            <a:r>
              <a:rPr lang="ru-RU" dirty="0" smtClean="0"/>
              <a:t> выявили существенное сокращение численности латимерий, и первоначальная оценка численности коморского вида в несколько тысяч особей оказалась завышенной. В 1995 году общая численность оценивалась в менее 300 особей. Принятые меры по сохранению вида привели к стабилизации численности популяции латимерии у Коморских островов. В 2009 году численность этой локальной популяции оценивалась в 300—400 взрослых особей. Несмотря на открытие в 1998 году индонезийского вида и находку </a:t>
            </a:r>
            <a:r>
              <a:rPr lang="ru-RU" dirty="0" err="1" smtClean="0"/>
              <a:t>целаканта</a:t>
            </a:r>
            <a:r>
              <a:rPr lang="ru-RU" dirty="0" smtClean="0"/>
              <a:t> в бухте </a:t>
            </a:r>
            <a:r>
              <a:rPr lang="ru-RU" dirty="0" err="1" smtClean="0"/>
              <a:t>Содвана</a:t>
            </a:r>
            <a:r>
              <a:rPr lang="ru-RU" dirty="0" smtClean="0"/>
              <a:t> (ЮАР), род латимерия остаётся под угрозой из-за узкого ареала, очень специализированной физиологии и образа жизни. В 2013 году МСОП оценивает положение коморского вида латимерий как критическое, а индонезийского — как уязвимое.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Значение для человека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До середины XX века, когда была признана большая научная ценность латимерий, их время от времени вылавливали и использовали в пищу ради их гипотетических </a:t>
            </a:r>
            <a:r>
              <a:rPr lang="ru-RU" sz="1800" dirty="0" err="1" smtClean="0"/>
              <a:t>антималярийных</a:t>
            </a:r>
            <a:r>
              <a:rPr lang="ru-RU" sz="1800" dirty="0" smtClean="0"/>
              <a:t> свойств. Благодаря большому содержанию жидкого жира мясо латимерии обладает сильным запахом и вкусом тухлятины, а также является причиной сильной диареи.</a:t>
            </a:r>
            <a:endParaRPr lang="ru-RU" sz="1800" dirty="0"/>
          </a:p>
        </p:txBody>
      </p:sp>
      <p:pic>
        <p:nvPicPr>
          <p:cNvPr id="7170" name="Picture 2" descr="C:\Documents and Settings\Admin\Рабочий стол\800px-Coelacanth-PaleozoologicalMuseumOfChina-May23-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571876"/>
            <a:ext cx="4300613" cy="2774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135</Words>
  <PresentationFormat>Экран (4:3)</PresentationFormat>
  <Paragraphs>38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Латимерия</vt:lpstr>
      <vt:lpstr>Эволюция</vt:lpstr>
      <vt:lpstr>История открытия</vt:lpstr>
      <vt:lpstr>Внешний вид</vt:lpstr>
      <vt:lpstr>Ареал</vt:lpstr>
      <vt:lpstr>Среда обитания</vt:lpstr>
      <vt:lpstr>Питание</vt:lpstr>
      <vt:lpstr>Меры по сохранению</vt:lpstr>
      <vt:lpstr>Значение для человека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Латимерия</dc:title>
  <cp:lastModifiedBy>User</cp:lastModifiedBy>
  <cp:revision>9</cp:revision>
  <dcterms:modified xsi:type="dcterms:W3CDTF">2015-03-31T19:32:36Z</dcterms:modified>
</cp:coreProperties>
</file>