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175351" cy="1793167"/>
          </a:xfrm>
        </p:spPr>
        <p:txBody>
          <a:bodyPr/>
          <a:lstStyle/>
          <a:p>
            <a:pPr algn="ctr"/>
            <a:r>
              <a:rPr lang="ru-RU" sz="9600" dirty="0" smtClean="0">
                <a:latin typeface="Comic Sans MS" pitchFamily="66" charset="0"/>
              </a:rPr>
              <a:t>Мировое хозяйство</a:t>
            </a:r>
            <a:endParaRPr lang="ru-RU" sz="9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504" y="5643578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у</a:t>
            </a:r>
            <a:r>
              <a:rPr lang="ru-RU" b="1" dirty="0" smtClean="0"/>
              <a:t>читель географии</a:t>
            </a:r>
          </a:p>
          <a:p>
            <a:pPr algn="r"/>
            <a:r>
              <a:rPr lang="ru-RU" b="1" dirty="0" smtClean="0"/>
              <a:t>МБОУ СОШ №36</a:t>
            </a:r>
          </a:p>
          <a:p>
            <a:pPr algn="r"/>
            <a:r>
              <a:rPr lang="ru-RU" b="1" dirty="0" smtClean="0"/>
              <a:t>Коротченко М.В.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3049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8496944" cy="3888432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XV – XVII 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вв. – зарождение мирового капиталистического рынка (великие географические открытия, колонии);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XVIII – XIX 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вв. – формирование капиталистического рынка;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конец </a:t>
            </a:r>
            <a: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XIX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в. – первая половина</a:t>
            </a:r>
            <a:r>
              <a:rPr lang="ru-RU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XX 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в. – общемировое разделение  труда и сформировавшееся на этой  основе мировое хозяйство;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Вторая половина ХХ в. – НТР.</a:t>
            </a: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Этапы развития мирового хозяйства</a:t>
            </a:r>
            <a:endParaRPr lang="ru-RU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48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12776"/>
            <a:ext cx="8640960" cy="30243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Мировое хозяйство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исторически сложившаяся совокупность национальных хозяйств всех стран мира, связанных между собой всемирными  экономическими отношениями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94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96944" cy="4752528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800" b="1" dirty="0" smtClean="0">
                <a:latin typeface="Segoe Script" pitchFamily="34" charset="0"/>
              </a:rPr>
              <a:t>общую  географию  мирового хозяйства;</a:t>
            </a:r>
          </a:p>
          <a:p>
            <a:endParaRPr lang="ru-RU" sz="2800" b="1" dirty="0" smtClean="0">
              <a:latin typeface="Segoe Script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b="1" dirty="0" smtClean="0">
                <a:latin typeface="Segoe Script" pitchFamily="34" charset="0"/>
              </a:rPr>
              <a:t>Отраслевую географию мирового хозяйства;</a:t>
            </a:r>
          </a:p>
          <a:p>
            <a:endParaRPr lang="ru-RU" sz="2800" b="1" dirty="0" smtClean="0">
              <a:latin typeface="Segoe Script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smtClean="0">
                <a:latin typeface="Segoe Script" pitchFamily="34" charset="0"/>
              </a:rPr>
              <a:t>региональную  географию мирового хозяйства.</a:t>
            </a:r>
          </a:p>
          <a:p>
            <a:endParaRPr lang="ru-RU" sz="2800" b="1" dirty="0">
              <a:latin typeface="Segoe Script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296144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География МХ включает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161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640960" cy="424847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Print" pitchFamily="2" charset="0"/>
              </a:rPr>
              <a:t>Неизбежный результат развития  человеческого общества, связанный с ростом товарного производства и обмена.</a:t>
            </a:r>
          </a:p>
          <a:p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egoe Print" pitchFamily="2" charset="0"/>
            </a:endParaRPr>
          </a:p>
          <a:p>
            <a:pPr marL="457200" indent="-457200">
              <a:buFontTx/>
              <a:buChar char="-"/>
            </a:pP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Print" pitchFamily="2" charset="0"/>
              </a:rPr>
              <a:t>Выражается в специализации отдельных  стран на производстве определенных видов продукции и услуг и в последующем  обмене ими.</a:t>
            </a:r>
          </a:p>
          <a:p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egoe Print" pitchFamily="2" charset="0"/>
            </a:endParaRPr>
          </a:p>
          <a:p>
            <a:pPr marL="457200" indent="-457200">
              <a:buFontTx/>
              <a:buChar char="-"/>
            </a:pP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Print" pitchFamily="2" charset="0"/>
              </a:rPr>
              <a:t>Изменяется во времени.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egoe Print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568952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/>
              <a:t>Географическое (территориальное) разделение труда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28499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568952" cy="619268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  <a:t>Международная  экономическая интеграция</a:t>
            </a:r>
            <a:b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/>
              <a:t>- </a:t>
            </a:r>
            <a:r>
              <a:rPr lang="ru-RU" sz="2800" dirty="0" smtClean="0">
                <a:solidFill>
                  <a:schemeClr val="tx1"/>
                </a:solidFill>
                <a:latin typeface="Segoe Print" pitchFamily="2" charset="0"/>
              </a:rPr>
              <a:t>процесс развития особенно глубоких и устойчивых взаимосвязей отдельных групп стран, основанный на проведении ими согласованной международной политики.</a:t>
            </a:r>
            <a:endParaRPr lang="ru-RU" dirty="0">
              <a:solidFill>
                <a:schemeClr val="tx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36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5112568"/>
          </a:xfrm>
        </p:spPr>
        <p:txBody>
          <a:bodyPr>
            <a:normAutofit fontScale="92500"/>
          </a:bodyPr>
          <a:lstStyle/>
          <a:p>
            <a:r>
              <a:rPr lang="ru-RU" sz="2800" b="1" u="sng" dirty="0" smtClean="0"/>
              <a:t>Состав</a:t>
            </a:r>
            <a:r>
              <a:rPr lang="ru-RU" dirty="0" smtClean="0"/>
              <a:t>: </a:t>
            </a:r>
            <a:r>
              <a:rPr lang="ru-RU" sz="2400" dirty="0" smtClean="0">
                <a:latin typeface="Comic Sans MS" pitchFamily="66" charset="0"/>
              </a:rPr>
              <a:t>Франция, ФРГ, Италия, Бельгия, Нидерланды, Люксембург, Великобритания, Дания, Ирландия, Греция, Испания, Португалия, Швеция, Финляндия, Австрия. В 2004 году присоединились: Польша, Чехия, Венгрия, Словакия, Словения, Литва, Латвия, Эстония, Мальта, Кипр.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sz="2800" b="1" u="sng" dirty="0" smtClean="0">
                <a:latin typeface="Comic Sans MS" pitchFamily="66" charset="0"/>
              </a:rPr>
              <a:t>Законодательный орган</a:t>
            </a:r>
            <a:r>
              <a:rPr lang="ru-RU" dirty="0" smtClean="0">
                <a:latin typeface="Comic Sans MS" pitchFamily="66" charset="0"/>
              </a:rPr>
              <a:t>: Европарламент в городе Страсбурге.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sz="2800" b="1" u="sng" dirty="0" smtClean="0">
                <a:latin typeface="Comic Sans MS" pitchFamily="66" charset="0"/>
              </a:rPr>
              <a:t>Цель образования</a:t>
            </a:r>
            <a:r>
              <a:rPr lang="ru-RU" dirty="0" smtClean="0">
                <a:latin typeface="Comic Sans MS" pitchFamily="66" charset="0"/>
              </a:rPr>
              <a:t>: создание общего рынка товаров (1957г)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sz="2800" b="1" u="sng" dirty="0" smtClean="0">
                <a:latin typeface="Comic Sans MS" pitchFamily="66" charset="0"/>
              </a:rPr>
              <a:t>Штаб-квартир</a:t>
            </a:r>
            <a:r>
              <a:rPr lang="ru-RU" sz="2800" dirty="0" smtClean="0">
                <a:latin typeface="Comic Sans MS" pitchFamily="66" charset="0"/>
              </a:rPr>
              <a:t>а</a:t>
            </a:r>
            <a:r>
              <a:rPr lang="ru-RU" dirty="0" smtClean="0">
                <a:latin typeface="Comic Sans MS" pitchFamily="66" charset="0"/>
              </a:rPr>
              <a:t>: Брюссель.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332657"/>
            <a:ext cx="8928992" cy="1224136"/>
          </a:xfrm>
        </p:spPr>
        <p:txBody>
          <a:bodyPr/>
          <a:lstStyle/>
          <a:p>
            <a:r>
              <a:rPr lang="ru-RU" dirty="0" smtClean="0"/>
              <a:t>Европейский  союз (ЕС)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757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712968" cy="4176464"/>
          </a:xfrm>
        </p:spPr>
        <p:txBody>
          <a:bodyPr/>
          <a:lstStyle/>
          <a:p>
            <a:r>
              <a:rPr lang="ru-RU" sz="2400" b="1" u="sng" dirty="0" smtClean="0"/>
              <a:t>Состав: </a:t>
            </a:r>
            <a:r>
              <a:rPr lang="ru-RU" dirty="0" smtClean="0"/>
              <a:t>Индонезия, Малайзия, Сингапур, Таиланд, Филиппины, Бруней, Вьетнам, Лаос, Мьянма, Камбоджа.</a:t>
            </a:r>
          </a:p>
          <a:p>
            <a:endParaRPr lang="ru-RU" dirty="0" smtClean="0"/>
          </a:p>
          <a:p>
            <a:r>
              <a:rPr lang="ru-RU" sz="2400" b="1" u="sng" dirty="0" smtClean="0"/>
              <a:t>Цель образования </a:t>
            </a:r>
            <a:r>
              <a:rPr lang="ru-RU" dirty="0" smtClean="0"/>
              <a:t>(1967) : провозглашение ускоренного экономического роста и социального прогресса и культурного развития стран-членов ассоциации.</a:t>
            </a:r>
          </a:p>
          <a:p>
            <a:endParaRPr lang="ru-RU" dirty="0" smtClean="0"/>
          </a:p>
          <a:p>
            <a:r>
              <a:rPr lang="ru-RU" sz="2400" b="1" u="sng" dirty="0" smtClean="0"/>
              <a:t>Штаб-квартира</a:t>
            </a:r>
            <a:r>
              <a:rPr lang="ru-RU" dirty="0" smtClean="0"/>
              <a:t>: Бангкок, Джакарта.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1793167"/>
          </a:xfrm>
        </p:spPr>
        <p:txBody>
          <a:bodyPr/>
          <a:lstStyle/>
          <a:p>
            <a:pPr algn="ctr"/>
            <a:r>
              <a:rPr lang="ru-RU" sz="4400" dirty="0" smtClean="0"/>
              <a:t>Ассоциация государств Юго-Восточной Азии (АСЕАН)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32019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568952" cy="4320480"/>
          </a:xfrm>
        </p:spPr>
        <p:txBody>
          <a:bodyPr/>
          <a:lstStyle/>
          <a:p>
            <a:r>
              <a:rPr lang="ru-RU" sz="2400" b="1" u="sng" dirty="0" smtClean="0"/>
              <a:t>Состав: </a:t>
            </a:r>
            <a:r>
              <a:rPr lang="ru-RU" dirty="0" smtClean="0"/>
              <a:t>Аргентина, Боливия, Бразилия, Венесуэла, Колумбия, Мексика, Парагвай, Перу, Уругвай, Чили, Эквадор.</a:t>
            </a:r>
          </a:p>
          <a:p>
            <a:endParaRPr lang="ru-RU" dirty="0"/>
          </a:p>
          <a:p>
            <a:r>
              <a:rPr lang="ru-RU" sz="2400" b="1" u="sng" dirty="0" smtClean="0"/>
              <a:t>Цель образования: </a:t>
            </a:r>
            <a:r>
              <a:rPr lang="ru-RU" dirty="0" smtClean="0"/>
              <a:t>создание «общего рынка» стран-членов ассоциации.</a:t>
            </a:r>
          </a:p>
          <a:p>
            <a:endParaRPr lang="ru-RU" dirty="0"/>
          </a:p>
          <a:p>
            <a:r>
              <a:rPr lang="ru-RU" b="1" i="1" u="sng" dirty="0" smtClean="0"/>
              <a:t>Пример</a:t>
            </a:r>
            <a:r>
              <a:rPr lang="ru-RU" dirty="0" smtClean="0"/>
              <a:t>: организация стран-экспортеров нефти (ОПЕК): Саудовская Аравия, Кувейт, Ирак, Катар, ОАЭ, Иран, Алжир, Ливия, Нигерия, Венесуэла, Индонезия.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1584176"/>
          </a:xfrm>
        </p:spPr>
        <p:txBody>
          <a:bodyPr/>
          <a:lstStyle/>
          <a:p>
            <a:pPr algn="ctr"/>
            <a:r>
              <a:rPr lang="ru-RU" sz="4000" dirty="0" smtClean="0"/>
              <a:t>Латиноамериканская ассоциация интеграции (ЛАИ)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34736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</TotalTime>
  <Words>368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Мировое хозяйство</vt:lpstr>
      <vt:lpstr>Этапы развития мирового хозяйства</vt:lpstr>
      <vt:lpstr>Слайд 3</vt:lpstr>
      <vt:lpstr>География МХ включает</vt:lpstr>
      <vt:lpstr>Географическое (территориальное) разделение труда</vt:lpstr>
      <vt:lpstr>Международная  экономическая интеграция   - процесс развития особенно глубоких и устойчивых взаимосвязей отдельных групп стран, основанный на проведении ими согласованной международной политики.</vt:lpstr>
      <vt:lpstr>Европейский  союз (ЕС)</vt:lpstr>
      <vt:lpstr>Ассоциация государств Юго-Восточной Азии (АСЕАН)</vt:lpstr>
      <vt:lpstr>Латиноамериканская ассоциация интеграции (ЛАИ)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Мировое хозяйство</dc:title>
  <dc:creator>Маришка</dc:creator>
  <cp:lastModifiedBy>Сергей</cp:lastModifiedBy>
  <cp:revision>8</cp:revision>
  <dcterms:created xsi:type="dcterms:W3CDTF">2012-04-09T17:29:28Z</dcterms:created>
  <dcterms:modified xsi:type="dcterms:W3CDTF">2015-04-02T14:09:03Z</dcterms:modified>
</cp:coreProperties>
</file>