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9"/>
  </p:notesMasterIdLst>
  <p:sldIdLst>
    <p:sldId id="258" r:id="rId3"/>
    <p:sldId id="259" r:id="rId4"/>
    <p:sldId id="279" r:id="rId5"/>
    <p:sldId id="282" r:id="rId6"/>
    <p:sldId id="281" r:id="rId7"/>
    <p:sldId id="280" r:id="rId8"/>
    <p:sldId id="265" r:id="rId9"/>
    <p:sldId id="284" r:id="rId10"/>
    <p:sldId id="283" r:id="rId11"/>
    <p:sldId id="262" r:id="rId12"/>
    <p:sldId id="285" r:id="rId13"/>
    <p:sldId id="286" r:id="rId14"/>
    <p:sldId id="271" r:id="rId15"/>
    <p:sldId id="333" r:id="rId16"/>
    <p:sldId id="331" r:id="rId17"/>
    <p:sldId id="328" r:id="rId18"/>
    <p:sldId id="311" r:id="rId19"/>
    <p:sldId id="314" r:id="rId20"/>
    <p:sldId id="321" r:id="rId21"/>
    <p:sldId id="329" r:id="rId22"/>
    <p:sldId id="330" r:id="rId23"/>
    <p:sldId id="300" r:id="rId24"/>
    <p:sldId id="301" r:id="rId25"/>
    <p:sldId id="326" r:id="rId26"/>
    <p:sldId id="332" r:id="rId27"/>
    <p:sldId id="299" r:id="rId28"/>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23" autoAdjust="0"/>
    <p:restoredTop sz="94660"/>
  </p:normalViewPr>
  <p:slideViewPr>
    <p:cSldViewPr>
      <p:cViewPr varScale="1">
        <p:scale>
          <a:sx n="69" d="100"/>
          <a:sy n="69" d="100"/>
        </p:scale>
        <p:origin x="-5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2B99FC3-405F-491D-8CAE-AF964C46C830}" type="datetimeFigureOut">
              <a:rPr lang="ru-RU" smtClean="0"/>
              <a:pPr/>
              <a:t>23.01.2005</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1B07D0CD-B4AB-410F-8BEB-BA7074A9D51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07D0CD-B4AB-410F-8BEB-BA7074A9D510}"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07D0CD-B4AB-410F-8BEB-BA7074A9D510}"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Рисунок 10" descr="р.png"/>
          <p:cNvPicPr>
            <a:picLocks noChangeAspect="1"/>
          </p:cNvPicPr>
          <p:nvPr/>
        </p:nvPicPr>
        <p:blipFill>
          <a:blip r:embed="rId3" cstate="print"/>
          <a:srcRect/>
          <a:stretch>
            <a:fillRect/>
          </a:stretch>
        </p:blipFill>
        <p:spPr bwMode="auto">
          <a:xfrm>
            <a:off x="6929438" y="5072063"/>
            <a:ext cx="1881187" cy="1643062"/>
          </a:xfrm>
          <a:prstGeom prst="rect">
            <a:avLst/>
          </a:prstGeom>
          <a:noFill/>
          <a:ln w="9525">
            <a:noFill/>
            <a:miter lim="800000"/>
            <a:headEnd/>
            <a:tailEnd/>
          </a:ln>
        </p:spPr>
      </p:pic>
      <p:pic>
        <p:nvPicPr>
          <p:cNvPr id="6" name="Рисунок 11" descr="hk.png"/>
          <p:cNvPicPr>
            <a:picLocks noChangeAspect="1"/>
          </p:cNvPicPr>
          <p:nvPr/>
        </p:nvPicPr>
        <p:blipFill>
          <a:blip r:embed="rId4" cstate="print"/>
          <a:srcRect/>
          <a:stretch>
            <a:fillRect/>
          </a:stretch>
        </p:blipFill>
        <p:spPr bwMode="auto">
          <a:xfrm>
            <a:off x="0" y="3786188"/>
            <a:ext cx="2595563" cy="2928937"/>
          </a:xfrm>
          <a:prstGeom prst="rect">
            <a:avLst/>
          </a:prstGeom>
          <a:noFill/>
          <a:ln w="9525">
            <a:noFill/>
            <a:miter lim="800000"/>
            <a:headEnd/>
            <a:tailEnd/>
          </a:ln>
        </p:spPr>
      </p:pic>
      <p:pic>
        <p:nvPicPr>
          <p:cNvPr id="7" name="Рисунок 12" descr="к.png"/>
          <p:cNvPicPr>
            <a:picLocks noChangeAspect="1"/>
          </p:cNvPicPr>
          <p:nvPr/>
        </p:nvPicPr>
        <p:blipFill>
          <a:blip r:embed="rId5" cstate="print"/>
          <a:srcRect/>
          <a:stretch>
            <a:fillRect/>
          </a:stretch>
        </p:blipFill>
        <p:spPr bwMode="auto">
          <a:xfrm>
            <a:off x="1143000" y="2000250"/>
            <a:ext cx="6858000" cy="1785938"/>
          </a:xfrm>
          <a:prstGeom prst="rect">
            <a:avLst/>
          </a:prstGeom>
          <a:noFill/>
          <a:ln w="9525">
            <a:noFill/>
            <a:miter lim="800000"/>
            <a:headEnd/>
            <a:tailEnd/>
          </a:ln>
        </p:spPr>
      </p:pic>
      <p:pic>
        <p:nvPicPr>
          <p:cNvPr id="8" name="Рисунок 13" descr=",fбачки.png"/>
          <p:cNvPicPr>
            <a:picLocks noChangeAspect="1"/>
          </p:cNvPicPr>
          <p:nvPr/>
        </p:nvPicPr>
        <p:blipFill>
          <a:blip r:embed="rId6" cstate="print"/>
          <a:srcRect/>
          <a:stretch>
            <a:fillRect/>
          </a:stretch>
        </p:blipFill>
        <p:spPr bwMode="auto">
          <a:xfrm>
            <a:off x="1285875" y="3714750"/>
            <a:ext cx="1357313" cy="1214438"/>
          </a:xfrm>
          <a:prstGeom prst="rect">
            <a:avLst/>
          </a:prstGeom>
          <a:noFill/>
          <a:ln w="9525">
            <a:noFill/>
            <a:miter lim="800000"/>
            <a:headEnd/>
            <a:tailEnd/>
          </a:ln>
        </p:spPr>
      </p:pic>
      <p:pic>
        <p:nvPicPr>
          <p:cNvPr id="9" name="Рисунок 14" descr=",fбачки.png"/>
          <p:cNvPicPr>
            <a:picLocks noChangeAspect="1"/>
          </p:cNvPicPr>
          <p:nvPr/>
        </p:nvPicPr>
        <p:blipFill>
          <a:blip r:embed="rId7" cstate="print"/>
          <a:srcRect/>
          <a:stretch>
            <a:fillRect/>
          </a:stretch>
        </p:blipFill>
        <p:spPr bwMode="auto">
          <a:xfrm rot="19900282">
            <a:off x="6786563" y="571500"/>
            <a:ext cx="1571625" cy="1143000"/>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10" name="Дата 3"/>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11" name="Нижний колонтитул 4"/>
          <p:cNvSpPr>
            <a:spLocks noGrp="1"/>
          </p:cNvSpPr>
          <p:nvPr>
            <p:ph type="ftr" sz="quarter" idx="11"/>
          </p:nvPr>
        </p:nvSpPr>
        <p:spPr/>
        <p:txBody>
          <a:bodyPr/>
          <a:lstStyle>
            <a:lvl1pPr>
              <a:defRPr/>
            </a:lvl1pPr>
          </a:lstStyle>
          <a:p>
            <a:endParaRPr lang="ru-RU"/>
          </a:p>
        </p:txBody>
      </p:sp>
      <p:sp>
        <p:nvSpPr>
          <p:cNvPr id="12" name="Номер слайда 5"/>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CB1E29-F989-4F1B-B6B6-378D372759A6}" type="datetimeFigureOut">
              <a:rPr lang="ru-RU"/>
              <a:pPr>
                <a:defRPr/>
              </a:pPr>
              <a:t>23.01.2005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697389-A30A-4203-A7CB-8CFE5CCDBDCA}" type="slidenum">
              <a:rPr lang="ru-RU"/>
              <a:pPr>
                <a:defRPr/>
              </a:pPr>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CBFB9C4-D97F-44D3-9FE1-5E8673C63393}" type="datetimeFigureOut">
              <a:rPr lang="ru-RU"/>
              <a:pPr>
                <a:defRPr/>
              </a:pPr>
              <a:t>23.01.2005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D2AC18-C35B-44C2-BA07-4E0172C1355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Рисунок 9" descr="р1.png"/>
          <p:cNvPicPr>
            <a:picLocks noChangeAspect="1"/>
          </p:cNvPicPr>
          <p:nvPr/>
        </p:nvPicPr>
        <p:blipFill>
          <a:blip r:embed="rId2" cstate="print"/>
          <a:srcRect/>
          <a:stretch>
            <a:fillRect/>
          </a:stretch>
        </p:blipFill>
        <p:spPr bwMode="auto">
          <a:xfrm rot="18241295">
            <a:off x="4067969" y="5879306"/>
            <a:ext cx="928688" cy="100012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4"/>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7" name="Нижний колонтитул 5"/>
          <p:cNvSpPr>
            <a:spLocks noGrp="1"/>
          </p:cNvSpPr>
          <p:nvPr>
            <p:ph type="ftr" sz="quarter" idx="11"/>
          </p:nvPr>
        </p:nvSpPr>
        <p:spPr/>
        <p:txBody>
          <a:bodyPr/>
          <a:lstStyle>
            <a:lvl1pPr>
              <a:defRPr/>
            </a:lvl1pPr>
          </a:lstStyle>
          <a:p>
            <a:endParaRPr lang="ru-RU"/>
          </a:p>
        </p:txBody>
      </p:sp>
      <p:sp>
        <p:nvSpPr>
          <p:cNvPr id="8" name="Номер слайда 6"/>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Рисунок 9" descr="р1.png"/>
          <p:cNvPicPr>
            <a:picLocks noChangeAspect="1"/>
          </p:cNvPicPr>
          <p:nvPr/>
        </p:nvPicPr>
        <p:blipFill>
          <a:blip r:embed="rId2" cstate="print"/>
          <a:srcRect/>
          <a:stretch>
            <a:fillRect/>
          </a:stretch>
        </p:blipFill>
        <p:spPr bwMode="auto">
          <a:xfrm rot="18241295">
            <a:off x="4067969" y="5879306"/>
            <a:ext cx="928688" cy="1000125"/>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Дата 6"/>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9" name="Нижний колонтитул 7"/>
          <p:cNvSpPr>
            <a:spLocks noGrp="1"/>
          </p:cNvSpPr>
          <p:nvPr>
            <p:ph type="ftr" sz="quarter" idx="11"/>
          </p:nvPr>
        </p:nvSpPr>
        <p:spPr/>
        <p:txBody>
          <a:bodyPr/>
          <a:lstStyle>
            <a:lvl1pPr>
              <a:defRPr/>
            </a:lvl1pPr>
          </a:lstStyle>
          <a:p>
            <a:endParaRPr lang="ru-RU"/>
          </a:p>
        </p:txBody>
      </p:sp>
      <p:sp>
        <p:nvSpPr>
          <p:cNvPr id="10" name="Номер слайда 8"/>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Рисунок 9" descr="р1.png"/>
          <p:cNvPicPr>
            <a:picLocks noChangeAspect="1"/>
          </p:cNvPicPr>
          <p:nvPr/>
        </p:nvPicPr>
        <p:blipFill>
          <a:blip r:embed="rId2" cstate="print"/>
          <a:srcRect/>
          <a:stretch>
            <a:fillRect/>
          </a:stretch>
        </p:blipFill>
        <p:spPr bwMode="auto">
          <a:xfrm rot="15733476">
            <a:off x="8050213" y="6326188"/>
            <a:ext cx="479425" cy="517525"/>
          </a:xfrm>
          <a:prstGeom prst="rect">
            <a:avLst/>
          </a:prstGeom>
          <a:noFill/>
          <a:ln w="9525">
            <a:noFill/>
            <a:miter lim="800000"/>
            <a:headEnd/>
            <a:tailEnd/>
          </a:ln>
        </p:spPr>
      </p:pic>
      <p:pic>
        <p:nvPicPr>
          <p:cNvPr id="4" name="Рисунок 10" descr="р1.png"/>
          <p:cNvPicPr>
            <a:picLocks noChangeAspect="1"/>
          </p:cNvPicPr>
          <p:nvPr/>
        </p:nvPicPr>
        <p:blipFill>
          <a:blip r:embed="rId3" cstate="print"/>
          <a:srcRect/>
          <a:stretch>
            <a:fillRect/>
          </a:stretch>
        </p:blipFill>
        <p:spPr bwMode="auto">
          <a:xfrm rot="15812067">
            <a:off x="8360569" y="4944269"/>
            <a:ext cx="803275" cy="865187"/>
          </a:xfrm>
          <a:prstGeom prst="rect">
            <a:avLst/>
          </a:prstGeom>
          <a:noFill/>
          <a:ln w="9525">
            <a:noFill/>
            <a:miter lim="800000"/>
            <a:headEnd/>
            <a:tailEnd/>
          </a:ln>
        </p:spPr>
      </p:pic>
      <p:pic>
        <p:nvPicPr>
          <p:cNvPr id="5" name="Рисунок 11" descr="р1.png"/>
          <p:cNvPicPr>
            <a:picLocks noChangeAspect="1"/>
          </p:cNvPicPr>
          <p:nvPr/>
        </p:nvPicPr>
        <p:blipFill>
          <a:blip r:embed="rId4" cstate="print"/>
          <a:srcRect/>
          <a:stretch>
            <a:fillRect/>
          </a:stretch>
        </p:blipFill>
        <p:spPr bwMode="auto">
          <a:xfrm rot="18241295">
            <a:off x="7369969" y="6122194"/>
            <a:ext cx="684212" cy="736600"/>
          </a:xfrm>
          <a:prstGeom prst="rect">
            <a:avLst/>
          </a:prstGeom>
          <a:noFill/>
          <a:ln w="9525">
            <a:noFill/>
            <a:miter lim="800000"/>
            <a:headEnd/>
            <a:tailEnd/>
          </a:ln>
        </p:spPr>
      </p:pic>
      <p:pic>
        <p:nvPicPr>
          <p:cNvPr id="6" name="Рисунок 12" descr="р.png"/>
          <p:cNvPicPr>
            <a:picLocks noChangeAspect="1"/>
          </p:cNvPicPr>
          <p:nvPr/>
        </p:nvPicPr>
        <p:blipFill>
          <a:blip r:embed="rId5" cstate="print"/>
          <a:srcRect/>
          <a:stretch>
            <a:fillRect/>
          </a:stretch>
        </p:blipFill>
        <p:spPr bwMode="auto">
          <a:xfrm rot="2555090">
            <a:off x="7537450" y="5178425"/>
            <a:ext cx="1531938" cy="1338263"/>
          </a:xfrm>
          <a:prstGeom prst="rect">
            <a:avLst/>
          </a:prstGeom>
          <a:noFill/>
          <a:ln w="9525">
            <a:noFill/>
            <a:miter lim="800000"/>
            <a:headEnd/>
            <a:tailEnd/>
          </a:ln>
        </p:spPr>
      </p:pic>
      <p:pic>
        <p:nvPicPr>
          <p:cNvPr id="7" name="Рисунок 13" descr=",fбачки.png"/>
          <p:cNvPicPr>
            <a:picLocks noChangeAspect="1"/>
          </p:cNvPicPr>
          <p:nvPr/>
        </p:nvPicPr>
        <p:blipFill>
          <a:blip r:embed="rId6" cstate="print"/>
          <a:srcRect/>
          <a:stretch>
            <a:fillRect/>
          </a:stretch>
        </p:blipFill>
        <p:spPr bwMode="auto">
          <a:xfrm>
            <a:off x="7215188" y="5500688"/>
            <a:ext cx="742950" cy="1143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Дата 2"/>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9" name="Нижний колонтитул 3"/>
          <p:cNvSpPr>
            <a:spLocks noGrp="1"/>
          </p:cNvSpPr>
          <p:nvPr>
            <p:ph type="ftr" sz="quarter" idx="11"/>
          </p:nvPr>
        </p:nvSpPr>
        <p:spPr/>
        <p:txBody>
          <a:bodyPr/>
          <a:lstStyle>
            <a:lvl1pPr>
              <a:defRPr/>
            </a:lvl1pPr>
          </a:lstStyle>
          <a:p>
            <a:endParaRPr lang="ru-RU"/>
          </a:p>
        </p:txBody>
      </p:sp>
      <p:sp>
        <p:nvSpPr>
          <p:cNvPr id="10" name="Номер слайда 4"/>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pic>
        <p:nvPicPr>
          <p:cNvPr id="2"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10" descr="ром.png"/>
          <p:cNvPicPr>
            <a:picLocks noChangeAspect="1"/>
          </p:cNvPicPr>
          <p:nvPr/>
        </p:nvPicPr>
        <p:blipFill>
          <a:blip r:embed="rId3" cstate="print"/>
          <a:srcRect/>
          <a:stretch>
            <a:fillRect/>
          </a:stretch>
        </p:blipFill>
        <p:spPr bwMode="auto">
          <a:xfrm rot="20690878">
            <a:off x="214313" y="4500563"/>
            <a:ext cx="1857375" cy="2076450"/>
          </a:xfrm>
          <a:prstGeom prst="rect">
            <a:avLst/>
          </a:prstGeom>
          <a:noFill/>
          <a:ln w="9525">
            <a:noFill/>
            <a:miter lim="800000"/>
            <a:headEnd/>
            <a:tailEnd/>
          </a:ln>
        </p:spPr>
      </p:pic>
      <p:pic>
        <p:nvPicPr>
          <p:cNvPr id="4" name="Рисунок 11" descr=",fбачки.png"/>
          <p:cNvPicPr>
            <a:picLocks noChangeAspect="1"/>
          </p:cNvPicPr>
          <p:nvPr/>
        </p:nvPicPr>
        <p:blipFill>
          <a:blip r:embed="rId4" cstate="print"/>
          <a:srcRect/>
          <a:stretch>
            <a:fillRect/>
          </a:stretch>
        </p:blipFill>
        <p:spPr bwMode="auto">
          <a:xfrm rot="18672082">
            <a:off x="7473157" y="367506"/>
            <a:ext cx="1428750" cy="995363"/>
          </a:xfrm>
          <a:prstGeom prst="rect">
            <a:avLst/>
          </a:prstGeom>
          <a:noFill/>
          <a:ln w="9525">
            <a:noFill/>
            <a:miter lim="800000"/>
            <a:headEnd/>
            <a:tailEnd/>
          </a:ln>
        </p:spPr>
      </p:pic>
      <p:pic>
        <p:nvPicPr>
          <p:cNvPr id="5" name="Рисунок 12" descr=",fбачки.png"/>
          <p:cNvPicPr>
            <a:picLocks noChangeAspect="1"/>
          </p:cNvPicPr>
          <p:nvPr/>
        </p:nvPicPr>
        <p:blipFill>
          <a:blip r:embed="rId5" cstate="print"/>
          <a:srcRect/>
          <a:stretch>
            <a:fillRect/>
          </a:stretch>
        </p:blipFill>
        <p:spPr bwMode="auto">
          <a:xfrm>
            <a:off x="214313" y="3500438"/>
            <a:ext cx="790575" cy="857250"/>
          </a:xfrm>
          <a:prstGeom prst="rect">
            <a:avLst/>
          </a:prstGeom>
          <a:noFill/>
          <a:ln w="9525">
            <a:noFill/>
            <a:miter lim="800000"/>
            <a:headEnd/>
            <a:tailEnd/>
          </a:ln>
        </p:spPr>
      </p:pic>
      <p:pic>
        <p:nvPicPr>
          <p:cNvPr id="6" name="Рисунок 13" descr=",fбачки.png"/>
          <p:cNvPicPr>
            <a:picLocks noChangeAspect="1"/>
          </p:cNvPicPr>
          <p:nvPr/>
        </p:nvPicPr>
        <p:blipFill>
          <a:blip r:embed="rId6" cstate="print"/>
          <a:srcRect/>
          <a:stretch>
            <a:fillRect/>
          </a:stretch>
        </p:blipFill>
        <p:spPr bwMode="auto">
          <a:xfrm>
            <a:off x="1714500" y="5214938"/>
            <a:ext cx="958850" cy="1214437"/>
          </a:xfrm>
          <a:prstGeom prst="rect">
            <a:avLst/>
          </a:prstGeom>
          <a:noFill/>
          <a:ln w="9525">
            <a:noFill/>
            <a:miter lim="800000"/>
            <a:headEnd/>
            <a:tailEnd/>
          </a:ln>
        </p:spPr>
      </p:pic>
      <p:sp>
        <p:nvSpPr>
          <p:cNvPr id="7" name="Дата 1"/>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8" name="Нижний колонтитул 2"/>
          <p:cNvSpPr>
            <a:spLocks noGrp="1"/>
          </p:cNvSpPr>
          <p:nvPr>
            <p:ph type="ftr" sz="quarter" idx="11"/>
          </p:nvPr>
        </p:nvSpPr>
        <p:spPr/>
        <p:txBody>
          <a:bodyPr/>
          <a:lstStyle>
            <a:lvl1pPr>
              <a:defRPr/>
            </a:lvl1pPr>
          </a:lstStyle>
          <a:p>
            <a:endParaRPr lang="ru-RU"/>
          </a:p>
        </p:txBody>
      </p:sp>
      <p:sp>
        <p:nvSpPr>
          <p:cNvPr id="9" name="Номер слайда 3"/>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5"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Рисунок 10" descr="в.png"/>
          <p:cNvPicPr>
            <a:picLocks noChangeAspect="1"/>
          </p:cNvPicPr>
          <p:nvPr/>
        </p:nvPicPr>
        <p:blipFill>
          <a:blip r:embed="rId3" cstate="print"/>
          <a:srcRect l="5937" t="2499" r="4062" b="81250"/>
          <a:stretch>
            <a:fillRect/>
          </a:stretch>
        </p:blipFill>
        <p:spPr bwMode="auto">
          <a:xfrm>
            <a:off x="285750" y="214313"/>
            <a:ext cx="3214688" cy="1285875"/>
          </a:xfrm>
          <a:prstGeom prst="rect">
            <a:avLst/>
          </a:prstGeom>
          <a:noFill/>
          <a:ln w="9525">
            <a:noFill/>
            <a:miter lim="800000"/>
            <a:headEnd/>
            <a:tailEnd/>
          </a:ln>
        </p:spPr>
      </p:pic>
      <p:pic>
        <p:nvPicPr>
          <p:cNvPr id="7" name="Рисунок 11" descr="р.png"/>
          <p:cNvPicPr>
            <a:picLocks noChangeAspect="1"/>
          </p:cNvPicPr>
          <p:nvPr/>
        </p:nvPicPr>
        <p:blipFill>
          <a:blip r:embed="rId4" cstate="print"/>
          <a:srcRect/>
          <a:stretch>
            <a:fillRect/>
          </a:stretch>
        </p:blipFill>
        <p:spPr bwMode="auto">
          <a:xfrm rot="2555090">
            <a:off x="250825" y="5270500"/>
            <a:ext cx="1531938" cy="1338263"/>
          </a:xfrm>
          <a:prstGeom prst="rect">
            <a:avLst/>
          </a:prstGeom>
          <a:noFill/>
          <a:ln w="9525">
            <a:noFill/>
            <a:miter lim="800000"/>
            <a:headEnd/>
            <a:tailEnd/>
          </a:ln>
        </p:spPr>
      </p:pic>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9" name="Нижний колонтитул 5"/>
          <p:cNvSpPr>
            <a:spLocks noGrp="1"/>
          </p:cNvSpPr>
          <p:nvPr>
            <p:ph type="ftr" sz="quarter" idx="11"/>
          </p:nvPr>
        </p:nvSpPr>
        <p:spPr/>
        <p:txBody>
          <a:bodyPr/>
          <a:lstStyle>
            <a:lvl1pPr>
              <a:defRPr/>
            </a:lvl1pPr>
          </a:lstStyle>
          <a:p>
            <a:endParaRPr lang="ru-RU"/>
          </a:p>
        </p:txBody>
      </p:sp>
      <p:sp>
        <p:nvSpPr>
          <p:cNvPr id="10" name="Номер слайда 6"/>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5"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Рисунок 10" descr="в.png"/>
          <p:cNvPicPr>
            <a:picLocks noChangeAspect="1"/>
          </p:cNvPicPr>
          <p:nvPr/>
        </p:nvPicPr>
        <p:blipFill>
          <a:blip r:embed="rId3" cstate="print"/>
          <a:srcRect/>
          <a:stretch>
            <a:fillRect/>
          </a:stretch>
        </p:blipFill>
        <p:spPr bwMode="auto">
          <a:xfrm>
            <a:off x="1714500" y="4786313"/>
            <a:ext cx="5715000" cy="642937"/>
          </a:xfrm>
          <a:prstGeom prst="rect">
            <a:avLst/>
          </a:prstGeom>
          <a:noFill/>
          <a:ln w="9525">
            <a:noFill/>
            <a:miter lim="800000"/>
            <a:headEnd/>
            <a:tailEnd/>
          </a:ln>
        </p:spPr>
      </p:pic>
      <p:pic>
        <p:nvPicPr>
          <p:cNvPr id="7" name="Рисунок 11" descr="hjvk.png"/>
          <p:cNvPicPr>
            <a:picLocks noChangeAspect="1"/>
          </p:cNvPicPr>
          <p:nvPr/>
        </p:nvPicPr>
        <p:blipFill>
          <a:blip r:embed="rId4" cstate="print"/>
          <a:srcRect/>
          <a:stretch>
            <a:fillRect/>
          </a:stretch>
        </p:blipFill>
        <p:spPr bwMode="auto">
          <a:xfrm rot="19526496">
            <a:off x="263525" y="5414963"/>
            <a:ext cx="1381125" cy="1357312"/>
          </a:xfrm>
          <a:prstGeom prst="rect">
            <a:avLst/>
          </a:prstGeom>
          <a:noFill/>
          <a:ln w="9525">
            <a:noFill/>
            <a:miter lim="800000"/>
            <a:headEnd/>
            <a:tailEnd/>
          </a:ln>
        </p:spPr>
      </p:pic>
      <p:pic>
        <p:nvPicPr>
          <p:cNvPr id="8" name="Рисунок 12" descr=",fбачки.png"/>
          <p:cNvPicPr>
            <a:picLocks noChangeAspect="1"/>
          </p:cNvPicPr>
          <p:nvPr/>
        </p:nvPicPr>
        <p:blipFill>
          <a:blip r:embed="rId5" cstate="print"/>
          <a:srcRect/>
          <a:stretch>
            <a:fillRect/>
          </a:stretch>
        </p:blipFill>
        <p:spPr bwMode="auto">
          <a:xfrm rot="20262315">
            <a:off x="6694488" y="-4763"/>
            <a:ext cx="1357312" cy="1285876"/>
          </a:xfrm>
          <a:prstGeom prst="rect">
            <a:avLst/>
          </a:prstGeom>
          <a:noFill/>
          <a:ln w="9525">
            <a:noFill/>
            <a:miter lim="800000"/>
            <a:headEnd/>
            <a:tailEnd/>
          </a:ln>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Дата 4"/>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10" name="Нижний колонтитул 5"/>
          <p:cNvSpPr>
            <a:spLocks noGrp="1"/>
          </p:cNvSpPr>
          <p:nvPr>
            <p:ph type="ftr" sz="quarter" idx="11"/>
          </p:nvPr>
        </p:nvSpPr>
        <p:spPr/>
        <p:txBody>
          <a:bodyPr/>
          <a:lstStyle>
            <a:lvl1pPr>
              <a:defRPr/>
            </a:lvl1pPr>
          </a:lstStyle>
          <a:p>
            <a:endParaRPr lang="ru-RU"/>
          </a:p>
        </p:txBody>
      </p:sp>
      <p:sp>
        <p:nvSpPr>
          <p:cNvPr id="11" name="Номер слайда 6"/>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4"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Рисунок 10" descr="р.png"/>
          <p:cNvPicPr>
            <a:picLocks noChangeAspect="1"/>
          </p:cNvPicPr>
          <p:nvPr/>
        </p:nvPicPr>
        <p:blipFill>
          <a:blip r:embed="rId3" cstate="print"/>
          <a:srcRect/>
          <a:stretch>
            <a:fillRect/>
          </a:stretch>
        </p:blipFill>
        <p:spPr bwMode="auto">
          <a:xfrm rot="2555090">
            <a:off x="7537450" y="5178425"/>
            <a:ext cx="1531938" cy="1338263"/>
          </a:xfrm>
          <a:prstGeom prst="rect">
            <a:avLst/>
          </a:prstGeom>
          <a:noFill/>
          <a:ln w="9525">
            <a:noFill/>
            <a:miter lim="800000"/>
            <a:headEnd/>
            <a:tailEnd/>
          </a:ln>
        </p:spPr>
      </p:pic>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fld id="{9B94E239-40AA-4D42-A8F5-0A85718815CF}" type="datetimeFigureOut">
              <a:rPr lang="ru-RU" smtClean="0"/>
              <a:pPr/>
              <a:t>23.01.2005</a:t>
            </a:fld>
            <a:endParaRPr lang="ru-RU"/>
          </a:p>
        </p:txBody>
      </p:sp>
      <p:sp>
        <p:nvSpPr>
          <p:cNvPr id="7" name="Нижний колонтитул 4"/>
          <p:cNvSpPr>
            <a:spLocks noGrp="1"/>
          </p:cNvSpPr>
          <p:nvPr>
            <p:ph type="ftr" sz="quarter" idx="11"/>
          </p:nvPr>
        </p:nvSpPr>
        <p:spPr/>
        <p:txBody>
          <a:bodyPr/>
          <a:lstStyle>
            <a:lvl1pPr>
              <a:defRPr/>
            </a:lvl1pPr>
          </a:lstStyle>
          <a:p>
            <a:endParaRPr lang="ru-RU"/>
          </a:p>
        </p:txBody>
      </p:sp>
      <p:sp>
        <p:nvSpPr>
          <p:cNvPr id="8" name="Номер слайда 5"/>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Рисунок 6" descr="ф.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pic>
        <p:nvPicPr>
          <p:cNvPr id="3075" name="Рисунок 7" descr="в.png"/>
          <p:cNvPicPr>
            <a:picLocks noChangeAspect="1"/>
          </p:cNvPicPr>
          <p:nvPr/>
        </p:nvPicPr>
        <p:blipFill>
          <a:blip r:embed="rId13" cstate="print"/>
          <a:srcRect l="5937" t="2499" r="4062" b="81250"/>
          <a:stretch>
            <a:fillRect/>
          </a:stretch>
        </p:blipFill>
        <p:spPr bwMode="auto">
          <a:xfrm>
            <a:off x="285750" y="214313"/>
            <a:ext cx="8643938" cy="1285875"/>
          </a:xfrm>
          <a:prstGeom prst="rect">
            <a:avLst/>
          </a:prstGeom>
          <a:noFill/>
          <a:ln w="9525">
            <a:noFill/>
            <a:miter lim="800000"/>
            <a:headEnd/>
            <a:tailEnd/>
          </a:ln>
        </p:spPr>
      </p:pic>
      <p:sp>
        <p:nvSpPr>
          <p:cNvPr id="307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9B94E239-40AA-4D42-A8F5-0A85718815CF}" type="datetimeFigureOut">
              <a:rPr lang="ru-RU" smtClean="0"/>
              <a:pPr/>
              <a:t>23.01.2005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079C9775-7427-42CA-8682-5D500CDACA4A}" type="slidenum">
              <a:rPr lang="ru-RU" smtClean="0"/>
              <a:pPr/>
              <a:t>‹#›</a:t>
            </a:fld>
            <a:endParaRPr lang="ru-RU"/>
          </a:p>
        </p:txBody>
      </p:sp>
      <p:pic>
        <p:nvPicPr>
          <p:cNvPr id="3081" name="Рисунок 8" descr="hjvk.png"/>
          <p:cNvPicPr>
            <a:picLocks noChangeAspect="1"/>
          </p:cNvPicPr>
          <p:nvPr/>
        </p:nvPicPr>
        <p:blipFill>
          <a:blip r:embed="rId14" cstate="print"/>
          <a:srcRect/>
          <a:stretch>
            <a:fillRect/>
          </a:stretch>
        </p:blipFill>
        <p:spPr bwMode="auto">
          <a:xfrm>
            <a:off x="0" y="428625"/>
            <a:ext cx="1381125" cy="1357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4" r:id="rId10"/>
  </p:sldLayoutIdLst>
  <p:txStyles>
    <p:titleStyle>
      <a:lvl1pPr algn="ctr" rtl="0" eaLnBrk="1" fontAlgn="base" hangingPunct="1">
        <a:spcBef>
          <a:spcPct val="0"/>
        </a:spcBef>
        <a:spcAft>
          <a:spcPct val="0"/>
        </a:spcAft>
        <a:defRPr sz="4400" kern="1200">
          <a:solidFill>
            <a:schemeClr val="tx1"/>
          </a:solidFill>
          <a:latin typeface="Kursiv95" pitchFamily="66" charset="0"/>
          <a:ea typeface="+mj-ea"/>
          <a:cs typeface="+mj-cs"/>
        </a:defRPr>
      </a:lvl1pPr>
      <a:lvl2pPr algn="ctr" rtl="0" eaLnBrk="1" fontAlgn="base" hangingPunct="1">
        <a:spcBef>
          <a:spcPct val="0"/>
        </a:spcBef>
        <a:spcAft>
          <a:spcPct val="0"/>
        </a:spcAft>
        <a:defRPr sz="4400">
          <a:solidFill>
            <a:schemeClr val="tx1"/>
          </a:solidFill>
          <a:latin typeface="Kursiv95" pitchFamily="66" charset="0"/>
        </a:defRPr>
      </a:lvl2pPr>
      <a:lvl3pPr algn="ctr" rtl="0" eaLnBrk="1" fontAlgn="base" hangingPunct="1">
        <a:spcBef>
          <a:spcPct val="0"/>
        </a:spcBef>
        <a:spcAft>
          <a:spcPct val="0"/>
        </a:spcAft>
        <a:defRPr sz="4400">
          <a:solidFill>
            <a:schemeClr val="tx1"/>
          </a:solidFill>
          <a:latin typeface="Kursiv95" pitchFamily="66" charset="0"/>
        </a:defRPr>
      </a:lvl3pPr>
      <a:lvl4pPr algn="ctr" rtl="0" eaLnBrk="1" fontAlgn="base" hangingPunct="1">
        <a:spcBef>
          <a:spcPct val="0"/>
        </a:spcBef>
        <a:spcAft>
          <a:spcPct val="0"/>
        </a:spcAft>
        <a:defRPr sz="4400">
          <a:solidFill>
            <a:schemeClr val="tx1"/>
          </a:solidFill>
          <a:latin typeface="Kursiv95" pitchFamily="66" charset="0"/>
        </a:defRPr>
      </a:lvl4pPr>
      <a:lvl5pPr algn="ctr" rtl="0" eaLnBrk="1" fontAlgn="base" hangingPunct="1">
        <a:spcBef>
          <a:spcPct val="0"/>
        </a:spcBef>
        <a:spcAft>
          <a:spcPct val="0"/>
        </a:spcAft>
        <a:defRPr sz="4400">
          <a:solidFill>
            <a:schemeClr val="tx1"/>
          </a:solidFill>
          <a:latin typeface="Kursiv95" pitchFamily="66" charset="0"/>
        </a:defRPr>
      </a:lvl5pPr>
      <a:lvl6pPr marL="457200" algn="ctr" rtl="0" eaLnBrk="1" fontAlgn="base" hangingPunct="1">
        <a:spcBef>
          <a:spcPct val="0"/>
        </a:spcBef>
        <a:spcAft>
          <a:spcPct val="0"/>
        </a:spcAft>
        <a:defRPr sz="4400">
          <a:solidFill>
            <a:schemeClr val="tx1"/>
          </a:solidFill>
          <a:latin typeface="Kursiv95" pitchFamily="66" charset="0"/>
        </a:defRPr>
      </a:lvl6pPr>
      <a:lvl7pPr marL="914400" algn="ctr" rtl="0" eaLnBrk="1" fontAlgn="base" hangingPunct="1">
        <a:spcBef>
          <a:spcPct val="0"/>
        </a:spcBef>
        <a:spcAft>
          <a:spcPct val="0"/>
        </a:spcAft>
        <a:defRPr sz="4400">
          <a:solidFill>
            <a:schemeClr val="tx1"/>
          </a:solidFill>
          <a:latin typeface="Kursiv95" pitchFamily="66" charset="0"/>
        </a:defRPr>
      </a:lvl7pPr>
      <a:lvl8pPr marL="1371600" algn="ctr" rtl="0" eaLnBrk="1" fontAlgn="base" hangingPunct="1">
        <a:spcBef>
          <a:spcPct val="0"/>
        </a:spcBef>
        <a:spcAft>
          <a:spcPct val="0"/>
        </a:spcAft>
        <a:defRPr sz="4400">
          <a:solidFill>
            <a:schemeClr val="tx1"/>
          </a:solidFill>
          <a:latin typeface="Kursiv95" pitchFamily="66" charset="0"/>
        </a:defRPr>
      </a:lvl8pPr>
      <a:lvl9pPr marL="1828800" algn="ctr" rtl="0" eaLnBrk="1" fontAlgn="base" hangingPunct="1">
        <a:spcBef>
          <a:spcPct val="0"/>
        </a:spcBef>
        <a:spcAft>
          <a:spcPct val="0"/>
        </a:spcAft>
        <a:defRPr sz="4400">
          <a:solidFill>
            <a:schemeClr val="tx1"/>
          </a:solidFill>
          <a:latin typeface="Kursiv95" pitchFamily="66" charset="0"/>
        </a:defRPr>
      </a:lvl9pPr>
    </p:titleStyle>
    <p:bodyStyle>
      <a:lvl1pPr marL="342900" indent="-342900" algn="l" rtl="0" eaLnBrk="1" fontAlgn="base" hangingPunct="1">
        <a:spcBef>
          <a:spcPct val="20000"/>
        </a:spcBef>
        <a:spcAft>
          <a:spcPct val="0"/>
        </a:spcAft>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Рисунок 6" descr="ф.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075" name="Рисунок 7" descr="в.png"/>
          <p:cNvPicPr>
            <a:picLocks noChangeAspect="1"/>
          </p:cNvPicPr>
          <p:nvPr/>
        </p:nvPicPr>
        <p:blipFill>
          <a:blip r:embed="rId4" cstate="print"/>
          <a:srcRect l="5937" t="2499" r="4062" b="81250"/>
          <a:stretch>
            <a:fillRect/>
          </a:stretch>
        </p:blipFill>
        <p:spPr bwMode="auto">
          <a:xfrm>
            <a:off x="285750" y="214313"/>
            <a:ext cx="8643938" cy="1285875"/>
          </a:xfrm>
          <a:prstGeom prst="rect">
            <a:avLst/>
          </a:prstGeom>
          <a:noFill/>
          <a:ln w="9525">
            <a:noFill/>
            <a:miter lim="800000"/>
            <a:headEnd/>
            <a:tailEnd/>
          </a:ln>
        </p:spPr>
      </p:pic>
      <p:sp>
        <p:nvSpPr>
          <p:cNvPr id="307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ED5AB67-7CE8-4F1A-8D59-2D9A61DE39A4}" type="datetimeFigureOut">
              <a:rPr lang="ru-RU">
                <a:solidFill>
                  <a:prstClr val="black">
                    <a:tint val="75000"/>
                  </a:prstClr>
                </a:solidFill>
              </a:rPr>
              <a:pPr>
                <a:defRPr/>
              </a:pPr>
              <a:t>23.01.2005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19FB78-5992-4CBA-B33A-CF76B1324035}" type="slidenum">
              <a:rPr lang="ru-RU">
                <a:solidFill>
                  <a:prstClr val="black">
                    <a:tint val="75000"/>
                  </a:prstClr>
                </a:solidFill>
              </a:rPr>
              <a:pPr>
                <a:defRPr/>
              </a:pPr>
              <a:t>‹#›</a:t>
            </a:fld>
            <a:endParaRPr lang="ru-RU">
              <a:solidFill>
                <a:prstClr val="black">
                  <a:tint val="75000"/>
                </a:prstClr>
              </a:solidFill>
            </a:endParaRPr>
          </a:p>
        </p:txBody>
      </p:sp>
      <p:pic>
        <p:nvPicPr>
          <p:cNvPr id="3081" name="Рисунок 8" descr="hjvk.png"/>
          <p:cNvPicPr>
            <a:picLocks noChangeAspect="1"/>
          </p:cNvPicPr>
          <p:nvPr/>
        </p:nvPicPr>
        <p:blipFill>
          <a:blip r:embed="rId5" cstate="print"/>
          <a:srcRect/>
          <a:stretch>
            <a:fillRect/>
          </a:stretch>
        </p:blipFill>
        <p:spPr bwMode="auto">
          <a:xfrm>
            <a:off x="0" y="428625"/>
            <a:ext cx="1381125" cy="1357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kern="1200">
          <a:solidFill>
            <a:schemeClr val="tx1"/>
          </a:solidFill>
          <a:latin typeface="Kursiv95" pitchFamily="66" charset="0"/>
          <a:ea typeface="+mj-ea"/>
          <a:cs typeface="+mj-cs"/>
        </a:defRPr>
      </a:lvl1pPr>
      <a:lvl2pPr algn="ctr" rtl="0" eaLnBrk="0" fontAlgn="base" hangingPunct="0">
        <a:spcBef>
          <a:spcPct val="0"/>
        </a:spcBef>
        <a:spcAft>
          <a:spcPct val="0"/>
        </a:spcAft>
        <a:defRPr sz="4400">
          <a:solidFill>
            <a:schemeClr val="tx1"/>
          </a:solidFill>
          <a:latin typeface="Kursiv95" pitchFamily="66" charset="0"/>
        </a:defRPr>
      </a:lvl2pPr>
      <a:lvl3pPr algn="ctr" rtl="0" eaLnBrk="0" fontAlgn="base" hangingPunct="0">
        <a:spcBef>
          <a:spcPct val="0"/>
        </a:spcBef>
        <a:spcAft>
          <a:spcPct val="0"/>
        </a:spcAft>
        <a:defRPr sz="4400">
          <a:solidFill>
            <a:schemeClr val="tx1"/>
          </a:solidFill>
          <a:latin typeface="Kursiv95" pitchFamily="66" charset="0"/>
        </a:defRPr>
      </a:lvl3pPr>
      <a:lvl4pPr algn="ctr" rtl="0" eaLnBrk="0" fontAlgn="base" hangingPunct="0">
        <a:spcBef>
          <a:spcPct val="0"/>
        </a:spcBef>
        <a:spcAft>
          <a:spcPct val="0"/>
        </a:spcAft>
        <a:defRPr sz="4400">
          <a:solidFill>
            <a:schemeClr val="tx1"/>
          </a:solidFill>
          <a:latin typeface="Kursiv95" pitchFamily="66" charset="0"/>
        </a:defRPr>
      </a:lvl4pPr>
      <a:lvl5pPr algn="ctr" rtl="0" eaLnBrk="0" fontAlgn="base" hangingPunct="0">
        <a:spcBef>
          <a:spcPct val="0"/>
        </a:spcBef>
        <a:spcAft>
          <a:spcPct val="0"/>
        </a:spcAft>
        <a:defRPr sz="4400">
          <a:solidFill>
            <a:schemeClr val="tx1"/>
          </a:solidFill>
          <a:latin typeface="Kursiv95" pitchFamily="66" charset="0"/>
        </a:defRPr>
      </a:lvl5pPr>
      <a:lvl6pPr marL="457200" algn="ctr" rtl="0" fontAlgn="base">
        <a:spcBef>
          <a:spcPct val="0"/>
        </a:spcBef>
        <a:spcAft>
          <a:spcPct val="0"/>
        </a:spcAft>
        <a:defRPr sz="4400">
          <a:solidFill>
            <a:schemeClr val="tx1"/>
          </a:solidFill>
          <a:latin typeface="Kursiv95" pitchFamily="66" charset="0"/>
        </a:defRPr>
      </a:lvl6pPr>
      <a:lvl7pPr marL="914400" algn="ctr" rtl="0" fontAlgn="base">
        <a:spcBef>
          <a:spcPct val="0"/>
        </a:spcBef>
        <a:spcAft>
          <a:spcPct val="0"/>
        </a:spcAft>
        <a:defRPr sz="4400">
          <a:solidFill>
            <a:schemeClr val="tx1"/>
          </a:solidFill>
          <a:latin typeface="Kursiv95" pitchFamily="66" charset="0"/>
        </a:defRPr>
      </a:lvl7pPr>
      <a:lvl8pPr marL="1371600" algn="ctr" rtl="0" fontAlgn="base">
        <a:spcBef>
          <a:spcPct val="0"/>
        </a:spcBef>
        <a:spcAft>
          <a:spcPct val="0"/>
        </a:spcAft>
        <a:defRPr sz="4400">
          <a:solidFill>
            <a:schemeClr val="tx1"/>
          </a:solidFill>
          <a:latin typeface="Kursiv95" pitchFamily="66" charset="0"/>
        </a:defRPr>
      </a:lvl8pPr>
      <a:lvl9pPr marL="1828800" algn="ctr" rtl="0" fontAlgn="base">
        <a:spcBef>
          <a:spcPct val="0"/>
        </a:spcBef>
        <a:spcAft>
          <a:spcPct val="0"/>
        </a:spcAft>
        <a:defRPr sz="4400">
          <a:solidFill>
            <a:schemeClr val="tx1"/>
          </a:solidFill>
          <a:latin typeface="Kursiv95" pitchFamily="66" charset="0"/>
        </a:defRPr>
      </a:lvl9pPr>
    </p:titleStyle>
    <p:bodyStyle>
      <a:lvl1pPr marL="342900" indent="-342900" algn="l" rtl="0" eaLnBrk="0" fontAlgn="base" hangingPunct="0">
        <a:spcBef>
          <a:spcPct val="20000"/>
        </a:spcBef>
        <a:spcAft>
          <a:spcPct val="0"/>
        </a:spcAft>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calend.ru/names/" TargetMode="External"/><Relationship Id="rId2" Type="http://schemas.openxmlformats.org/officeDocument/2006/relationships/hyperlink" Target="http://www.akviloncenter.ru/name/list.htm" TargetMode="External"/><Relationship Id="rId1" Type="http://schemas.openxmlformats.org/officeDocument/2006/relationships/slideLayout" Target="../slideLayouts/slideLayout11.xml"/><Relationship Id="rId5" Type="http://schemas.openxmlformats.org/officeDocument/2006/relationships/image" Target="../media/image39.gif"/><Relationship Id="rId4" Type="http://schemas.openxmlformats.org/officeDocument/2006/relationships/hyperlink" Target="http://ru.wikipedia.org/wiki/&#1040;&#1085;&#1090;&#1088;&#1086;&#1087;&#1086;&#1085;&#1080;&#1084;&#1080;&#1082;&#107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2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ctrTitle" idx="4294967295"/>
          </p:nvPr>
        </p:nvSpPr>
        <p:spPr>
          <a:xfrm>
            <a:off x="1187624" y="1844824"/>
            <a:ext cx="6913389" cy="1296144"/>
          </a:xfrm>
        </p:spPr>
        <p:txBody>
          <a:bodyPr/>
          <a:lstStyle/>
          <a:p>
            <a:pPr eaLnBrk="1" hangingPunct="1"/>
            <a:r>
              <a:rPr lang="ru-RU" sz="6300" b="1" dirty="0" smtClean="0">
                <a:solidFill>
                  <a:schemeClr val="folHlink"/>
                </a:solidFill>
              </a:rPr>
              <a:t/>
            </a:r>
            <a:br>
              <a:rPr lang="ru-RU" sz="6300" b="1" dirty="0" smtClean="0">
                <a:solidFill>
                  <a:schemeClr val="folHlink"/>
                </a:solidFill>
              </a:rPr>
            </a:br>
            <a:r>
              <a:rPr lang="ru-RU" sz="6000" b="1" dirty="0" smtClean="0">
                <a:solidFill>
                  <a:srgbClr val="FF0000"/>
                </a:solidFill>
              </a:rPr>
              <a:t>«Тайна имени»</a:t>
            </a:r>
            <a:endParaRPr lang="ru-RU" sz="6000" b="1" dirty="0" smtClean="0">
              <a:solidFill>
                <a:srgbClr val="FF0000"/>
              </a:solidFill>
              <a:latin typeface="Times New Roman" pitchFamily="18" charset="0"/>
            </a:endParaRPr>
          </a:p>
        </p:txBody>
      </p:sp>
      <p:sp>
        <p:nvSpPr>
          <p:cNvPr id="12291" name="Rectangle 3"/>
          <p:cNvSpPr>
            <a:spLocks noGrp="1"/>
          </p:cNvSpPr>
          <p:nvPr>
            <p:ph type="subTitle" idx="4294967295"/>
          </p:nvPr>
        </p:nvSpPr>
        <p:spPr>
          <a:xfrm>
            <a:off x="5151438" y="4005263"/>
            <a:ext cx="3992562" cy="1485900"/>
          </a:xfrm>
        </p:spPr>
        <p:txBody>
          <a:bodyPr/>
          <a:lstStyle/>
          <a:p>
            <a:pPr marL="0" indent="0" algn="ctr" eaLnBrk="1" hangingPunct="1">
              <a:lnSpc>
                <a:spcPct val="80000"/>
              </a:lnSpc>
              <a:buFont typeface="Wingdings 2" pitchFamily="18" charset="2"/>
              <a:buNone/>
            </a:pPr>
            <a:r>
              <a:rPr lang="ru-RU" sz="2400" i="1" dirty="0" smtClean="0">
                <a:latin typeface="Times New Roman" pitchFamily="18" charset="0"/>
              </a:rPr>
              <a:t>Над проектом работали </a:t>
            </a:r>
          </a:p>
          <a:p>
            <a:pPr marL="0" indent="0" algn="ctr" eaLnBrk="1" hangingPunct="1">
              <a:lnSpc>
                <a:spcPct val="80000"/>
              </a:lnSpc>
              <a:buFont typeface="Wingdings 2" pitchFamily="18" charset="2"/>
              <a:buNone/>
            </a:pPr>
            <a:r>
              <a:rPr lang="ru-RU" sz="2400" i="1" dirty="0" smtClean="0">
                <a:latin typeface="Times New Roman" pitchFamily="18" charset="0"/>
              </a:rPr>
              <a:t>учащиеся 3 класса</a:t>
            </a:r>
          </a:p>
          <a:p>
            <a:pPr marL="0" indent="0" algn="ctr" eaLnBrk="1" hangingPunct="1">
              <a:lnSpc>
                <a:spcPct val="80000"/>
              </a:lnSpc>
              <a:buFont typeface="Wingdings 2" pitchFamily="18" charset="2"/>
              <a:buNone/>
            </a:pPr>
            <a:r>
              <a:rPr lang="ru-RU" sz="2400" i="1" dirty="0" smtClean="0">
                <a:latin typeface="Times New Roman" pitchFamily="18" charset="0"/>
              </a:rPr>
              <a:t>под руководством </a:t>
            </a:r>
          </a:p>
          <a:p>
            <a:pPr marL="0" indent="0" algn="ctr" eaLnBrk="1" hangingPunct="1">
              <a:lnSpc>
                <a:spcPct val="80000"/>
              </a:lnSpc>
              <a:buFont typeface="Wingdings 2" pitchFamily="18" charset="2"/>
              <a:buNone/>
            </a:pPr>
            <a:r>
              <a:rPr lang="ru-RU" sz="2400" i="1" dirty="0" smtClean="0">
                <a:latin typeface="Times New Roman" pitchFamily="18" charset="0"/>
              </a:rPr>
              <a:t>Ребровой Е.В.</a:t>
            </a:r>
          </a:p>
          <a:p>
            <a:pPr marL="0" indent="0" algn="ctr" eaLnBrk="1" hangingPunct="1">
              <a:lnSpc>
                <a:spcPct val="80000"/>
              </a:lnSpc>
              <a:buFont typeface="Wingdings 2" pitchFamily="18" charset="2"/>
              <a:buNone/>
            </a:pPr>
            <a:r>
              <a:rPr lang="ru-RU" sz="2400" i="1" dirty="0" smtClean="0">
                <a:latin typeface="Times New Roman" pitchFamily="18" charset="0"/>
              </a:rPr>
              <a:t> </a:t>
            </a:r>
          </a:p>
        </p:txBody>
      </p:sp>
      <p:sp>
        <p:nvSpPr>
          <p:cNvPr id="12292" name="Text Box 4"/>
          <p:cNvSpPr txBox="1">
            <a:spLocks noChangeArrowheads="1"/>
          </p:cNvSpPr>
          <p:nvPr/>
        </p:nvSpPr>
        <p:spPr bwMode="auto">
          <a:xfrm>
            <a:off x="4643438" y="6308725"/>
            <a:ext cx="1792287" cy="369888"/>
          </a:xfrm>
          <a:prstGeom prst="rect">
            <a:avLst/>
          </a:prstGeom>
          <a:noFill/>
          <a:ln w="9525">
            <a:noFill/>
            <a:miter lim="800000"/>
            <a:headEnd/>
            <a:tailEnd/>
          </a:ln>
        </p:spPr>
        <p:txBody>
          <a:bodyPr wrap="none">
            <a:spAutoFit/>
          </a:bodyPr>
          <a:lstStyle/>
          <a:p>
            <a:r>
              <a:rPr lang="ru-RU" b="1">
                <a:latin typeface="Times New Roman" pitchFamily="18" charset="0"/>
              </a:rPr>
              <a:t>Сугрово – 2015 </a:t>
            </a:r>
          </a:p>
        </p:txBody>
      </p:sp>
      <p:pic>
        <p:nvPicPr>
          <p:cNvPr id="12293" name="Picture 5" descr="1161"/>
          <p:cNvPicPr>
            <a:picLocks noChangeAspect="1" noChangeArrowheads="1"/>
          </p:cNvPicPr>
          <p:nvPr/>
        </p:nvPicPr>
        <p:blipFill>
          <a:blip r:embed="rId2" cstate="print"/>
          <a:srcRect/>
          <a:stretch>
            <a:fillRect/>
          </a:stretch>
        </p:blipFill>
        <p:spPr bwMode="auto">
          <a:xfrm>
            <a:off x="2555875" y="4005263"/>
            <a:ext cx="1790700" cy="2663825"/>
          </a:xfrm>
          <a:prstGeom prst="rect">
            <a:avLst/>
          </a:prstGeom>
          <a:noFill/>
          <a:ln w="9525">
            <a:noFill/>
            <a:miter lim="800000"/>
            <a:headEnd/>
            <a:tailEnd/>
          </a:ln>
        </p:spPr>
      </p:pic>
      <p:sp>
        <p:nvSpPr>
          <p:cNvPr id="12294" name="Rectangle 6"/>
          <p:cNvSpPr>
            <a:spLocks noChangeArrowheads="1"/>
          </p:cNvSpPr>
          <p:nvPr/>
        </p:nvSpPr>
        <p:spPr bwMode="auto">
          <a:xfrm>
            <a:off x="1042988" y="333375"/>
            <a:ext cx="6481762" cy="708025"/>
          </a:xfrm>
          <a:prstGeom prst="rect">
            <a:avLst/>
          </a:prstGeom>
          <a:noFill/>
          <a:ln w="9525">
            <a:noFill/>
            <a:miter lim="800000"/>
            <a:headEnd/>
            <a:tailEnd/>
          </a:ln>
        </p:spPr>
        <p:txBody>
          <a:bodyPr>
            <a:spAutoFit/>
          </a:bodyPr>
          <a:lstStyle/>
          <a:p>
            <a:pPr algn="ctr"/>
            <a:r>
              <a:rPr lang="ru-RU" sz="2000" b="1" i="1">
                <a:latin typeface="Times New Roman" pitchFamily="18" charset="0"/>
              </a:rPr>
              <a:t>МБОУ  «Сугровская основная общеобразовательная школа»</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p:cNvSpPr>
          <p:nvPr>
            <p:ph type="title" idx="4294967295"/>
          </p:nvPr>
        </p:nvSpPr>
        <p:spPr>
          <a:xfrm>
            <a:off x="0" y="115888"/>
            <a:ext cx="7667625" cy="581025"/>
          </a:xfrm>
        </p:spPr>
        <p:txBody>
          <a:bodyPr/>
          <a:lstStyle/>
          <a:p>
            <a:pPr eaLnBrk="1" hangingPunct="1"/>
            <a:r>
              <a:rPr lang="ru-RU" sz="3200" b="1" smtClean="0">
                <a:latin typeface="Times New Roman" pitchFamily="18" charset="0"/>
              </a:rPr>
              <a:t>              </a:t>
            </a:r>
            <a:r>
              <a:rPr lang="ru-RU" sz="3600" b="1" i="1" u="sng" smtClean="0">
                <a:latin typeface="Times New Roman" pitchFamily="18" charset="0"/>
              </a:rPr>
              <a:t>Результаты анкетирования</a:t>
            </a:r>
          </a:p>
        </p:txBody>
      </p:sp>
      <p:graphicFrame>
        <p:nvGraphicFramePr>
          <p:cNvPr id="1026" name="Object 3"/>
          <p:cNvGraphicFramePr>
            <a:graphicFrameLocks noChangeAspect="1"/>
          </p:cNvGraphicFramePr>
          <p:nvPr>
            <p:ph sz="half" idx="4294967295"/>
          </p:nvPr>
        </p:nvGraphicFramePr>
        <p:xfrm>
          <a:off x="457200" y="2493963"/>
          <a:ext cx="4038600" cy="2738437"/>
        </p:xfrm>
        <a:graphic>
          <a:graphicData uri="http://schemas.openxmlformats.org/presentationml/2006/ole">
            <p:oleObj spid="_x0000_s1026" name="Диаграмма" r:id="rId3" imgW="6095926" imgH="4067249" progId="MSGraph.Chart.8">
              <p:embed followColorScheme="full"/>
            </p:oleObj>
          </a:graphicData>
        </a:graphic>
      </p:graphicFrame>
      <p:graphicFrame>
        <p:nvGraphicFramePr>
          <p:cNvPr id="1027" name="Object 4"/>
          <p:cNvGraphicFramePr>
            <a:graphicFrameLocks noChangeAspect="1"/>
          </p:cNvGraphicFramePr>
          <p:nvPr>
            <p:ph sz="half" idx="4294967295"/>
          </p:nvPr>
        </p:nvGraphicFramePr>
        <p:xfrm>
          <a:off x="2411413" y="836613"/>
          <a:ext cx="6192837" cy="4132262"/>
        </p:xfrm>
        <a:graphic>
          <a:graphicData uri="http://schemas.openxmlformats.org/presentationml/2006/ole">
            <p:oleObj spid="_x0000_s1027" name="Диаграмма" r:id="rId4" imgW="6095926" imgH="4067249" progId="MSGraph.Chart.8">
              <p:embed followColorScheme="full"/>
            </p:oleObj>
          </a:graphicData>
        </a:graphic>
      </p:graphicFrame>
      <p:sp>
        <p:nvSpPr>
          <p:cNvPr id="1029" name="Text Box 5"/>
          <p:cNvSpPr txBox="1">
            <a:spLocks noChangeArrowheads="1"/>
          </p:cNvSpPr>
          <p:nvPr/>
        </p:nvSpPr>
        <p:spPr bwMode="auto">
          <a:xfrm>
            <a:off x="3975100" y="5243513"/>
            <a:ext cx="184150" cy="366712"/>
          </a:xfrm>
          <a:prstGeom prst="rect">
            <a:avLst/>
          </a:prstGeom>
          <a:noFill/>
          <a:ln w="9525">
            <a:noFill/>
            <a:miter lim="800000"/>
            <a:headEnd/>
            <a:tailEnd/>
          </a:ln>
        </p:spPr>
        <p:txBody>
          <a:bodyPr wrap="none">
            <a:spAutoFit/>
          </a:bodyPr>
          <a:lstStyle/>
          <a:p>
            <a:endParaRPr lang="ru-RU">
              <a:latin typeface="Verdana" pitchFamily="34" charset="0"/>
            </a:endParaRPr>
          </a:p>
        </p:txBody>
      </p:sp>
      <p:sp>
        <p:nvSpPr>
          <p:cNvPr id="1030" name="Text Box 6"/>
          <p:cNvSpPr txBox="1">
            <a:spLocks noChangeArrowheads="1"/>
          </p:cNvSpPr>
          <p:nvPr/>
        </p:nvSpPr>
        <p:spPr bwMode="auto">
          <a:xfrm>
            <a:off x="2555875" y="4797425"/>
            <a:ext cx="6769100" cy="1917700"/>
          </a:xfrm>
          <a:prstGeom prst="rect">
            <a:avLst/>
          </a:prstGeom>
          <a:noFill/>
          <a:ln w="9525">
            <a:noFill/>
            <a:miter lim="800000"/>
            <a:headEnd/>
            <a:tailEnd/>
          </a:ln>
        </p:spPr>
        <p:txBody>
          <a:bodyPr>
            <a:spAutoFit/>
          </a:bodyPr>
          <a:lstStyle/>
          <a:p>
            <a:r>
              <a:rPr lang="ru-RU" b="1" dirty="0">
                <a:latin typeface="Times New Roman" pitchFamily="18" charset="0"/>
              </a:rPr>
              <a:t>1. </a:t>
            </a:r>
            <a:r>
              <a:rPr lang="ru-RU" sz="2400" b="1" i="1" dirty="0">
                <a:latin typeface="Times New Roman" pitchFamily="18" charset="0"/>
              </a:rPr>
              <a:t>Знаешь ли ты, что такое «имя»?</a:t>
            </a:r>
          </a:p>
          <a:p>
            <a:r>
              <a:rPr lang="ru-RU" sz="2400" b="1" i="1" dirty="0">
                <a:latin typeface="Times New Roman" pitchFamily="18" charset="0"/>
              </a:rPr>
              <a:t>2. Знаешь ли ты значение своего имени?</a:t>
            </a:r>
          </a:p>
          <a:p>
            <a:r>
              <a:rPr lang="ru-RU" sz="2400" b="1" i="1" dirty="0">
                <a:latin typeface="Times New Roman" pitchFamily="18" charset="0"/>
              </a:rPr>
              <a:t>3. Знаешь ли ты происхождение своего имени?</a:t>
            </a:r>
          </a:p>
          <a:p>
            <a:r>
              <a:rPr lang="ru-RU" sz="2400" b="1" i="1" dirty="0" smtClean="0">
                <a:latin typeface="Times New Roman" pitchFamily="18" charset="0"/>
              </a:rPr>
              <a:t>4. Знаешь ли ты, когда у тебя именины?</a:t>
            </a:r>
          </a:p>
          <a:p>
            <a:r>
              <a:rPr lang="ru-RU" sz="2400" b="1" i="1" dirty="0" smtClean="0">
                <a:latin typeface="Times New Roman" pitchFamily="18" charset="0"/>
              </a:rPr>
              <a:t>5. </a:t>
            </a:r>
            <a:r>
              <a:rPr lang="ru-RU" sz="2400" b="1" i="1" dirty="0">
                <a:latin typeface="Times New Roman" pitchFamily="18" charset="0"/>
              </a:rPr>
              <a:t>Доволен ли ты своим именем?</a:t>
            </a:r>
          </a:p>
        </p:txBody>
      </p:sp>
      <p:sp>
        <p:nvSpPr>
          <p:cNvPr id="1031" name="Text Box 7"/>
          <p:cNvSpPr txBox="1">
            <a:spLocks noChangeArrowheads="1"/>
          </p:cNvSpPr>
          <p:nvPr/>
        </p:nvSpPr>
        <p:spPr bwMode="auto">
          <a:xfrm>
            <a:off x="3419475" y="2276475"/>
            <a:ext cx="3746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91</a:t>
            </a:r>
          </a:p>
        </p:txBody>
      </p:sp>
      <p:sp>
        <p:nvSpPr>
          <p:cNvPr id="1032" name="Text Box 8"/>
          <p:cNvSpPr txBox="1">
            <a:spLocks noChangeArrowheads="1"/>
          </p:cNvSpPr>
          <p:nvPr/>
        </p:nvSpPr>
        <p:spPr bwMode="auto">
          <a:xfrm>
            <a:off x="3708400" y="2492375"/>
            <a:ext cx="3365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79</a:t>
            </a:r>
          </a:p>
        </p:txBody>
      </p:sp>
      <p:sp>
        <p:nvSpPr>
          <p:cNvPr id="1033" name="Text Box 9"/>
          <p:cNvSpPr txBox="1">
            <a:spLocks noChangeArrowheads="1"/>
          </p:cNvSpPr>
          <p:nvPr/>
        </p:nvSpPr>
        <p:spPr bwMode="auto">
          <a:xfrm>
            <a:off x="4211638" y="2708275"/>
            <a:ext cx="3746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69</a:t>
            </a:r>
          </a:p>
        </p:txBody>
      </p:sp>
      <p:sp>
        <p:nvSpPr>
          <p:cNvPr id="1034" name="Text Box 10"/>
          <p:cNvSpPr txBox="1">
            <a:spLocks noChangeArrowheads="1"/>
          </p:cNvSpPr>
          <p:nvPr/>
        </p:nvSpPr>
        <p:spPr bwMode="auto">
          <a:xfrm>
            <a:off x="3492500" y="2565400"/>
            <a:ext cx="184150" cy="366713"/>
          </a:xfrm>
          <a:prstGeom prst="rect">
            <a:avLst/>
          </a:prstGeom>
          <a:noFill/>
          <a:ln w="9525">
            <a:noFill/>
            <a:miter lim="800000"/>
            <a:headEnd/>
            <a:tailEnd/>
          </a:ln>
        </p:spPr>
        <p:txBody>
          <a:bodyPr wrap="none">
            <a:spAutoFit/>
          </a:bodyPr>
          <a:lstStyle/>
          <a:p>
            <a:endParaRPr lang="ru-RU">
              <a:latin typeface="Verdana" pitchFamily="34" charset="0"/>
            </a:endParaRPr>
          </a:p>
        </p:txBody>
      </p:sp>
      <p:sp>
        <p:nvSpPr>
          <p:cNvPr id="1035" name="Text Box 11"/>
          <p:cNvSpPr txBox="1">
            <a:spLocks noChangeArrowheads="1"/>
          </p:cNvSpPr>
          <p:nvPr/>
        </p:nvSpPr>
        <p:spPr bwMode="auto">
          <a:xfrm>
            <a:off x="4427538" y="2060575"/>
            <a:ext cx="4889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101</a:t>
            </a:r>
          </a:p>
        </p:txBody>
      </p:sp>
      <p:sp>
        <p:nvSpPr>
          <p:cNvPr id="1036" name="Text Box 12"/>
          <p:cNvSpPr txBox="1">
            <a:spLocks noChangeArrowheads="1"/>
          </p:cNvSpPr>
          <p:nvPr/>
        </p:nvSpPr>
        <p:spPr bwMode="auto">
          <a:xfrm>
            <a:off x="5076825" y="3141663"/>
            <a:ext cx="336550" cy="274637"/>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47</a:t>
            </a:r>
          </a:p>
        </p:txBody>
      </p:sp>
      <p:sp>
        <p:nvSpPr>
          <p:cNvPr id="1037" name="Text Box 13"/>
          <p:cNvSpPr txBox="1">
            <a:spLocks noChangeArrowheads="1"/>
          </p:cNvSpPr>
          <p:nvPr/>
        </p:nvSpPr>
        <p:spPr bwMode="auto">
          <a:xfrm>
            <a:off x="5292725" y="1628775"/>
            <a:ext cx="4508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123</a:t>
            </a:r>
          </a:p>
        </p:txBody>
      </p:sp>
      <p:sp>
        <p:nvSpPr>
          <p:cNvPr id="1038" name="Text Box 14"/>
          <p:cNvSpPr txBox="1">
            <a:spLocks noChangeArrowheads="1"/>
          </p:cNvSpPr>
          <p:nvPr/>
        </p:nvSpPr>
        <p:spPr bwMode="auto">
          <a:xfrm>
            <a:off x="5867400" y="2781300"/>
            <a:ext cx="3746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65</a:t>
            </a:r>
          </a:p>
        </p:txBody>
      </p:sp>
      <p:sp>
        <p:nvSpPr>
          <p:cNvPr id="1039" name="Text Box 15"/>
          <p:cNvSpPr txBox="1">
            <a:spLocks noChangeArrowheads="1"/>
          </p:cNvSpPr>
          <p:nvPr/>
        </p:nvSpPr>
        <p:spPr bwMode="auto">
          <a:xfrm>
            <a:off x="6084888" y="1989138"/>
            <a:ext cx="527050" cy="274637"/>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105</a:t>
            </a:r>
          </a:p>
        </p:txBody>
      </p:sp>
      <p:sp>
        <p:nvSpPr>
          <p:cNvPr id="1040" name="Text Box 16"/>
          <p:cNvSpPr txBox="1">
            <a:spLocks noChangeArrowheads="1"/>
          </p:cNvSpPr>
          <p:nvPr/>
        </p:nvSpPr>
        <p:spPr bwMode="auto">
          <a:xfrm>
            <a:off x="6732588" y="1125538"/>
            <a:ext cx="450850" cy="274637"/>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150</a:t>
            </a:r>
          </a:p>
        </p:txBody>
      </p:sp>
      <p:sp>
        <p:nvSpPr>
          <p:cNvPr id="1041" name="Text Box 17"/>
          <p:cNvSpPr txBox="1">
            <a:spLocks noChangeArrowheads="1"/>
          </p:cNvSpPr>
          <p:nvPr/>
        </p:nvSpPr>
        <p:spPr bwMode="auto">
          <a:xfrm>
            <a:off x="7092950" y="3644900"/>
            <a:ext cx="3365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20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latin typeface="Times New Roman" pitchFamily="18" charset="0"/>
                <a:cs typeface="Times New Roman" pitchFamily="18" charset="0"/>
              </a:rPr>
              <a:t>Пословицы об именах.</a:t>
            </a:r>
            <a:endParaRPr lang="ru-RU"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899592" y="1844825"/>
            <a:ext cx="7560840" cy="4401205"/>
          </a:xfrm>
          <a:prstGeom prst="rect">
            <a:avLst/>
          </a:prstGeom>
        </p:spPr>
        <p:txBody>
          <a:bodyPr wrap="square">
            <a:spAutoFit/>
          </a:bodyPr>
          <a:lstStyle/>
          <a:p>
            <a:r>
              <a:rPr lang="ru-RU" sz="2800" dirty="0" smtClean="0">
                <a:latin typeface="Times New Roman" pitchFamily="18" charset="0"/>
                <a:cs typeface="Times New Roman" pitchFamily="18" charset="0"/>
              </a:rPr>
              <a:t>У Сени и Сани в сетях сом с усами.</a:t>
            </a:r>
          </a:p>
          <a:p>
            <a:r>
              <a:rPr lang="ru-RU" sz="2800" dirty="0" smtClean="0">
                <a:latin typeface="Times New Roman" pitchFamily="18" charset="0"/>
                <a:cs typeface="Times New Roman" pitchFamily="18" charset="0"/>
              </a:rPr>
              <a:t>Дали Грише простокваши, а </a:t>
            </a:r>
            <a:r>
              <a:rPr lang="ru-RU" sz="2800" dirty="0" err="1" smtClean="0">
                <a:latin typeface="Times New Roman" pitchFamily="18" charset="0"/>
                <a:cs typeface="Times New Roman" pitchFamily="18" charset="0"/>
              </a:rPr>
              <a:t>Глаше</a:t>
            </a:r>
            <a:r>
              <a:rPr lang="ru-RU" sz="2800" dirty="0" smtClean="0">
                <a:latin typeface="Times New Roman" pitchFamily="18" charset="0"/>
                <a:cs typeface="Times New Roman" pitchFamily="18" charset="0"/>
              </a:rPr>
              <a:t> – каши.</a:t>
            </a:r>
          </a:p>
          <a:p>
            <a:r>
              <a:rPr lang="ru-RU" sz="2800" dirty="0" smtClean="0">
                <a:latin typeface="Times New Roman" pitchFamily="18" charset="0"/>
                <a:cs typeface="Times New Roman" pitchFamily="18" charset="0"/>
              </a:rPr>
              <a:t>Тимошка Трошке крошит в окрошку крошки.</a:t>
            </a:r>
          </a:p>
          <a:p>
            <a:r>
              <a:rPr lang="ru-RU" sz="2800" dirty="0" smtClean="0">
                <a:latin typeface="Times New Roman" pitchFamily="18" charset="0"/>
                <a:cs typeface="Times New Roman" pitchFamily="18" charset="0"/>
              </a:rPr>
              <a:t>Съел Слава сало, да сала было мало.</a:t>
            </a:r>
          </a:p>
          <a:p>
            <a:r>
              <a:rPr lang="ru-RU" sz="2800" dirty="0" smtClean="0">
                <a:latin typeface="Times New Roman" pitchFamily="18" charset="0"/>
                <a:cs typeface="Times New Roman" pitchFamily="18" charset="0"/>
              </a:rPr>
              <a:t>В поле полет Фрося просо, сорняки выносит Фрося. </a:t>
            </a:r>
          </a:p>
          <a:p>
            <a:r>
              <a:rPr lang="ru-RU" sz="2800" dirty="0" smtClean="0">
                <a:latin typeface="Times New Roman" pitchFamily="18" charset="0"/>
                <a:cs typeface="Times New Roman" pitchFamily="18" charset="0"/>
              </a:rPr>
              <a:t>Везёт Сеня Саню с Соней на санках. Санки – скок. Сеню с ног!</a:t>
            </a:r>
          </a:p>
          <a:p>
            <a:r>
              <a:rPr lang="ru-RU" sz="2800" dirty="0" smtClean="0">
                <a:latin typeface="Times New Roman" pitchFamily="18" charset="0"/>
                <a:cs typeface="Times New Roman" pitchFamily="18" charset="0"/>
              </a:rPr>
              <a:t>Неделю Емеле прясть короб кудели.</a:t>
            </a:r>
          </a:p>
          <a:p>
            <a:endParaRPr lang="ru-RU" sz="2800"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lstStyle/>
          <a:p>
            <a:r>
              <a:rPr lang="ru-RU" b="1" dirty="0" smtClean="0"/>
              <a:t>   </a:t>
            </a:r>
            <a:r>
              <a:rPr lang="ru-RU" b="1" dirty="0" smtClean="0">
                <a:solidFill>
                  <a:srgbClr val="002060"/>
                </a:solidFill>
                <a:latin typeface="Times New Roman" pitchFamily="18" charset="0"/>
                <a:cs typeface="Times New Roman" pitchFamily="18" charset="0"/>
              </a:rPr>
              <a:t>Скороговорки  с  именами.</a:t>
            </a:r>
            <a:endParaRPr lang="ru-RU"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323528" y="1844825"/>
            <a:ext cx="9433048" cy="4462760"/>
          </a:xfrm>
          <a:prstGeom prst="rect">
            <a:avLst/>
          </a:prstGeom>
        </p:spPr>
        <p:txBody>
          <a:bodyPr wrap="square">
            <a:spAutoFit/>
          </a:bodyPr>
          <a:lstStyle/>
          <a:p>
            <a:r>
              <a:rPr lang="ru-RU" sz="2800" dirty="0" smtClean="0">
                <a:latin typeface="Times New Roman" pitchFamily="18" charset="0"/>
                <a:cs typeface="Times New Roman" pitchFamily="18" charset="0"/>
              </a:rPr>
              <a:t>Варя варит, Жора жарит,</a:t>
            </a:r>
          </a:p>
          <a:p>
            <a:r>
              <a:rPr lang="ru-RU" sz="2800" dirty="0" smtClean="0">
                <a:latin typeface="Times New Roman" pitchFamily="18" charset="0"/>
                <a:cs typeface="Times New Roman" pitchFamily="18" charset="0"/>
              </a:rPr>
              <a:t>Петя песенки поет.</a:t>
            </a:r>
          </a:p>
          <a:p>
            <a:r>
              <a:rPr lang="ru-RU" sz="2800" dirty="0" smtClean="0">
                <a:latin typeface="Times New Roman" pitchFamily="18" charset="0"/>
                <a:cs typeface="Times New Roman" pitchFamily="18" charset="0"/>
              </a:rPr>
              <a:t>             Взял Валерка тарелку,</a:t>
            </a:r>
          </a:p>
          <a:p>
            <a:r>
              <a:rPr lang="ru-RU" sz="2800" dirty="0" smtClean="0">
                <a:latin typeface="Times New Roman" pitchFamily="18" charset="0"/>
                <a:cs typeface="Times New Roman" pitchFamily="18" charset="0"/>
              </a:rPr>
              <a:t>             Взял Валерка поднос.</a:t>
            </a:r>
          </a:p>
          <a:p>
            <a:r>
              <a:rPr lang="ru-RU" sz="2800" dirty="0" smtClean="0">
                <a:latin typeface="Times New Roman" pitchFamily="18" charset="0"/>
                <a:cs typeface="Times New Roman" pitchFamily="18" charset="0"/>
              </a:rPr>
              <a:t>             Мне тарелку Валерка</a:t>
            </a:r>
          </a:p>
          <a:p>
            <a:r>
              <a:rPr lang="ru-RU" sz="2800" dirty="0" smtClean="0">
                <a:latin typeface="Times New Roman" pitchFamily="18" charset="0"/>
                <a:cs typeface="Times New Roman" pitchFamily="18" charset="0"/>
              </a:rPr>
              <a:t>             На подносе принес.</a:t>
            </a:r>
          </a:p>
          <a:p>
            <a:r>
              <a:rPr lang="ru-RU" sz="2800" dirty="0" smtClean="0">
                <a:latin typeface="Times New Roman" pitchFamily="18" charset="0"/>
                <a:cs typeface="Times New Roman" pitchFamily="18" charset="0"/>
              </a:rPr>
              <a:t>  Вася косит косилкой свежий овес.</a:t>
            </a:r>
          </a:p>
          <a:p>
            <a:r>
              <a:rPr lang="ru-RU" sz="2800" dirty="0" smtClean="0">
                <a:latin typeface="Times New Roman" pitchFamily="18" charset="0"/>
                <a:cs typeface="Times New Roman" pitchFamily="18" charset="0"/>
              </a:rPr>
              <a:t>         Купила Марусе бусы бабуся.</a:t>
            </a:r>
          </a:p>
          <a:p>
            <a:r>
              <a:rPr lang="ru-RU" sz="2800" dirty="0" smtClean="0">
                <a:latin typeface="Times New Roman" pitchFamily="18" charset="0"/>
                <a:cs typeface="Times New Roman" pitchFamily="18" charset="0"/>
              </a:rPr>
              <a:t>         На рынке споткнулась бабуся о гуся —</a:t>
            </a:r>
          </a:p>
          <a:p>
            <a:r>
              <a:rPr lang="ru-RU" sz="2800" dirty="0" smtClean="0">
                <a:latin typeface="Times New Roman" pitchFamily="18" charset="0"/>
                <a:cs typeface="Times New Roman" pitchFamily="18" charset="0"/>
              </a:rPr>
              <a:t>         Все бусы склевали по бусинке гуси.</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sz="half" idx="4294967295"/>
          </p:nvPr>
        </p:nvGraphicFramePr>
        <p:xfrm>
          <a:off x="1093788" y="260350"/>
          <a:ext cx="8050212" cy="6107113"/>
        </p:xfrm>
        <a:graphic>
          <a:graphicData uri="http://schemas.openxmlformats.org/presentationml/2006/ole">
            <p:oleObj spid="_x0000_s2050" name="Диаграмма" r:id="rId3" imgW="7420021" imgH="5629387" progId="MSGraph.Chart.8">
              <p:embed followColorScheme="full"/>
            </p:oleObj>
          </a:graphicData>
        </a:graphic>
      </p:graphicFrame>
      <p:sp>
        <p:nvSpPr>
          <p:cNvPr id="2051" name="Text Box 3"/>
          <p:cNvSpPr txBox="1">
            <a:spLocks noChangeArrowheads="1"/>
          </p:cNvSpPr>
          <p:nvPr/>
        </p:nvSpPr>
        <p:spPr bwMode="auto">
          <a:xfrm>
            <a:off x="1619250" y="333375"/>
            <a:ext cx="5121275" cy="701675"/>
          </a:xfrm>
          <a:prstGeom prst="rect">
            <a:avLst/>
          </a:prstGeom>
          <a:noFill/>
          <a:ln w="9525">
            <a:noFill/>
            <a:miter lim="800000"/>
            <a:headEnd/>
            <a:tailEnd/>
          </a:ln>
        </p:spPr>
        <p:txBody>
          <a:bodyPr wrap="none">
            <a:spAutoFit/>
          </a:bodyPr>
          <a:lstStyle/>
          <a:p>
            <a:r>
              <a:rPr lang="ru-RU" sz="4000" b="1" i="1" u="sng">
                <a:latin typeface="Times New Roman" pitchFamily="18" charset="0"/>
              </a:rPr>
              <a:t>Происхождение имён</a:t>
            </a:r>
          </a:p>
        </p:txBody>
      </p:sp>
      <p:sp>
        <p:nvSpPr>
          <p:cNvPr id="2052" name="Rectangle 4"/>
          <p:cNvSpPr>
            <a:spLocks noGrp="1"/>
          </p:cNvSpPr>
          <p:nvPr>
            <p:ph type="title" idx="4294967295"/>
          </p:nvPr>
        </p:nvSpPr>
        <p:spPr/>
        <p:txBody>
          <a:bodyPr/>
          <a:lstStyle/>
          <a:p>
            <a:pPr eaLnBrk="1" hangingPunct="1"/>
            <a:r>
              <a:rPr lang="ru-RU" dirty="0" smtClean="0"/>
              <a:t/>
            </a:r>
            <a:br>
              <a:rPr lang="ru-RU" dirty="0" smtClean="0"/>
            </a:br>
            <a:endParaRPr lang="ru-RU"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Наши имена.</a:t>
            </a:r>
            <a:endParaRPr lang="ru-RU" b="1" i="1" dirty="0">
              <a:solidFill>
                <a:srgbClr val="FF0000"/>
              </a:solidFill>
            </a:endParaRPr>
          </a:p>
        </p:txBody>
      </p:sp>
      <p:pic>
        <p:nvPicPr>
          <p:cNvPr id="3" name="Рисунок 2" descr="C:\Documents and Settings\Администратор.USER-4BCE44D574\Рабочий стол\ЛЕНУЛЯ салаты\Новые фото Лена 1-3 класс\Изображение 019.jpg"/>
          <p:cNvPicPr/>
          <p:nvPr/>
        </p:nvPicPr>
        <p:blipFill>
          <a:blip r:embed="rId2" cstate="print"/>
          <a:srcRect/>
          <a:stretch>
            <a:fillRect/>
          </a:stretch>
        </p:blipFill>
        <p:spPr bwMode="auto">
          <a:xfrm>
            <a:off x="2428860" y="1643050"/>
            <a:ext cx="1928826" cy="2071702"/>
          </a:xfrm>
          <a:prstGeom prst="rect">
            <a:avLst/>
          </a:prstGeom>
          <a:noFill/>
          <a:ln w="9525">
            <a:noFill/>
            <a:miter lim="800000"/>
            <a:headEnd/>
            <a:tailEnd/>
          </a:ln>
        </p:spPr>
      </p:pic>
      <p:pic>
        <p:nvPicPr>
          <p:cNvPr id="4" name="Рисунок 3" descr="C:\Documents and Settings\Администратор.USER-4BCE44D574\Рабочий стол\ЛЕНУЛЯ салаты\Новые фото Лена 1-3 класс\Изображение 004.jpg"/>
          <p:cNvPicPr/>
          <p:nvPr/>
        </p:nvPicPr>
        <p:blipFill>
          <a:blip r:embed="rId3" cstate="print"/>
          <a:srcRect/>
          <a:stretch>
            <a:fillRect/>
          </a:stretch>
        </p:blipFill>
        <p:spPr bwMode="auto">
          <a:xfrm>
            <a:off x="4786314" y="4214818"/>
            <a:ext cx="1785950" cy="1785950"/>
          </a:xfrm>
          <a:prstGeom prst="rect">
            <a:avLst/>
          </a:prstGeom>
          <a:noFill/>
          <a:ln w="9525">
            <a:noFill/>
            <a:miter lim="800000"/>
            <a:headEnd/>
            <a:tailEnd/>
          </a:ln>
        </p:spPr>
      </p:pic>
      <p:pic>
        <p:nvPicPr>
          <p:cNvPr id="5" name="Рисунок 4" descr="C:\Documents and Settings\Администратор.USER-4BCE44D574\Рабочий стол\ЛЕНУЛЯ салаты\РЕБ\ЛЕНУЛЯ салаты\DSC_9835.jpg"/>
          <p:cNvPicPr/>
          <p:nvPr/>
        </p:nvPicPr>
        <p:blipFill>
          <a:blip r:embed="rId4" cstate="print"/>
          <a:srcRect/>
          <a:stretch>
            <a:fillRect/>
          </a:stretch>
        </p:blipFill>
        <p:spPr bwMode="auto">
          <a:xfrm>
            <a:off x="2357422" y="4357694"/>
            <a:ext cx="1785950" cy="1643074"/>
          </a:xfrm>
          <a:prstGeom prst="rect">
            <a:avLst/>
          </a:prstGeom>
          <a:noFill/>
          <a:ln w="9525">
            <a:noFill/>
            <a:miter lim="800000"/>
            <a:headEnd/>
            <a:tailEnd/>
          </a:ln>
        </p:spPr>
      </p:pic>
      <p:pic>
        <p:nvPicPr>
          <p:cNvPr id="6" name="Рисунок 5" descr="C:\Documents and Settings\Администратор.USER-4BCE44D574\Рабочий стол\ЛЕНУЛЯ салаты\РЕБ\ЛЕНУЛЯ салаты\DSCF1917.jpg"/>
          <p:cNvPicPr/>
          <p:nvPr/>
        </p:nvPicPr>
        <p:blipFill>
          <a:blip r:embed="rId5" cstate="print"/>
          <a:srcRect/>
          <a:stretch>
            <a:fillRect/>
          </a:stretch>
        </p:blipFill>
        <p:spPr bwMode="auto">
          <a:xfrm>
            <a:off x="285720" y="2357430"/>
            <a:ext cx="1714512" cy="2286016"/>
          </a:xfrm>
          <a:prstGeom prst="rect">
            <a:avLst/>
          </a:prstGeom>
          <a:noFill/>
          <a:ln w="9525">
            <a:noFill/>
            <a:miter lim="800000"/>
            <a:headEnd/>
            <a:tailEnd/>
          </a:ln>
        </p:spPr>
      </p:pic>
      <p:pic>
        <p:nvPicPr>
          <p:cNvPr id="7" name="Рисунок 6" descr="C:\Documents and Settings\Администратор.USER-4BCE44D574\Рабочий стол\ЛЕНУЛЯ салаты\Новые фото Лена 1-3 класс\Изображение 020.jpg"/>
          <p:cNvPicPr/>
          <p:nvPr/>
        </p:nvPicPr>
        <p:blipFill>
          <a:blip r:embed="rId6" cstate="print"/>
          <a:srcRect/>
          <a:stretch>
            <a:fillRect/>
          </a:stretch>
        </p:blipFill>
        <p:spPr bwMode="auto">
          <a:xfrm>
            <a:off x="4786314" y="1643050"/>
            <a:ext cx="1785950" cy="2071702"/>
          </a:xfrm>
          <a:prstGeom prst="rect">
            <a:avLst/>
          </a:prstGeom>
          <a:noFill/>
          <a:ln w="9525">
            <a:noFill/>
            <a:miter lim="800000"/>
            <a:headEnd/>
            <a:tailEnd/>
          </a:ln>
        </p:spPr>
      </p:pic>
      <p:pic>
        <p:nvPicPr>
          <p:cNvPr id="8" name="Рисунок 7" descr="C:\Documents and Settings\Администратор.USER-4BCE44D574\Рабочий стол\ЛЕНУЛЯ салаты\Новые фото Лена 1-3 класс\Изображение 022.jpg"/>
          <p:cNvPicPr/>
          <p:nvPr/>
        </p:nvPicPr>
        <p:blipFill>
          <a:blip r:embed="rId7" cstate="print"/>
          <a:srcRect/>
          <a:stretch>
            <a:fillRect/>
          </a:stretch>
        </p:blipFill>
        <p:spPr bwMode="auto">
          <a:xfrm>
            <a:off x="6858016" y="2071678"/>
            <a:ext cx="1571636" cy="2071702"/>
          </a:xfrm>
          <a:prstGeom prst="rect">
            <a:avLst/>
          </a:prstGeom>
          <a:noFill/>
          <a:ln w="9525">
            <a:noFill/>
            <a:miter lim="800000"/>
            <a:headEnd/>
            <a:tailEnd/>
          </a:ln>
        </p:spPr>
      </p:pic>
      <p:sp>
        <p:nvSpPr>
          <p:cNvPr id="11" name="Прямоугольник 10"/>
          <p:cNvSpPr/>
          <p:nvPr/>
        </p:nvSpPr>
        <p:spPr>
          <a:xfrm>
            <a:off x="2428860" y="6143644"/>
            <a:ext cx="1457002" cy="523220"/>
          </a:xfrm>
          <a:prstGeom prst="rect">
            <a:avLst/>
          </a:prstGeom>
        </p:spPr>
        <p:txBody>
          <a:bodyPr wrap="none">
            <a:spAutoFit/>
          </a:bodyPr>
          <a:lstStyle/>
          <a:p>
            <a:pPr lvl="0"/>
            <a:r>
              <a:rPr lang="ru-RU" sz="2800" b="1" dirty="0" smtClean="0">
                <a:solidFill>
                  <a:prstClr val="black"/>
                </a:solidFill>
              </a:rPr>
              <a:t>Максим</a:t>
            </a:r>
            <a:endParaRPr lang="ru-RU" sz="2800" dirty="0">
              <a:solidFill>
                <a:prstClr val="black"/>
              </a:solidFill>
            </a:endParaRPr>
          </a:p>
        </p:txBody>
      </p:sp>
      <p:sp>
        <p:nvSpPr>
          <p:cNvPr id="14" name="Прямоугольник 13"/>
          <p:cNvSpPr/>
          <p:nvPr/>
        </p:nvSpPr>
        <p:spPr>
          <a:xfrm>
            <a:off x="5214942" y="6072206"/>
            <a:ext cx="1390124" cy="523220"/>
          </a:xfrm>
          <a:prstGeom prst="rect">
            <a:avLst/>
          </a:prstGeom>
        </p:spPr>
        <p:txBody>
          <a:bodyPr wrap="none">
            <a:spAutoFit/>
          </a:bodyPr>
          <a:lstStyle/>
          <a:p>
            <a:pPr lvl="0"/>
            <a:r>
              <a:rPr lang="ru-RU" sz="2800" b="1" dirty="0" smtClean="0">
                <a:solidFill>
                  <a:prstClr val="black"/>
                </a:solidFill>
              </a:rPr>
              <a:t>Даниил</a:t>
            </a:r>
            <a:endParaRPr lang="ru-RU" sz="2800" dirty="0">
              <a:solidFill>
                <a:prstClr val="black"/>
              </a:solidFill>
            </a:endParaRPr>
          </a:p>
        </p:txBody>
      </p:sp>
      <p:sp>
        <p:nvSpPr>
          <p:cNvPr id="15" name="Прямоугольник 14"/>
          <p:cNvSpPr/>
          <p:nvPr/>
        </p:nvSpPr>
        <p:spPr>
          <a:xfrm>
            <a:off x="2357422" y="3643314"/>
            <a:ext cx="2071702" cy="523220"/>
          </a:xfrm>
          <a:prstGeom prst="rect">
            <a:avLst/>
          </a:prstGeom>
        </p:spPr>
        <p:txBody>
          <a:bodyPr wrap="square">
            <a:spAutoFit/>
          </a:bodyPr>
          <a:lstStyle/>
          <a:p>
            <a:r>
              <a:rPr lang="ru-RU" sz="2800" b="1" dirty="0" smtClean="0"/>
              <a:t>Александра</a:t>
            </a:r>
            <a:endParaRPr lang="ru-RU" sz="2800" dirty="0"/>
          </a:p>
        </p:txBody>
      </p:sp>
      <p:sp>
        <p:nvSpPr>
          <p:cNvPr id="16" name="Прямоугольник 15"/>
          <p:cNvSpPr/>
          <p:nvPr/>
        </p:nvSpPr>
        <p:spPr>
          <a:xfrm>
            <a:off x="500034" y="4857760"/>
            <a:ext cx="1266685" cy="523220"/>
          </a:xfrm>
          <a:prstGeom prst="rect">
            <a:avLst/>
          </a:prstGeom>
        </p:spPr>
        <p:txBody>
          <a:bodyPr wrap="square">
            <a:spAutoFit/>
          </a:bodyPr>
          <a:lstStyle/>
          <a:p>
            <a:r>
              <a:rPr lang="ru-RU" sz="2800" b="1" dirty="0" smtClean="0">
                <a:ea typeface="Times New Roman" pitchFamily="18" charset="0"/>
                <a:cs typeface="Times New Roman" pitchFamily="18" charset="0"/>
              </a:rPr>
              <a:t>Руслан </a:t>
            </a:r>
            <a:endParaRPr lang="ru-RU" sz="2800" dirty="0"/>
          </a:p>
        </p:txBody>
      </p:sp>
      <p:sp>
        <p:nvSpPr>
          <p:cNvPr id="17" name="Прямоугольник 16"/>
          <p:cNvSpPr/>
          <p:nvPr/>
        </p:nvSpPr>
        <p:spPr>
          <a:xfrm>
            <a:off x="4857752" y="3643314"/>
            <a:ext cx="1416926" cy="523220"/>
          </a:xfrm>
          <a:prstGeom prst="rect">
            <a:avLst/>
          </a:prstGeom>
        </p:spPr>
        <p:txBody>
          <a:bodyPr wrap="none">
            <a:spAutoFit/>
          </a:bodyPr>
          <a:lstStyle/>
          <a:p>
            <a:r>
              <a:rPr lang="ru-RU" sz="2800" b="1" dirty="0" smtClean="0">
                <a:ea typeface="Times New Roman" pitchFamily="18" charset="0"/>
                <a:cs typeface="Times New Roman" pitchFamily="18" charset="0"/>
              </a:rPr>
              <a:t>Евгения</a:t>
            </a:r>
            <a:endParaRPr lang="ru-RU" sz="2800" dirty="0"/>
          </a:p>
        </p:txBody>
      </p:sp>
      <p:sp>
        <p:nvSpPr>
          <p:cNvPr id="18" name="Прямоугольник 17"/>
          <p:cNvSpPr/>
          <p:nvPr/>
        </p:nvSpPr>
        <p:spPr>
          <a:xfrm>
            <a:off x="7143768" y="4286256"/>
            <a:ext cx="1249060" cy="523220"/>
          </a:xfrm>
          <a:prstGeom prst="rect">
            <a:avLst/>
          </a:prstGeom>
        </p:spPr>
        <p:txBody>
          <a:bodyPr wrap="none">
            <a:spAutoFit/>
          </a:bodyPr>
          <a:lstStyle/>
          <a:p>
            <a:r>
              <a:rPr lang="ru-RU" sz="2800" b="1" dirty="0" smtClean="0"/>
              <a:t>Мария</a:t>
            </a:r>
            <a:endParaRPr lang="ru-RU"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Максим.</a:t>
            </a:r>
            <a:endParaRPr lang="ru-RU" b="1" i="1" dirty="0">
              <a:solidFill>
                <a:srgbClr val="FF0000"/>
              </a:solidFill>
            </a:endParaRPr>
          </a:p>
        </p:txBody>
      </p:sp>
      <p:sp>
        <p:nvSpPr>
          <p:cNvPr id="4" name="Прямоугольник 3"/>
          <p:cNvSpPr/>
          <p:nvPr/>
        </p:nvSpPr>
        <p:spPr>
          <a:xfrm>
            <a:off x="714348" y="1443840"/>
            <a:ext cx="7643866" cy="4524315"/>
          </a:xfrm>
          <a:prstGeom prst="rect">
            <a:avLst/>
          </a:prstGeom>
        </p:spPr>
        <p:txBody>
          <a:bodyPr wrap="square">
            <a:spAutoFit/>
          </a:bodyPr>
          <a:lstStyle/>
          <a:p>
            <a:r>
              <a:rPr lang="ru-RU" sz="2400" b="1" dirty="0" smtClean="0"/>
              <a:t>Максим</a:t>
            </a:r>
            <a:r>
              <a:rPr lang="ru-RU" sz="2400" dirty="0" smtClean="0"/>
              <a:t> – в переводе с латинского означает </a:t>
            </a:r>
            <a:r>
              <a:rPr lang="ru-RU" sz="2400" i="1" dirty="0" smtClean="0"/>
              <a:t>«величайший»</a:t>
            </a:r>
            <a:r>
              <a:rPr lang="ru-RU" sz="2400" dirty="0" smtClean="0"/>
              <a:t/>
            </a:r>
            <a:br>
              <a:rPr lang="ru-RU" sz="2400" dirty="0" smtClean="0"/>
            </a:br>
            <a:r>
              <a:rPr lang="ru-RU" sz="2400" dirty="0" smtClean="0"/>
              <a:t>Уменьшительные формы. Макс,  Максимка, </a:t>
            </a:r>
            <a:r>
              <a:rPr lang="ru-RU" sz="2400" dirty="0" err="1" smtClean="0"/>
              <a:t>Максюша</a:t>
            </a:r>
            <a:r>
              <a:rPr lang="ru-RU" sz="2400" dirty="0" smtClean="0"/>
              <a:t>, </a:t>
            </a:r>
            <a:r>
              <a:rPr lang="ru-RU" sz="2400" dirty="0" err="1" smtClean="0"/>
              <a:t>Максимушка</a:t>
            </a:r>
            <a:r>
              <a:rPr lang="ru-RU" sz="2400" dirty="0" smtClean="0"/>
              <a:t>.</a:t>
            </a:r>
            <a:br>
              <a:rPr lang="ru-RU" sz="2400" dirty="0" smtClean="0"/>
            </a:br>
            <a:r>
              <a:rPr lang="ru-RU" sz="2400" dirty="0" smtClean="0"/>
              <a:t>Максим обладает врождённой дипломатичностью и даром понимать людей. Это решительный человек, способный убедить кого угодно в чём угодно. А когда  речь зайдёт о чувствах и любви, ему просто нет равных. У него талант манипулировать людьми. Максим невероятно заносчив и просто помешан на своей гордости. У него отличная интуиция, живое воображение, удивительная память и чувство юмора.</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 Даниил.</a:t>
            </a:r>
            <a:endParaRPr lang="ru-RU" dirty="0">
              <a:solidFill>
                <a:srgbClr val="FF0000"/>
              </a:solidFill>
            </a:endParaRPr>
          </a:p>
        </p:txBody>
      </p:sp>
      <p:sp>
        <p:nvSpPr>
          <p:cNvPr id="5" name="Прямоугольник 4"/>
          <p:cNvSpPr/>
          <p:nvPr/>
        </p:nvSpPr>
        <p:spPr>
          <a:xfrm>
            <a:off x="428596" y="1714488"/>
            <a:ext cx="8358246" cy="3785652"/>
          </a:xfrm>
          <a:prstGeom prst="rect">
            <a:avLst/>
          </a:prstGeom>
        </p:spPr>
        <p:txBody>
          <a:bodyPr wrap="square">
            <a:spAutoFit/>
          </a:bodyPr>
          <a:lstStyle/>
          <a:p>
            <a:r>
              <a:rPr lang="ru-RU" sz="2400" dirty="0" smtClean="0"/>
              <a:t> </a:t>
            </a:r>
            <a:r>
              <a:rPr lang="ru-RU" sz="2400" b="1" dirty="0" smtClean="0"/>
              <a:t>Даниил</a:t>
            </a:r>
            <a:r>
              <a:rPr lang="ru-RU" sz="2400" dirty="0" smtClean="0"/>
              <a:t> —в переводе с </a:t>
            </a:r>
            <a:r>
              <a:rPr lang="ru-RU" sz="2400" dirty="0" err="1" smtClean="0"/>
              <a:t>древне-еврейского</a:t>
            </a:r>
            <a:r>
              <a:rPr lang="ru-RU" sz="2400" dirty="0" smtClean="0"/>
              <a:t> означает  «</a:t>
            </a:r>
            <a:r>
              <a:rPr lang="ru-RU" sz="2400" i="1" dirty="0" smtClean="0"/>
              <a:t>мой судья — Бог»</a:t>
            </a:r>
            <a:r>
              <a:rPr lang="ru-RU" sz="2400" dirty="0" smtClean="0"/>
              <a:t/>
            </a:r>
            <a:br>
              <a:rPr lang="ru-RU" sz="2400" dirty="0" smtClean="0"/>
            </a:br>
            <a:r>
              <a:rPr lang="ru-RU" sz="2400" dirty="0" smtClean="0"/>
              <a:t>Уменьшительные формы. Даня, </a:t>
            </a:r>
            <a:r>
              <a:rPr lang="ru-RU" sz="2400" dirty="0" err="1" smtClean="0"/>
              <a:t>Данилка</a:t>
            </a:r>
            <a:r>
              <a:rPr lang="ru-RU" sz="2400" dirty="0" smtClean="0"/>
              <a:t>, </a:t>
            </a:r>
            <a:r>
              <a:rPr lang="ru-RU" sz="2400" dirty="0" err="1" smtClean="0"/>
              <a:t>Дануся</a:t>
            </a:r>
            <a:r>
              <a:rPr lang="ru-RU" sz="2400" dirty="0" smtClean="0"/>
              <a:t>.</a:t>
            </a:r>
            <a:br>
              <a:rPr lang="ru-RU" sz="2400" dirty="0" smtClean="0"/>
            </a:br>
            <a:r>
              <a:rPr lang="ru-RU" sz="2400" dirty="0" smtClean="0"/>
              <a:t>Даниил — человек добрый, спокойный, улыбчивый, никогда не повышает голос. В толпе кажется незаметным, но трудолюбие и неиссякаемое добродушие скоро выделяют его среди других. Даниил очень большое значение придает семейным, родственным связям. Как правило, праздники он проводит среди многочисленной родни. Даниил общителен и гостеприимен.</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82660"/>
          </a:xfrm>
        </p:spPr>
        <p:txBody>
          <a:bodyPr rtlCol="0">
            <a:normAutofit/>
          </a:bodyPr>
          <a:lstStyle/>
          <a:p>
            <a:pPr fontAlgn="auto">
              <a:spcAft>
                <a:spcPts val="0"/>
              </a:spcAft>
              <a:defRPr/>
            </a:pPr>
            <a:r>
              <a:rPr lang="ru-RU" sz="4800" b="1" i="1" dirty="0" smtClean="0">
                <a:solidFill>
                  <a:srgbClr val="FF0000"/>
                </a:solidFill>
              </a:rPr>
              <a:t> Мария.</a:t>
            </a:r>
            <a:endParaRPr lang="ru-RU" sz="4800" b="1" i="1" dirty="0">
              <a:solidFill>
                <a:srgbClr val="FF0000"/>
              </a:solidFill>
            </a:endParaRPr>
          </a:p>
        </p:txBody>
      </p:sp>
      <p:pic>
        <p:nvPicPr>
          <p:cNvPr id="12" name="Picture 2" descr="H:\Documents and Settings\Aida\Рабочий стол\текстуры и фоны, клипарты\chouk77_a_story_partie1\chouk77_a_story_element40.png"/>
          <p:cNvPicPr>
            <a:picLocks noChangeAspect="1" noChangeArrowheads="1"/>
          </p:cNvPicPr>
          <p:nvPr/>
        </p:nvPicPr>
        <p:blipFill>
          <a:blip r:embed="rId3" cstate="print"/>
          <a:srcRect/>
          <a:stretch>
            <a:fillRect/>
          </a:stretch>
        </p:blipFill>
        <p:spPr bwMode="auto">
          <a:xfrm rot="19909454" flipH="1">
            <a:off x="8205788" y="5037138"/>
            <a:ext cx="854075" cy="573087"/>
          </a:xfrm>
          <a:prstGeom prst="rect">
            <a:avLst/>
          </a:prstGeom>
          <a:noFill/>
          <a:ln w="9525">
            <a:noFill/>
            <a:miter lim="800000"/>
            <a:headEnd/>
            <a:tailEnd/>
          </a:ln>
        </p:spPr>
      </p:pic>
      <p:sp>
        <p:nvSpPr>
          <p:cNvPr id="11270" name="Прямоугольник 15"/>
          <p:cNvSpPr>
            <a:spLocks noChangeArrowheads="1"/>
          </p:cNvSpPr>
          <p:nvPr/>
        </p:nvSpPr>
        <p:spPr bwMode="auto">
          <a:xfrm>
            <a:off x="0" y="765175"/>
            <a:ext cx="7956550" cy="646331"/>
          </a:xfrm>
          <a:prstGeom prst="rect">
            <a:avLst/>
          </a:prstGeom>
          <a:noFill/>
          <a:ln w="9525">
            <a:noFill/>
            <a:miter lim="800000"/>
            <a:headEnd/>
            <a:tailEnd/>
          </a:ln>
        </p:spPr>
        <p:txBody>
          <a:bodyPr>
            <a:spAutoFit/>
          </a:bodyPr>
          <a:lstStyle/>
          <a:p>
            <a:r>
              <a:rPr lang="ru-RU" b="1" i="1" dirty="0"/>
              <a:t/>
            </a:r>
            <a:br>
              <a:rPr lang="ru-RU" b="1" i="1" dirty="0"/>
            </a:br>
            <a:endParaRPr lang="ru-RU" b="1" i="1" dirty="0"/>
          </a:p>
        </p:txBody>
      </p:sp>
      <p:sp>
        <p:nvSpPr>
          <p:cNvPr id="7" name="Содержимое 6"/>
          <p:cNvSpPr>
            <a:spLocks noGrp="1"/>
          </p:cNvSpPr>
          <p:nvPr>
            <p:ph idx="1"/>
          </p:nvPr>
        </p:nvSpPr>
        <p:spPr>
          <a:xfrm>
            <a:off x="-1000164" y="1600200"/>
            <a:ext cx="9686964" cy="4972072"/>
          </a:xfrm>
        </p:spPr>
        <p:txBody>
          <a:bodyPr/>
          <a:lstStyle/>
          <a:p>
            <a:pPr lvl="3">
              <a:buNone/>
            </a:pPr>
            <a:r>
              <a:rPr lang="ru-RU" sz="2400" i="1" dirty="0" smtClean="0"/>
              <a:t>  </a:t>
            </a:r>
            <a:r>
              <a:rPr lang="ru-RU" sz="2400" dirty="0" smtClean="0"/>
              <a:t> </a:t>
            </a:r>
            <a:r>
              <a:rPr lang="ru-RU" sz="2400" b="1" dirty="0" smtClean="0"/>
              <a:t> Мария</a:t>
            </a:r>
            <a:r>
              <a:rPr lang="ru-RU" sz="2400" dirty="0" smtClean="0"/>
              <a:t>: имя </a:t>
            </a:r>
            <a:r>
              <a:rPr lang="ru-RU" sz="2400" dirty="0" err="1" smtClean="0"/>
              <a:t>древне-еврейского</a:t>
            </a:r>
            <a:r>
              <a:rPr lang="ru-RU" sz="2400" dirty="0" smtClean="0"/>
              <a:t> происхождения . Означает  «печальная» Уменьшительные формы: Марийка, Мариша, Муся, Маруся,  Маня, </a:t>
            </a:r>
            <a:r>
              <a:rPr lang="ru-RU" sz="2400" dirty="0" err="1" smtClean="0"/>
              <a:t>Манюня</a:t>
            </a:r>
            <a:r>
              <a:rPr lang="ru-RU" sz="2400" dirty="0" smtClean="0"/>
              <a:t>, </a:t>
            </a:r>
            <a:r>
              <a:rPr lang="ru-RU" sz="2400" dirty="0" err="1" smtClean="0"/>
              <a:t>Маняша</a:t>
            </a:r>
            <a:r>
              <a:rPr lang="ru-RU" sz="2400" dirty="0" smtClean="0"/>
              <a:t>, Маша, </a:t>
            </a:r>
            <a:r>
              <a:rPr lang="ru-RU" sz="2400" dirty="0" err="1" smtClean="0"/>
              <a:t>Машуня</a:t>
            </a:r>
            <a:r>
              <a:rPr lang="ru-RU" sz="2400" dirty="0" smtClean="0"/>
              <a:t>.</a:t>
            </a:r>
            <a:br>
              <a:rPr lang="ru-RU" sz="2400" dirty="0" smtClean="0"/>
            </a:br>
            <a:r>
              <a:rPr lang="ru-RU" sz="2400" dirty="0" smtClean="0"/>
              <a:t>Мария — человек необычайной душевной теплоты. Это лучшая подруга, которую только можно пожелать.  Ее кредо: "Мне всех жаль. Я всем должна помочь!" Мария редкостно умна .Из них получаются хорошие  психоаналитики, гадалки, знахарки,  у нее всегда есть возвышенные, почти сверхчеловеческие способности, которые она редко в себе развивает. Мария элегантна, красива, прекрасная хозяйка.</a:t>
            </a:r>
            <a:br>
              <a:rPr lang="ru-RU" sz="2400" dirty="0" smtClean="0"/>
            </a:br>
            <a:r>
              <a:rPr lang="ru-RU" sz="2400" dirty="0" smtClean="0"/>
              <a:t>    Мария — одно из популярнейших имен и в России, и во всем мире, в сказках, в литературе, в истории.</a:t>
            </a:r>
            <a:br>
              <a:rPr lang="ru-RU" sz="2400" dirty="0" smtClean="0"/>
            </a:br>
            <a:endParaRPr lang="ru-RU" sz="24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28625" y="285750"/>
            <a:ext cx="8229600" cy="857250"/>
          </a:xfrm>
        </p:spPr>
        <p:txBody>
          <a:bodyPr/>
          <a:lstStyle/>
          <a:p>
            <a:r>
              <a:rPr lang="ru-RU" sz="4800" b="1" i="1" dirty="0" smtClean="0">
                <a:solidFill>
                  <a:srgbClr val="FF0000"/>
                </a:solidFill>
              </a:rPr>
              <a:t>  Елена.</a:t>
            </a:r>
          </a:p>
        </p:txBody>
      </p:sp>
      <p:pic>
        <p:nvPicPr>
          <p:cNvPr id="14339" name="Picture 9" descr="H:\Documents and Settings\Aida\Рабочий стол\текстуры и фоны, клипарты\новеньки картинки\sflower.gif"/>
          <p:cNvPicPr>
            <a:picLocks noChangeAspect="1" noChangeArrowheads="1" noCrop="1"/>
          </p:cNvPicPr>
          <p:nvPr/>
        </p:nvPicPr>
        <p:blipFill>
          <a:blip r:embed="rId2" cstate="print"/>
          <a:srcRect/>
          <a:stretch>
            <a:fillRect/>
          </a:stretch>
        </p:blipFill>
        <p:spPr bwMode="auto">
          <a:xfrm>
            <a:off x="6732588" y="333375"/>
            <a:ext cx="1357312" cy="1357313"/>
          </a:xfrm>
          <a:prstGeom prst="rect">
            <a:avLst/>
          </a:prstGeom>
          <a:noFill/>
          <a:ln w="9525">
            <a:noFill/>
            <a:miter lim="800000"/>
            <a:headEnd/>
            <a:tailEnd/>
          </a:ln>
        </p:spPr>
      </p:pic>
      <p:pic>
        <p:nvPicPr>
          <p:cNvPr id="14340" name="Picture 9" descr="H:\Documents and Settings\Aida\Рабочий стол\текстуры и фоны, клипарты\новеньки картинки\sflower.gif"/>
          <p:cNvPicPr>
            <a:picLocks noChangeAspect="1" noChangeArrowheads="1" noCrop="1"/>
          </p:cNvPicPr>
          <p:nvPr/>
        </p:nvPicPr>
        <p:blipFill>
          <a:blip r:embed="rId2" cstate="print"/>
          <a:srcRect/>
          <a:stretch>
            <a:fillRect/>
          </a:stretch>
        </p:blipFill>
        <p:spPr bwMode="auto">
          <a:xfrm>
            <a:off x="8215338" y="4929198"/>
            <a:ext cx="523875" cy="523875"/>
          </a:xfrm>
          <a:prstGeom prst="rect">
            <a:avLst/>
          </a:prstGeom>
          <a:noFill/>
          <a:ln w="9525">
            <a:noFill/>
            <a:miter lim="800000"/>
            <a:headEnd/>
            <a:tailEnd/>
          </a:ln>
        </p:spPr>
      </p:pic>
      <p:pic>
        <p:nvPicPr>
          <p:cNvPr id="14341" name="Picture 9" descr="H:\Documents and Settings\Aida\Рабочий стол\текстуры и фоны, клипарты\новеньки картинки\sflower.gif"/>
          <p:cNvPicPr>
            <a:picLocks noChangeAspect="1" noChangeArrowheads="1" noCrop="1"/>
          </p:cNvPicPr>
          <p:nvPr/>
        </p:nvPicPr>
        <p:blipFill>
          <a:blip r:embed="rId2" cstate="print"/>
          <a:srcRect/>
          <a:stretch>
            <a:fillRect/>
          </a:stretch>
        </p:blipFill>
        <p:spPr bwMode="auto">
          <a:xfrm>
            <a:off x="7812088" y="2492375"/>
            <a:ext cx="857250" cy="857250"/>
          </a:xfrm>
          <a:prstGeom prst="rect">
            <a:avLst/>
          </a:prstGeom>
          <a:noFill/>
          <a:ln w="9525">
            <a:noFill/>
            <a:miter lim="800000"/>
            <a:headEnd/>
            <a:tailEnd/>
          </a:ln>
        </p:spPr>
      </p:pic>
      <p:sp>
        <p:nvSpPr>
          <p:cNvPr id="12" name="Содержимое 11"/>
          <p:cNvSpPr>
            <a:spLocks noGrp="1"/>
          </p:cNvSpPr>
          <p:nvPr>
            <p:ph idx="1"/>
          </p:nvPr>
        </p:nvSpPr>
        <p:spPr>
          <a:xfrm>
            <a:off x="250825" y="2205038"/>
            <a:ext cx="7715250" cy="4208462"/>
          </a:xfrm>
        </p:spPr>
        <p:txBody>
          <a:bodyPr rtlCol="0">
            <a:noAutofit/>
          </a:bodyPr>
          <a:lstStyle/>
          <a:p>
            <a:pPr fontAlgn="auto">
              <a:spcAft>
                <a:spcPts val="0"/>
              </a:spcAft>
              <a:buNone/>
              <a:defRPr/>
            </a:pPr>
            <a:r>
              <a:rPr lang="ru-RU" sz="2400" b="1" dirty="0" smtClean="0"/>
              <a:t>      </a:t>
            </a:r>
            <a:r>
              <a:rPr lang="ru-RU" sz="2400" dirty="0" smtClean="0"/>
              <a:t>Значение имени </a:t>
            </a:r>
            <a:r>
              <a:rPr lang="ru-RU" sz="2400" b="1" dirty="0" smtClean="0"/>
              <a:t>Елена</a:t>
            </a:r>
            <a:r>
              <a:rPr lang="ru-RU" sz="2400" dirty="0" smtClean="0"/>
              <a:t>: — светлая, сияющая (греч.).</a:t>
            </a:r>
            <a:br>
              <a:rPr lang="ru-RU" sz="2400" dirty="0" smtClean="0"/>
            </a:br>
            <a:r>
              <a:rPr lang="ru-RU" sz="2400" dirty="0" smtClean="0"/>
              <a:t>Уменьшительные формы: Лена, Леночка, </a:t>
            </a:r>
            <a:r>
              <a:rPr lang="ru-RU" sz="2400" dirty="0" err="1" smtClean="0"/>
              <a:t>Ленуся</a:t>
            </a:r>
            <a:r>
              <a:rPr lang="ru-RU" sz="2400" dirty="0" smtClean="0"/>
              <a:t>, </a:t>
            </a:r>
            <a:r>
              <a:rPr lang="ru-RU" sz="2400" dirty="0" err="1" smtClean="0"/>
              <a:t>Аленушка,Еленушка</a:t>
            </a:r>
            <a:r>
              <a:rPr lang="ru-RU" sz="2400" dirty="0" smtClean="0"/>
              <a:t>, Леля.</a:t>
            </a:r>
            <a:br>
              <a:rPr lang="ru-RU" sz="2400" dirty="0" smtClean="0"/>
            </a:br>
            <a:r>
              <a:rPr lang="ru-RU" sz="2400" dirty="0" smtClean="0"/>
              <a:t>Характеристика имени Елена: Елена быстра, умна и остроумна, сердечна — правда, ненадолго. Англичане называют Елену "леди искренность": она и правда очень доверчива, порою до простоты, однако навсегда замыкает свое сердце для человека, обратившего ее доверчивость во зло. Ее основной враг — немыслимая лень. Борьба с этим пороком -двигатель ее жизненной энергии.  Очень ценит мир и покой.</a:t>
            </a:r>
            <a:br>
              <a:rPr lang="ru-RU" sz="2400" dirty="0" smtClean="0"/>
            </a:br>
            <a:endParaRPr lang="ru-RU" sz="2400" dirty="0"/>
          </a:p>
        </p:txBody>
      </p:sp>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rtlCol="0">
            <a:normAutofit fontScale="90000"/>
          </a:bodyPr>
          <a:lstStyle/>
          <a:p>
            <a:pPr fontAlgn="auto">
              <a:spcAft>
                <a:spcPts val="0"/>
              </a:spcAft>
              <a:defRPr/>
            </a:pPr>
            <a:r>
              <a:rPr lang="ru-RU" sz="4800" b="1" i="1" dirty="0" smtClean="0">
                <a:solidFill>
                  <a:srgbClr val="FF0000"/>
                </a:solidFill>
              </a:rPr>
              <a:t>    Александра.</a:t>
            </a:r>
            <a:endParaRPr lang="ru-RU" sz="4800" b="1" i="1" dirty="0">
              <a:solidFill>
                <a:srgbClr val="FF0000"/>
              </a:solidFill>
            </a:endParaRPr>
          </a:p>
        </p:txBody>
      </p:sp>
      <p:pic>
        <p:nvPicPr>
          <p:cNvPr id="21508" name="Picture 7" descr="C:\Documents and Settings\Мама1\Desktop\Мастерская по лагерю\картинки\505.gif"/>
          <p:cNvPicPr>
            <a:picLocks noChangeAspect="1" noChangeArrowheads="1" noCrop="1"/>
          </p:cNvPicPr>
          <p:nvPr/>
        </p:nvPicPr>
        <p:blipFill>
          <a:blip r:embed="rId2" cstate="print"/>
          <a:srcRect/>
          <a:stretch>
            <a:fillRect/>
          </a:stretch>
        </p:blipFill>
        <p:spPr bwMode="auto">
          <a:xfrm rot="-1930481">
            <a:off x="265665" y="5207043"/>
            <a:ext cx="866775" cy="1247775"/>
          </a:xfrm>
          <a:prstGeom prst="rect">
            <a:avLst/>
          </a:prstGeom>
          <a:noFill/>
          <a:ln w="9525">
            <a:noFill/>
            <a:miter lim="800000"/>
            <a:headEnd/>
            <a:tailEnd/>
          </a:ln>
        </p:spPr>
      </p:pic>
      <p:pic>
        <p:nvPicPr>
          <p:cNvPr id="21509" name="Picture 7" descr="C:\Documents and Settings\Мама1\Desktop\Мастерская по лагерю\картинки\505.gif"/>
          <p:cNvPicPr>
            <a:picLocks noChangeAspect="1" noChangeArrowheads="1" noCrop="1"/>
          </p:cNvPicPr>
          <p:nvPr/>
        </p:nvPicPr>
        <p:blipFill>
          <a:blip r:embed="rId2" cstate="print"/>
          <a:srcRect/>
          <a:stretch>
            <a:fillRect/>
          </a:stretch>
        </p:blipFill>
        <p:spPr bwMode="auto">
          <a:xfrm rot="1791926">
            <a:off x="7667724" y="-96455"/>
            <a:ext cx="866775" cy="1474788"/>
          </a:xfrm>
          <a:prstGeom prst="rect">
            <a:avLst/>
          </a:prstGeom>
          <a:noFill/>
          <a:ln w="9525">
            <a:noFill/>
            <a:miter lim="800000"/>
            <a:headEnd/>
            <a:tailEnd/>
          </a:ln>
        </p:spPr>
      </p:pic>
      <p:sp>
        <p:nvSpPr>
          <p:cNvPr id="21510" name="Прямоугольник 13"/>
          <p:cNvSpPr>
            <a:spLocks noChangeArrowheads="1"/>
          </p:cNvSpPr>
          <p:nvPr/>
        </p:nvSpPr>
        <p:spPr bwMode="auto">
          <a:xfrm>
            <a:off x="1142976" y="1214422"/>
            <a:ext cx="7029475" cy="1508105"/>
          </a:xfrm>
          <a:prstGeom prst="rect">
            <a:avLst/>
          </a:prstGeom>
          <a:noFill/>
          <a:ln w="9525">
            <a:noFill/>
            <a:miter lim="800000"/>
            <a:headEnd/>
            <a:tailEnd/>
          </a:ln>
        </p:spPr>
        <p:txBody>
          <a:bodyPr wrap="square">
            <a:spAutoFit/>
          </a:bodyPr>
          <a:lstStyle/>
          <a:p>
            <a:endParaRPr lang="ru-RU" sz="2000" b="1" i="1" dirty="0" smtClean="0"/>
          </a:p>
          <a:p>
            <a:r>
              <a:rPr lang="ru-RU" sz="2400" dirty="0" smtClean="0"/>
              <a:t>Имя </a:t>
            </a:r>
            <a:r>
              <a:rPr lang="ru-RU" sz="2400" b="1" dirty="0"/>
              <a:t>Александра</a:t>
            </a:r>
            <a:r>
              <a:rPr lang="ru-RU" sz="2400" dirty="0"/>
              <a:t> </a:t>
            </a:r>
            <a:r>
              <a:rPr lang="ru-RU" sz="2400" dirty="0" smtClean="0"/>
              <a:t>- </a:t>
            </a:r>
            <a:r>
              <a:rPr lang="ru-RU" sz="2400" dirty="0"/>
              <a:t>женская форма от имени греческого происхождения Александр, означает - защитница </a:t>
            </a:r>
            <a:r>
              <a:rPr lang="ru-RU" sz="2400" dirty="0" smtClean="0"/>
              <a:t>людей.</a:t>
            </a:r>
            <a:endParaRPr lang="ru-RU" sz="2400" dirty="0"/>
          </a:p>
        </p:txBody>
      </p:sp>
      <p:sp>
        <p:nvSpPr>
          <p:cNvPr id="21512" name="Прямоугольник 15"/>
          <p:cNvSpPr>
            <a:spLocks noChangeArrowheads="1"/>
          </p:cNvSpPr>
          <p:nvPr/>
        </p:nvSpPr>
        <p:spPr bwMode="auto">
          <a:xfrm>
            <a:off x="1000100" y="2714620"/>
            <a:ext cx="7786742" cy="3046988"/>
          </a:xfrm>
          <a:prstGeom prst="rect">
            <a:avLst/>
          </a:prstGeom>
          <a:noFill/>
          <a:ln w="9525">
            <a:noFill/>
            <a:miter lim="800000"/>
            <a:headEnd/>
            <a:tailEnd/>
          </a:ln>
        </p:spPr>
        <p:txBody>
          <a:bodyPr wrap="square">
            <a:spAutoFit/>
          </a:bodyPr>
          <a:lstStyle/>
          <a:p>
            <a:r>
              <a:rPr lang="ru-RU" sz="2400" dirty="0" smtClean="0">
                <a:cs typeface="Times New Roman" pitchFamily="18" charset="0"/>
              </a:rPr>
              <a:t> </a:t>
            </a:r>
            <a:r>
              <a:rPr lang="ru-RU" sz="2400" dirty="0">
                <a:cs typeface="Times New Roman" pitchFamily="18" charset="0"/>
              </a:rPr>
              <a:t>Обычно характер схож с мужским. Александра всю жизнь делает вид, что ей все на свете безразлично.  Она стремится быть особенно женственной, элегантной, загадочной - и это ей вполне удается. Мало сыщется имен столь обаятельных, как это!   Она сговорчива, старается улыбкой сгладить любой конфликт. У нее множество друзей.  Если Саша - единственный ребенок в семье, то она становится упрямой и капризной. </a:t>
            </a: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a:lstStyle/>
          <a:p>
            <a:pPr eaLnBrk="1" hangingPunct="1"/>
            <a:r>
              <a:rPr lang="ru-RU" smtClean="0"/>
              <a:t/>
            </a:r>
            <a:br>
              <a:rPr lang="ru-RU" smtClean="0"/>
            </a:br>
            <a:endParaRPr lang="ru-RU" smtClean="0"/>
          </a:p>
        </p:txBody>
      </p:sp>
      <p:sp>
        <p:nvSpPr>
          <p:cNvPr id="13315" name="Rectangle 3"/>
          <p:cNvSpPr>
            <a:spLocks noChangeArrowheads="1"/>
          </p:cNvSpPr>
          <p:nvPr/>
        </p:nvSpPr>
        <p:spPr bwMode="auto">
          <a:xfrm>
            <a:off x="900113" y="1313636"/>
            <a:ext cx="7488311" cy="2554545"/>
          </a:xfrm>
          <a:prstGeom prst="rect">
            <a:avLst/>
          </a:prstGeom>
          <a:noFill/>
          <a:ln w="9525">
            <a:noFill/>
            <a:miter lim="800000"/>
            <a:headEnd/>
            <a:tailEnd/>
          </a:ln>
        </p:spPr>
        <p:txBody>
          <a:bodyPr wrap="square" anchor="ctr">
            <a:spAutoFit/>
          </a:bodyPr>
          <a:lstStyle/>
          <a:p>
            <a:r>
              <a:rPr lang="en-US" sz="3200" b="1" dirty="0" err="1">
                <a:latin typeface="Times New Roman" pitchFamily="18" charset="0"/>
              </a:rPr>
              <a:t>Что</a:t>
            </a:r>
            <a:r>
              <a:rPr lang="en-US" sz="3200" b="1" dirty="0">
                <a:latin typeface="Times New Roman" pitchFamily="18" charset="0"/>
              </a:rPr>
              <a:t> </a:t>
            </a:r>
            <a:r>
              <a:rPr lang="en-US" sz="3200" b="1" dirty="0" err="1">
                <a:latin typeface="Times New Roman" pitchFamily="18" charset="0"/>
              </a:rPr>
              <a:t>имя</a:t>
            </a:r>
            <a:r>
              <a:rPr lang="en-US" sz="3200" b="1" dirty="0">
                <a:latin typeface="Times New Roman" pitchFamily="18" charset="0"/>
              </a:rPr>
              <a:t> – </a:t>
            </a:r>
            <a:r>
              <a:rPr lang="en-US" sz="3200" b="1" dirty="0" err="1">
                <a:latin typeface="Times New Roman" pitchFamily="18" charset="0"/>
              </a:rPr>
              <a:t>звук</a:t>
            </a:r>
            <a:r>
              <a:rPr lang="en-US" sz="3200" b="1" dirty="0">
                <a:latin typeface="Times New Roman" pitchFamily="18" charset="0"/>
              </a:rPr>
              <a:t>, </a:t>
            </a:r>
            <a:r>
              <a:rPr lang="en-US" sz="3200" b="1" dirty="0" err="1">
                <a:latin typeface="Times New Roman" pitchFamily="18" charset="0"/>
              </a:rPr>
              <a:t>оброненный</a:t>
            </a:r>
            <a:r>
              <a:rPr lang="en-US" sz="3200" b="1" dirty="0">
                <a:latin typeface="Times New Roman" pitchFamily="18" charset="0"/>
              </a:rPr>
              <a:t> </a:t>
            </a:r>
            <a:r>
              <a:rPr lang="en-US" sz="3200" b="1" dirty="0" err="1">
                <a:latin typeface="Times New Roman" pitchFamily="18" charset="0"/>
              </a:rPr>
              <a:t>случайно</a:t>
            </a:r>
            <a:r>
              <a:rPr lang="en-US" sz="3200" b="1" dirty="0">
                <a:latin typeface="Times New Roman" pitchFamily="18" charset="0"/>
              </a:rPr>
              <a:t>,</a:t>
            </a:r>
          </a:p>
          <a:p>
            <a:r>
              <a:rPr lang="en-US" sz="3200" b="1" dirty="0">
                <a:latin typeface="Times New Roman" pitchFamily="18" charset="0"/>
              </a:rPr>
              <a:t>В </a:t>
            </a:r>
            <a:r>
              <a:rPr lang="en-US" sz="3200" b="1" dirty="0" err="1">
                <a:latin typeface="Times New Roman" pitchFamily="18" charset="0"/>
              </a:rPr>
              <a:t>котором</a:t>
            </a:r>
            <a:r>
              <a:rPr lang="en-US" sz="3200" b="1" dirty="0">
                <a:latin typeface="Times New Roman" pitchFamily="18" charset="0"/>
              </a:rPr>
              <a:t> </a:t>
            </a:r>
            <a:r>
              <a:rPr lang="en-US" sz="3200" b="1" dirty="0" err="1">
                <a:latin typeface="Times New Roman" pitchFamily="18" charset="0"/>
              </a:rPr>
              <a:t>нет</a:t>
            </a:r>
            <a:r>
              <a:rPr lang="en-US" sz="3200" b="1" dirty="0">
                <a:latin typeface="Times New Roman" pitchFamily="18" charset="0"/>
              </a:rPr>
              <a:t> н</a:t>
            </a:r>
            <a:r>
              <a:rPr lang="ru-RU" sz="3200" b="1" dirty="0">
                <a:latin typeface="Times New Roman" pitchFamily="18" charset="0"/>
              </a:rPr>
              <a:t>и</a:t>
            </a:r>
            <a:r>
              <a:rPr lang="en-US" sz="3200" b="1" dirty="0">
                <a:latin typeface="Times New Roman" pitchFamily="18" charset="0"/>
              </a:rPr>
              <a:t> </a:t>
            </a:r>
            <a:r>
              <a:rPr lang="en-US" sz="3200" b="1" dirty="0" err="1">
                <a:latin typeface="Times New Roman" pitchFamily="18" charset="0"/>
              </a:rPr>
              <a:t>смысла</a:t>
            </a:r>
            <a:r>
              <a:rPr lang="en-US" sz="3200" b="1" dirty="0">
                <a:latin typeface="Times New Roman" pitchFamily="18" charset="0"/>
              </a:rPr>
              <a:t>, н</a:t>
            </a:r>
            <a:r>
              <a:rPr lang="ru-RU" sz="3200" b="1" dirty="0">
                <a:latin typeface="Times New Roman" pitchFamily="18" charset="0"/>
              </a:rPr>
              <a:t>и</a:t>
            </a:r>
            <a:r>
              <a:rPr lang="en-US" sz="3200" b="1" dirty="0">
                <a:latin typeface="Times New Roman" pitchFamily="18" charset="0"/>
              </a:rPr>
              <a:t> </a:t>
            </a:r>
            <a:r>
              <a:rPr lang="en-US" sz="3200" b="1" dirty="0" err="1">
                <a:latin typeface="Times New Roman" pitchFamily="18" charset="0"/>
              </a:rPr>
              <a:t>значен</a:t>
            </a:r>
            <a:r>
              <a:rPr lang="ru-RU" sz="3200" b="1" dirty="0" err="1">
                <a:latin typeface="Times New Roman" pitchFamily="18" charset="0"/>
              </a:rPr>
              <a:t>ь</a:t>
            </a:r>
            <a:r>
              <a:rPr lang="en-US" sz="3200" b="1" dirty="0">
                <a:latin typeface="Times New Roman" pitchFamily="18" charset="0"/>
              </a:rPr>
              <a:t>я?</a:t>
            </a:r>
          </a:p>
          <a:p>
            <a:r>
              <a:rPr lang="en-US" sz="3200" b="1" dirty="0" err="1">
                <a:latin typeface="Times New Roman" pitchFamily="18" charset="0"/>
              </a:rPr>
              <a:t>Конечно</a:t>
            </a:r>
            <a:r>
              <a:rPr lang="en-US" sz="3200" b="1" dirty="0">
                <a:latin typeface="Times New Roman" pitchFamily="18" charset="0"/>
              </a:rPr>
              <a:t>, </a:t>
            </a:r>
            <a:r>
              <a:rPr lang="en-US" sz="3200" b="1" dirty="0" err="1">
                <a:latin typeface="Times New Roman" pitchFamily="18" charset="0"/>
              </a:rPr>
              <a:t>нет</a:t>
            </a:r>
            <a:r>
              <a:rPr lang="en-US" sz="3200" b="1" dirty="0">
                <a:latin typeface="Times New Roman" pitchFamily="18" charset="0"/>
              </a:rPr>
              <a:t>. И в </a:t>
            </a:r>
            <a:r>
              <a:rPr lang="en-US" sz="3200" b="1" dirty="0" err="1">
                <a:latin typeface="Times New Roman" pitchFamily="18" charset="0"/>
              </a:rPr>
              <a:t>именах</a:t>
            </a:r>
            <a:r>
              <a:rPr lang="en-US" sz="3200" b="1" dirty="0">
                <a:latin typeface="Times New Roman" pitchFamily="18" charset="0"/>
              </a:rPr>
              <a:t> </a:t>
            </a:r>
            <a:r>
              <a:rPr lang="en-US" sz="3200" b="1" dirty="0" err="1">
                <a:latin typeface="Times New Roman" pitchFamily="18" charset="0"/>
              </a:rPr>
              <a:t>есть</a:t>
            </a:r>
            <a:r>
              <a:rPr lang="en-US" sz="3200" b="1" dirty="0">
                <a:latin typeface="Times New Roman" pitchFamily="18" charset="0"/>
              </a:rPr>
              <a:t> </a:t>
            </a:r>
            <a:r>
              <a:rPr lang="en-US" sz="3200" b="1" dirty="0" err="1">
                <a:latin typeface="Times New Roman" pitchFamily="18" charset="0"/>
              </a:rPr>
              <a:t>тайны</a:t>
            </a:r>
            <a:r>
              <a:rPr lang="en-US" sz="3200" b="1" dirty="0">
                <a:latin typeface="Times New Roman" pitchFamily="18" charset="0"/>
              </a:rPr>
              <a:t>,</a:t>
            </a:r>
          </a:p>
          <a:p>
            <a:r>
              <a:rPr lang="en-US" sz="3200" b="1" dirty="0">
                <a:latin typeface="Times New Roman" pitchFamily="18" charset="0"/>
              </a:rPr>
              <a:t>И </a:t>
            </a:r>
            <a:r>
              <a:rPr lang="en-US" sz="3200" b="1" dirty="0" err="1">
                <a:latin typeface="Times New Roman" pitchFamily="18" charset="0"/>
              </a:rPr>
              <a:t>таинство</a:t>
            </a:r>
            <a:r>
              <a:rPr lang="en-US" sz="3200" b="1" dirty="0">
                <a:latin typeface="Times New Roman" pitchFamily="18" charset="0"/>
              </a:rPr>
              <a:t> </a:t>
            </a:r>
            <a:r>
              <a:rPr lang="en-US" sz="3200" b="1" dirty="0" err="1">
                <a:latin typeface="Times New Roman" pitchFamily="18" charset="0"/>
              </a:rPr>
              <a:t>есть</a:t>
            </a:r>
            <a:r>
              <a:rPr lang="en-US" sz="3200" b="1" dirty="0">
                <a:latin typeface="Times New Roman" pitchFamily="18" charset="0"/>
              </a:rPr>
              <a:t> </a:t>
            </a:r>
            <a:r>
              <a:rPr lang="en-US" sz="3200" b="1" dirty="0" err="1" smtClean="0">
                <a:latin typeface="Times New Roman" pitchFamily="18" charset="0"/>
              </a:rPr>
              <a:t>имянаречень</a:t>
            </a:r>
            <a:r>
              <a:rPr lang="ru-RU" sz="3200" b="1" dirty="0" smtClean="0">
                <a:latin typeface="Times New Roman" pitchFamily="18" charset="0"/>
              </a:rPr>
              <a:t>е</a:t>
            </a:r>
            <a:r>
              <a:rPr lang="en-US" sz="3200" b="1" dirty="0" smtClean="0">
                <a:latin typeface="Times New Roman" pitchFamily="18" charset="0"/>
              </a:rPr>
              <a:t>.</a:t>
            </a:r>
            <a:endParaRPr lang="en-US" sz="3200" b="1" dirty="0">
              <a:latin typeface="Times New Roman" pitchFamily="18" charset="0"/>
            </a:endParaRPr>
          </a:p>
        </p:txBody>
      </p:sp>
      <p:pic>
        <p:nvPicPr>
          <p:cNvPr id="13316" name="Picture 4" descr="PE02285_"/>
          <p:cNvPicPr>
            <a:picLocks noChangeAspect="1" noChangeArrowheads="1"/>
          </p:cNvPicPr>
          <p:nvPr/>
        </p:nvPicPr>
        <p:blipFill>
          <a:blip r:embed="rId2" cstate="print"/>
          <a:srcRect/>
          <a:stretch>
            <a:fillRect/>
          </a:stretch>
        </p:blipFill>
        <p:spPr bwMode="auto">
          <a:xfrm>
            <a:off x="7092280" y="3717032"/>
            <a:ext cx="2051720" cy="297337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Руслан</a:t>
            </a:r>
            <a:r>
              <a:rPr lang="ru-RU" dirty="0" smtClean="0">
                <a:solidFill>
                  <a:srgbClr val="FF0000"/>
                </a:solidFill>
              </a:rPr>
              <a:t>.</a:t>
            </a:r>
            <a:endParaRPr lang="ru-RU" dirty="0">
              <a:solidFill>
                <a:srgbClr val="FF0000"/>
              </a:solidFill>
            </a:endParaRPr>
          </a:p>
        </p:txBody>
      </p:sp>
      <p:sp>
        <p:nvSpPr>
          <p:cNvPr id="31746" name="Rectangle 2"/>
          <p:cNvSpPr>
            <a:spLocks noChangeArrowheads="1"/>
          </p:cNvSpPr>
          <p:nvPr/>
        </p:nvSpPr>
        <p:spPr bwMode="auto">
          <a:xfrm>
            <a:off x="714348" y="1785926"/>
            <a:ext cx="671517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Руслан </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имя тюркского происхождения, от слова «лев». </a:t>
            </a:r>
          </a:p>
          <a:p>
            <a:pPr marL="0" marR="0" lvl="0" indent="0" algn="l" defTabSz="914400" rtl="0" eaLnBrk="1" fontAlgn="base" latinLnBrk="0" hangingPunct="1">
              <a:lnSpc>
                <a:spcPct val="100000"/>
              </a:lnSpc>
              <a:spcBef>
                <a:spcPct val="0"/>
              </a:spcBef>
              <a:spcAft>
                <a:spcPct val="0"/>
              </a:spcAft>
              <a:buClrTx/>
              <a:buSzTx/>
              <a:buFontTx/>
              <a:buNone/>
              <a:tabLst/>
            </a:pPr>
            <a:r>
              <a:rPr lang="ru-RU" sz="2400" dirty="0" smtClean="0">
                <a:ea typeface="Times New Roman" pitchFamily="18" charset="0"/>
                <a:cs typeface="Times New Roman" pitchFamily="18" charset="0"/>
              </a:rPr>
              <a:t>Руслан н</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уждается в популярности и признании. Это очень самолюбивая, гордая и независимая личность. Он знает себе цену и не нуждается в чужих оценках. Руслан честолюбив  и имеет множество  планов, о которых никому не рассказывает. Многие из Русланов обладают достаточной долей хитрости, могут быть скрытными, хотя внешне кажутся искренними, открытыми. Руслан обладает гибким умом</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высоким интеллектом. В сложной ситуации способен быстро принять правильное решение.</a:t>
            </a:r>
            <a:endParaRPr kumimoji="0" lang="ru-RU" sz="2400" b="0" i="0" u="none" strike="noStrike" cap="none" normalizeH="0" baseline="0" dirty="0" smtClean="0">
              <a:ln>
                <a:noFill/>
              </a:ln>
              <a:solidFill>
                <a:schemeClr val="tx1"/>
              </a:solidFill>
              <a:effectLst/>
              <a:latin typeface="Arial" pitchFamily="34" charset="0"/>
            </a:endParaRPr>
          </a:p>
        </p:txBody>
      </p:sp>
      <p:pic>
        <p:nvPicPr>
          <p:cNvPr id="5" name="Picture 9" descr="H:\Documents and Settings\Aida\Рабочий стол\текстуры и фоны, клипарты\новеньки картинки\sflower.gif"/>
          <p:cNvPicPr>
            <a:picLocks noChangeAspect="1" noChangeArrowheads="1" noCrop="1"/>
          </p:cNvPicPr>
          <p:nvPr/>
        </p:nvPicPr>
        <p:blipFill>
          <a:blip r:embed="rId2" cstate="print"/>
          <a:srcRect/>
          <a:stretch>
            <a:fillRect/>
          </a:stretch>
        </p:blipFill>
        <p:spPr bwMode="auto">
          <a:xfrm>
            <a:off x="7429520" y="1714488"/>
            <a:ext cx="1357312" cy="1357313"/>
          </a:xfrm>
          <a:prstGeom prst="rect">
            <a:avLst/>
          </a:prstGeom>
          <a:noFill/>
          <a:ln w="9525">
            <a:noFill/>
            <a:miter lim="800000"/>
            <a:headEnd/>
            <a:tailEnd/>
          </a:ln>
        </p:spPr>
      </p:pic>
      <p:pic>
        <p:nvPicPr>
          <p:cNvPr id="6" name="Picture 9" descr="H:\Documents and Settings\Aida\Рабочий стол\текстуры и фоны, клипарты\новеньки картинки\sflower.gif"/>
          <p:cNvPicPr>
            <a:picLocks noChangeAspect="1" noChangeArrowheads="1" noCrop="1"/>
          </p:cNvPicPr>
          <p:nvPr/>
        </p:nvPicPr>
        <p:blipFill>
          <a:blip r:embed="rId2" cstate="print"/>
          <a:srcRect/>
          <a:stretch>
            <a:fillRect/>
          </a:stretch>
        </p:blipFill>
        <p:spPr bwMode="auto">
          <a:xfrm>
            <a:off x="7715272" y="500042"/>
            <a:ext cx="857250" cy="857250"/>
          </a:xfrm>
          <a:prstGeom prst="rect">
            <a:avLst/>
          </a:prstGeom>
          <a:noFill/>
          <a:ln w="9525">
            <a:noFill/>
            <a:miter lim="800000"/>
            <a:headEnd/>
            <a:tailEnd/>
          </a:ln>
        </p:spPr>
      </p:pic>
      <p:pic>
        <p:nvPicPr>
          <p:cNvPr id="7" name="Picture 9" descr="H:\Documents and Settings\Aida\Рабочий стол\текстуры и фоны, клипарты\новеньки картинки\sflower.gif"/>
          <p:cNvPicPr>
            <a:picLocks noChangeAspect="1" noChangeArrowheads="1" noCrop="1"/>
          </p:cNvPicPr>
          <p:nvPr/>
        </p:nvPicPr>
        <p:blipFill>
          <a:blip r:embed="rId2" cstate="print"/>
          <a:srcRect/>
          <a:stretch>
            <a:fillRect/>
          </a:stretch>
        </p:blipFill>
        <p:spPr bwMode="auto">
          <a:xfrm>
            <a:off x="7786710" y="3857628"/>
            <a:ext cx="523875" cy="5238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Евгения.</a:t>
            </a:r>
            <a:endParaRPr lang="ru-RU" b="1" i="1" dirty="0">
              <a:solidFill>
                <a:srgbClr val="FF0000"/>
              </a:solidFill>
            </a:endParaRPr>
          </a:p>
        </p:txBody>
      </p:sp>
      <p:sp>
        <p:nvSpPr>
          <p:cNvPr id="49153" name="Rectangle 1"/>
          <p:cNvSpPr>
            <a:spLocks noChangeArrowheads="1"/>
          </p:cNvSpPr>
          <p:nvPr/>
        </p:nvSpPr>
        <p:spPr bwMode="auto">
          <a:xfrm>
            <a:off x="928662" y="1643050"/>
            <a:ext cx="7000924"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Евгения </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имя греческого происхождения, означает благородная. </a:t>
            </a:r>
          </a:p>
          <a:p>
            <a:pPr lvl="0" eaLnBrk="0" fontAlgn="base" hangingPunct="0">
              <a:spcBef>
                <a:spcPct val="0"/>
              </a:spcBef>
              <a:spcAft>
                <a:spcPct val="0"/>
              </a:spcAft>
            </a:pPr>
            <a:r>
              <a:rPr lang="ru-RU" sz="2400" dirty="0" smtClean="0">
                <a:ea typeface="Times New Roman" pitchFamily="18" charset="0"/>
                <a:cs typeface="Times New Roman" pitchFamily="18" charset="0"/>
              </a:rPr>
              <a:t>Евгения о</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бладает уравновешенным, спокойным темпераментом, добродушным, общительным нравом. Любит комплименты, похвалы. Легко попадает под чужое влияние.</a:t>
            </a:r>
            <a:r>
              <a:rPr lang="ru-RU" sz="2400" dirty="0" smtClean="0">
                <a:ea typeface="Times New Roman" pitchFamily="18" charset="0"/>
                <a:cs typeface="Times New Roman" pitchFamily="18" charset="0"/>
              </a:rPr>
              <a:t> </a:t>
            </a:r>
          </a:p>
          <a:p>
            <a:pPr lvl="0" eaLnBrk="0" fontAlgn="base" hangingPunct="0">
              <a:spcBef>
                <a:spcPct val="0"/>
              </a:spcBef>
              <a:spcAft>
                <a:spcPct val="0"/>
              </a:spcAft>
            </a:pPr>
            <a:r>
              <a:rPr lang="ru-RU" sz="2400" dirty="0" smtClean="0">
                <a:ea typeface="Times New Roman" pitchFamily="18" charset="0"/>
                <a:cs typeface="Times New Roman" pitchFamily="18" charset="0"/>
              </a:rPr>
              <a:t>Когда у неё что-то не ладится, она может быть раздражительной и импульсивной.</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Стремится достичь профессиональных высот, сделать карьеру, обеспечить себе достойное благополучие. </a:t>
            </a:r>
            <a:endParaRPr kumimoji="0" 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Picture 14" descr="H:\Documents and Settings\Aida\Рабочий стол\НОвая ГРАФИКА сборник\КАРТИНКИ СБОРНИК_ школьные\c31.gif"/>
          <p:cNvPicPr>
            <a:picLocks noChangeAspect="1" noChangeArrowheads="1" noCrop="1"/>
          </p:cNvPicPr>
          <p:nvPr/>
        </p:nvPicPr>
        <p:blipFill>
          <a:blip r:embed="rId2" cstate="print"/>
          <a:srcRect/>
          <a:stretch>
            <a:fillRect/>
          </a:stretch>
        </p:blipFill>
        <p:spPr bwMode="auto">
          <a:xfrm rot="7624734">
            <a:off x="741692" y="4683909"/>
            <a:ext cx="857250" cy="2286000"/>
          </a:xfrm>
          <a:prstGeom prst="rect">
            <a:avLst/>
          </a:prstGeom>
          <a:noFill/>
          <a:ln w="9525">
            <a:noFill/>
            <a:miter lim="800000"/>
            <a:headEnd/>
            <a:tailEnd/>
          </a:ln>
        </p:spPr>
      </p:pic>
      <p:pic>
        <p:nvPicPr>
          <p:cNvPr id="6" name="Picture 14" descr="H:\Documents and Settings\Aida\Рабочий стол\НОвая ГРАФИКА сборник\КАРТИНКИ СБОРНИК_ школьные\c31.gif"/>
          <p:cNvPicPr>
            <a:picLocks noChangeAspect="1" noChangeArrowheads="1" noCrop="1"/>
          </p:cNvPicPr>
          <p:nvPr/>
        </p:nvPicPr>
        <p:blipFill>
          <a:blip r:embed="rId2" cstate="print"/>
          <a:srcRect/>
          <a:stretch>
            <a:fillRect/>
          </a:stretch>
        </p:blipFill>
        <p:spPr bwMode="auto">
          <a:xfrm rot="7624734">
            <a:off x="7398464" y="-84147"/>
            <a:ext cx="644591" cy="171890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99593" y="548680"/>
            <a:ext cx="8244408" cy="720080"/>
          </a:xfrm>
        </p:spPr>
        <p:txBody>
          <a:bodyPr rtlCol="0">
            <a:normAutofit fontScale="90000"/>
          </a:bodyPr>
          <a:lstStyle/>
          <a:p>
            <a:pPr algn="ctr" fontAlgn="auto">
              <a:spcAft>
                <a:spcPts val="0"/>
              </a:spcAft>
              <a:defRPr/>
            </a:pPr>
            <a:r>
              <a:rPr lang="ru-RU" b="1" dirty="0" smtClean="0">
                <a:solidFill>
                  <a:srgbClr val="002060"/>
                </a:solidFill>
              </a:rPr>
              <a:t>«Ромашка» форм имени Максим.</a:t>
            </a:r>
            <a:endParaRPr lang="ru-RU" b="1" dirty="0">
              <a:solidFill>
                <a:srgbClr val="002060"/>
              </a:solidFill>
            </a:endParaRPr>
          </a:p>
        </p:txBody>
      </p:sp>
      <p:pic>
        <p:nvPicPr>
          <p:cNvPr id="10243" name="Picture 1"/>
          <p:cNvPicPr>
            <a:picLocks noChangeAspect="1" noChangeArrowheads="1"/>
          </p:cNvPicPr>
          <p:nvPr/>
        </p:nvPicPr>
        <p:blipFill>
          <a:blip r:embed="rId2" cstate="print"/>
          <a:srcRect/>
          <a:stretch>
            <a:fillRect/>
          </a:stretch>
        </p:blipFill>
        <p:spPr bwMode="auto">
          <a:xfrm>
            <a:off x="2339975" y="1773238"/>
            <a:ext cx="4464050" cy="4583112"/>
          </a:xfrm>
          <a:prstGeom prst="rect">
            <a:avLst/>
          </a:prstGeom>
          <a:noFill/>
          <a:ln w="9525">
            <a:noFill/>
            <a:miter lim="800000"/>
            <a:headEnd/>
            <a:tailEnd/>
          </a:ln>
          <a:effectLst/>
        </p:spPr>
      </p:pic>
      <p:sp>
        <p:nvSpPr>
          <p:cNvPr id="6" name="TextBox 5"/>
          <p:cNvSpPr txBox="1"/>
          <p:nvPr/>
        </p:nvSpPr>
        <p:spPr>
          <a:xfrm>
            <a:off x="3803650" y="3716338"/>
            <a:ext cx="1637371" cy="584775"/>
          </a:xfrm>
          <a:prstGeom prst="rect">
            <a:avLst/>
          </a:prstGeom>
          <a:noFill/>
        </p:spPr>
        <p:txBody>
          <a:bodyPr wrap="none">
            <a:spAutoFit/>
          </a:bodyPr>
          <a:lstStyle/>
          <a:p>
            <a:pPr>
              <a:defRPr/>
            </a:pPr>
            <a:r>
              <a:rPr lang="ru-RU" sz="3200" b="1" u="sng" dirty="0" smtClean="0">
                <a:effectLst>
                  <a:outerShdw blurRad="38100" dist="38100" dir="2700000" algn="tl">
                    <a:srgbClr val="000000">
                      <a:alpha val="43137"/>
                    </a:srgbClr>
                  </a:outerShdw>
                </a:effectLst>
              </a:rPr>
              <a:t>Максим</a:t>
            </a:r>
            <a:endParaRPr lang="ru-RU" sz="3200" b="1" u="sng" dirty="0">
              <a:effectLst>
                <a:outerShdw blurRad="38100" dist="38100" dir="2700000" algn="tl">
                  <a:srgbClr val="000000">
                    <a:alpha val="43137"/>
                  </a:srgbClr>
                </a:outerShdw>
              </a:effectLst>
            </a:endParaRPr>
          </a:p>
        </p:txBody>
      </p:sp>
      <p:sp>
        <p:nvSpPr>
          <p:cNvPr id="10245" name="TextBox 6"/>
          <p:cNvSpPr txBox="1">
            <a:spLocks noChangeArrowheads="1"/>
          </p:cNvSpPr>
          <p:nvPr/>
        </p:nvSpPr>
        <p:spPr bwMode="auto">
          <a:xfrm>
            <a:off x="4572000" y="2348880"/>
            <a:ext cx="1872208" cy="523220"/>
          </a:xfrm>
          <a:prstGeom prst="rect">
            <a:avLst/>
          </a:prstGeom>
          <a:noFill/>
          <a:ln w="9525">
            <a:noFill/>
            <a:miter lim="800000"/>
            <a:headEnd/>
            <a:tailEnd/>
          </a:ln>
        </p:spPr>
        <p:txBody>
          <a:bodyPr wrap="square">
            <a:spAutoFit/>
          </a:bodyPr>
          <a:lstStyle/>
          <a:p>
            <a:r>
              <a:rPr lang="ru-RU" sz="2800" b="1" dirty="0" smtClean="0"/>
              <a:t>Максимка</a:t>
            </a:r>
            <a:endParaRPr lang="ru-RU" sz="2800" b="1" dirty="0"/>
          </a:p>
        </p:txBody>
      </p:sp>
      <p:sp>
        <p:nvSpPr>
          <p:cNvPr id="10246" name="TextBox 7"/>
          <p:cNvSpPr txBox="1">
            <a:spLocks noChangeArrowheads="1"/>
          </p:cNvSpPr>
          <p:nvPr/>
        </p:nvSpPr>
        <p:spPr bwMode="auto">
          <a:xfrm>
            <a:off x="2411761" y="2564905"/>
            <a:ext cx="2448272" cy="523220"/>
          </a:xfrm>
          <a:prstGeom prst="rect">
            <a:avLst/>
          </a:prstGeom>
          <a:noFill/>
          <a:ln w="9525">
            <a:noFill/>
            <a:miter lim="800000"/>
            <a:headEnd/>
            <a:tailEnd/>
          </a:ln>
        </p:spPr>
        <p:txBody>
          <a:bodyPr wrap="square">
            <a:spAutoFit/>
          </a:bodyPr>
          <a:lstStyle/>
          <a:p>
            <a:r>
              <a:rPr lang="ru-RU" sz="2800" b="1" dirty="0" err="1" smtClean="0"/>
              <a:t>Максимулька</a:t>
            </a:r>
            <a:endParaRPr lang="ru-RU" sz="2800" b="1" dirty="0"/>
          </a:p>
        </p:txBody>
      </p:sp>
      <p:sp>
        <p:nvSpPr>
          <p:cNvPr id="10247" name="TextBox 8"/>
          <p:cNvSpPr txBox="1">
            <a:spLocks noChangeArrowheads="1"/>
          </p:cNvSpPr>
          <p:nvPr/>
        </p:nvSpPr>
        <p:spPr bwMode="auto">
          <a:xfrm>
            <a:off x="5535613" y="3541713"/>
            <a:ext cx="1000146" cy="523220"/>
          </a:xfrm>
          <a:prstGeom prst="rect">
            <a:avLst/>
          </a:prstGeom>
          <a:noFill/>
          <a:ln w="9525">
            <a:noFill/>
            <a:miter lim="800000"/>
            <a:headEnd/>
            <a:tailEnd/>
          </a:ln>
        </p:spPr>
        <p:txBody>
          <a:bodyPr wrap="none">
            <a:spAutoFit/>
          </a:bodyPr>
          <a:lstStyle/>
          <a:p>
            <a:r>
              <a:rPr lang="ru-RU" sz="2800" b="1" dirty="0" smtClean="0"/>
              <a:t>Макс</a:t>
            </a:r>
            <a:endParaRPr lang="ru-RU" sz="2800" b="1" dirty="0"/>
          </a:p>
        </p:txBody>
      </p:sp>
      <p:sp>
        <p:nvSpPr>
          <p:cNvPr id="10248" name="TextBox 9"/>
          <p:cNvSpPr txBox="1">
            <a:spLocks noChangeArrowheads="1"/>
          </p:cNvSpPr>
          <p:nvPr/>
        </p:nvSpPr>
        <p:spPr bwMode="auto">
          <a:xfrm>
            <a:off x="4792663" y="4602163"/>
            <a:ext cx="2249718" cy="523220"/>
          </a:xfrm>
          <a:prstGeom prst="rect">
            <a:avLst/>
          </a:prstGeom>
          <a:noFill/>
          <a:ln w="9525">
            <a:noFill/>
            <a:miter lim="800000"/>
            <a:headEnd/>
            <a:tailEnd/>
          </a:ln>
        </p:spPr>
        <p:txBody>
          <a:bodyPr wrap="none">
            <a:spAutoFit/>
          </a:bodyPr>
          <a:lstStyle/>
          <a:p>
            <a:r>
              <a:rPr lang="ru-RU" sz="2800" b="1" dirty="0" err="1" smtClean="0"/>
              <a:t>Максимушка</a:t>
            </a:r>
            <a:endParaRPr lang="ru-RU" sz="2800" b="1" dirty="0"/>
          </a:p>
        </p:txBody>
      </p:sp>
      <p:sp>
        <p:nvSpPr>
          <p:cNvPr id="10249" name="TextBox 10"/>
          <p:cNvSpPr txBox="1">
            <a:spLocks noChangeArrowheads="1"/>
          </p:cNvSpPr>
          <p:nvPr/>
        </p:nvSpPr>
        <p:spPr bwMode="auto">
          <a:xfrm>
            <a:off x="3817938" y="5300663"/>
            <a:ext cx="1378454" cy="523220"/>
          </a:xfrm>
          <a:prstGeom prst="rect">
            <a:avLst/>
          </a:prstGeom>
          <a:noFill/>
          <a:ln w="9525">
            <a:noFill/>
            <a:miter lim="800000"/>
            <a:headEnd/>
            <a:tailEnd/>
          </a:ln>
        </p:spPr>
        <p:txBody>
          <a:bodyPr wrap="none">
            <a:spAutoFit/>
          </a:bodyPr>
          <a:lstStyle/>
          <a:p>
            <a:r>
              <a:rPr lang="ru-RU" sz="2800" b="1" dirty="0" err="1" smtClean="0"/>
              <a:t>Максик</a:t>
            </a:r>
            <a:endParaRPr lang="ru-RU" sz="2800" b="1" dirty="0"/>
          </a:p>
        </p:txBody>
      </p:sp>
      <p:sp>
        <p:nvSpPr>
          <p:cNvPr id="10250" name="TextBox 11"/>
          <p:cNvSpPr txBox="1">
            <a:spLocks noChangeArrowheads="1"/>
          </p:cNvSpPr>
          <p:nvPr/>
        </p:nvSpPr>
        <p:spPr bwMode="auto">
          <a:xfrm>
            <a:off x="2555875" y="4611688"/>
            <a:ext cx="2010037" cy="523220"/>
          </a:xfrm>
          <a:prstGeom prst="rect">
            <a:avLst/>
          </a:prstGeom>
          <a:noFill/>
          <a:ln w="9525">
            <a:noFill/>
            <a:miter lim="800000"/>
            <a:headEnd/>
            <a:tailEnd/>
          </a:ln>
        </p:spPr>
        <p:txBody>
          <a:bodyPr wrap="none">
            <a:spAutoFit/>
          </a:bodyPr>
          <a:lstStyle/>
          <a:p>
            <a:r>
              <a:rPr lang="ru-RU" sz="2800" b="1" dirty="0" smtClean="0"/>
              <a:t>Максимчик</a:t>
            </a:r>
            <a:endParaRPr lang="ru-RU" sz="2800" b="1" dirty="0"/>
          </a:p>
        </p:txBody>
      </p:sp>
      <p:sp>
        <p:nvSpPr>
          <p:cNvPr id="10251" name="TextBox 12"/>
          <p:cNvSpPr txBox="1">
            <a:spLocks noChangeArrowheads="1"/>
          </p:cNvSpPr>
          <p:nvPr/>
        </p:nvSpPr>
        <p:spPr bwMode="auto">
          <a:xfrm>
            <a:off x="2051720" y="3429000"/>
            <a:ext cx="2601772" cy="523220"/>
          </a:xfrm>
          <a:prstGeom prst="rect">
            <a:avLst/>
          </a:prstGeom>
          <a:noFill/>
          <a:ln w="9525">
            <a:noFill/>
            <a:miter lim="800000"/>
            <a:headEnd/>
            <a:tailEnd/>
          </a:ln>
        </p:spPr>
        <p:txBody>
          <a:bodyPr wrap="square">
            <a:spAutoFit/>
          </a:bodyPr>
          <a:lstStyle/>
          <a:p>
            <a:r>
              <a:rPr lang="ru-RU" sz="2800" b="1" dirty="0" err="1" smtClean="0"/>
              <a:t>Максимочка</a:t>
            </a:r>
            <a:endParaRPr lang="ru-RU"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99593" y="548680"/>
            <a:ext cx="8244408" cy="720080"/>
          </a:xfrm>
        </p:spPr>
        <p:txBody>
          <a:bodyPr rtlCol="0">
            <a:normAutofit fontScale="90000"/>
          </a:bodyPr>
          <a:lstStyle/>
          <a:p>
            <a:pPr algn="ctr" fontAlgn="auto">
              <a:spcAft>
                <a:spcPts val="0"/>
              </a:spcAft>
              <a:defRPr/>
            </a:pPr>
            <a:r>
              <a:rPr lang="ru-RU" b="1" dirty="0" smtClean="0">
                <a:solidFill>
                  <a:srgbClr val="002060"/>
                </a:solidFill>
              </a:rPr>
              <a:t>«Ромашка» форм имени Даниил.</a:t>
            </a:r>
            <a:endParaRPr lang="ru-RU" b="1" dirty="0">
              <a:solidFill>
                <a:srgbClr val="002060"/>
              </a:solidFill>
            </a:endParaRPr>
          </a:p>
        </p:txBody>
      </p:sp>
      <p:pic>
        <p:nvPicPr>
          <p:cNvPr id="10243" name="Picture 1"/>
          <p:cNvPicPr>
            <a:picLocks noChangeAspect="1" noChangeArrowheads="1"/>
          </p:cNvPicPr>
          <p:nvPr/>
        </p:nvPicPr>
        <p:blipFill>
          <a:blip r:embed="rId2" cstate="print"/>
          <a:srcRect/>
          <a:stretch>
            <a:fillRect/>
          </a:stretch>
        </p:blipFill>
        <p:spPr bwMode="auto">
          <a:xfrm>
            <a:off x="2339975" y="1773238"/>
            <a:ext cx="4464050" cy="4583112"/>
          </a:xfrm>
          <a:prstGeom prst="rect">
            <a:avLst/>
          </a:prstGeom>
          <a:noFill/>
          <a:ln w="9525">
            <a:noFill/>
            <a:miter lim="800000"/>
            <a:headEnd/>
            <a:tailEnd/>
          </a:ln>
          <a:effectLst/>
        </p:spPr>
      </p:pic>
      <p:sp>
        <p:nvSpPr>
          <p:cNvPr id="6" name="TextBox 5"/>
          <p:cNvSpPr txBox="1"/>
          <p:nvPr/>
        </p:nvSpPr>
        <p:spPr>
          <a:xfrm>
            <a:off x="3803650" y="3716338"/>
            <a:ext cx="1561646" cy="584775"/>
          </a:xfrm>
          <a:prstGeom prst="rect">
            <a:avLst/>
          </a:prstGeom>
          <a:noFill/>
        </p:spPr>
        <p:txBody>
          <a:bodyPr wrap="none">
            <a:spAutoFit/>
          </a:bodyPr>
          <a:lstStyle/>
          <a:p>
            <a:pPr>
              <a:defRPr/>
            </a:pPr>
            <a:r>
              <a:rPr lang="ru-RU" sz="3200" b="1" u="sng" dirty="0" smtClean="0">
                <a:effectLst>
                  <a:outerShdw blurRad="38100" dist="38100" dir="2700000" algn="tl">
                    <a:srgbClr val="000000">
                      <a:alpha val="43137"/>
                    </a:srgbClr>
                  </a:outerShdw>
                </a:effectLst>
              </a:rPr>
              <a:t>Даниил</a:t>
            </a:r>
            <a:endParaRPr lang="ru-RU" sz="3200" b="1" u="sng" dirty="0">
              <a:effectLst>
                <a:outerShdw blurRad="38100" dist="38100" dir="2700000" algn="tl">
                  <a:srgbClr val="000000">
                    <a:alpha val="43137"/>
                  </a:srgbClr>
                </a:outerShdw>
              </a:effectLst>
            </a:endParaRPr>
          </a:p>
        </p:txBody>
      </p:sp>
      <p:sp>
        <p:nvSpPr>
          <p:cNvPr id="10245" name="TextBox 6"/>
          <p:cNvSpPr txBox="1">
            <a:spLocks noChangeArrowheads="1"/>
          </p:cNvSpPr>
          <p:nvPr/>
        </p:nvSpPr>
        <p:spPr bwMode="auto">
          <a:xfrm>
            <a:off x="4572000" y="2348880"/>
            <a:ext cx="1872208" cy="523220"/>
          </a:xfrm>
          <a:prstGeom prst="rect">
            <a:avLst/>
          </a:prstGeom>
          <a:noFill/>
          <a:ln w="9525">
            <a:noFill/>
            <a:miter lim="800000"/>
            <a:headEnd/>
            <a:tailEnd/>
          </a:ln>
        </p:spPr>
        <p:txBody>
          <a:bodyPr wrap="square">
            <a:spAutoFit/>
          </a:bodyPr>
          <a:lstStyle/>
          <a:p>
            <a:r>
              <a:rPr lang="ru-RU" sz="2800" b="1" dirty="0" err="1" smtClean="0"/>
              <a:t>Данечка</a:t>
            </a:r>
            <a:endParaRPr lang="ru-RU" sz="2800" b="1" dirty="0"/>
          </a:p>
        </p:txBody>
      </p:sp>
      <p:sp>
        <p:nvSpPr>
          <p:cNvPr id="10246" name="TextBox 7"/>
          <p:cNvSpPr txBox="1">
            <a:spLocks noChangeArrowheads="1"/>
          </p:cNvSpPr>
          <p:nvPr/>
        </p:nvSpPr>
        <p:spPr bwMode="auto">
          <a:xfrm>
            <a:off x="2915816" y="2492896"/>
            <a:ext cx="1728191" cy="523220"/>
          </a:xfrm>
          <a:prstGeom prst="rect">
            <a:avLst/>
          </a:prstGeom>
          <a:noFill/>
          <a:ln w="9525">
            <a:noFill/>
            <a:miter lim="800000"/>
            <a:headEnd/>
            <a:tailEnd/>
          </a:ln>
        </p:spPr>
        <p:txBody>
          <a:bodyPr wrap="square">
            <a:spAutoFit/>
          </a:bodyPr>
          <a:lstStyle/>
          <a:p>
            <a:r>
              <a:rPr lang="ru-RU" sz="2800" b="1" dirty="0" smtClean="0"/>
              <a:t>       Дэн</a:t>
            </a:r>
            <a:endParaRPr lang="ru-RU" sz="2800" b="1" dirty="0"/>
          </a:p>
        </p:txBody>
      </p:sp>
      <p:sp>
        <p:nvSpPr>
          <p:cNvPr id="10247" name="TextBox 8"/>
          <p:cNvSpPr txBox="1">
            <a:spLocks noChangeArrowheads="1"/>
          </p:cNvSpPr>
          <p:nvPr/>
        </p:nvSpPr>
        <p:spPr bwMode="auto">
          <a:xfrm>
            <a:off x="5535613" y="3541713"/>
            <a:ext cx="979755" cy="523220"/>
          </a:xfrm>
          <a:prstGeom prst="rect">
            <a:avLst/>
          </a:prstGeom>
          <a:noFill/>
          <a:ln w="9525">
            <a:noFill/>
            <a:miter lim="800000"/>
            <a:headEnd/>
            <a:tailEnd/>
          </a:ln>
        </p:spPr>
        <p:txBody>
          <a:bodyPr wrap="none">
            <a:spAutoFit/>
          </a:bodyPr>
          <a:lstStyle/>
          <a:p>
            <a:r>
              <a:rPr lang="ru-RU" sz="2800" b="1" dirty="0" smtClean="0"/>
              <a:t>Даня</a:t>
            </a:r>
            <a:endParaRPr lang="ru-RU" sz="2800" b="1" dirty="0"/>
          </a:p>
        </p:txBody>
      </p:sp>
      <p:sp>
        <p:nvSpPr>
          <p:cNvPr id="10248" name="TextBox 9"/>
          <p:cNvSpPr txBox="1">
            <a:spLocks noChangeArrowheads="1"/>
          </p:cNvSpPr>
          <p:nvPr/>
        </p:nvSpPr>
        <p:spPr bwMode="auto">
          <a:xfrm>
            <a:off x="4792663" y="4602163"/>
            <a:ext cx="1985095" cy="523220"/>
          </a:xfrm>
          <a:prstGeom prst="rect">
            <a:avLst/>
          </a:prstGeom>
          <a:noFill/>
          <a:ln w="9525">
            <a:noFill/>
            <a:miter lim="800000"/>
            <a:headEnd/>
            <a:tailEnd/>
          </a:ln>
        </p:spPr>
        <p:txBody>
          <a:bodyPr wrap="none">
            <a:spAutoFit/>
          </a:bodyPr>
          <a:lstStyle/>
          <a:p>
            <a:r>
              <a:rPr lang="ru-RU" sz="2800" b="1" dirty="0" err="1" smtClean="0"/>
              <a:t>Данилушка</a:t>
            </a:r>
            <a:endParaRPr lang="ru-RU" sz="2800" b="1" dirty="0"/>
          </a:p>
        </p:txBody>
      </p:sp>
      <p:sp>
        <p:nvSpPr>
          <p:cNvPr id="10249" name="TextBox 10"/>
          <p:cNvSpPr txBox="1">
            <a:spLocks noChangeArrowheads="1"/>
          </p:cNvSpPr>
          <p:nvPr/>
        </p:nvSpPr>
        <p:spPr bwMode="auto">
          <a:xfrm>
            <a:off x="3817938" y="5300663"/>
            <a:ext cx="1531188" cy="523220"/>
          </a:xfrm>
          <a:prstGeom prst="rect">
            <a:avLst/>
          </a:prstGeom>
          <a:noFill/>
          <a:ln w="9525">
            <a:noFill/>
            <a:miter lim="800000"/>
            <a:headEnd/>
            <a:tailEnd/>
          </a:ln>
        </p:spPr>
        <p:txBody>
          <a:bodyPr wrap="none">
            <a:spAutoFit/>
          </a:bodyPr>
          <a:lstStyle/>
          <a:p>
            <a:r>
              <a:rPr lang="ru-RU" sz="2800" b="1" dirty="0" err="1" smtClean="0"/>
              <a:t>Даньчик</a:t>
            </a:r>
            <a:endParaRPr lang="ru-RU" sz="2800" b="1" dirty="0"/>
          </a:p>
        </p:txBody>
      </p:sp>
      <p:sp>
        <p:nvSpPr>
          <p:cNvPr id="10250" name="TextBox 11"/>
          <p:cNvSpPr txBox="1">
            <a:spLocks noChangeArrowheads="1"/>
          </p:cNvSpPr>
          <p:nvPr/>
        </p:nvSpPr>
        <p:spPr bwMode="auto">
          <a:xfrm>
            <a:off x="2555875" y="4611688"/>
            <a:ext cx="1920719" cy="523220"/>
          </a:xfrm>
          <a:prstGeom prst="rect">
            <a:avLst/>
          </a:prstGeom>
          <a:noFill/>
          <a:ln w="9525">
            <a:noFill/>
            <a:miter lim="800000"/>
            <a:headEnd/>
            <a:tailEnd/>
          </a:ln>
        </p:spPr>
        <p:txBody>
          <a:bodyPr wrap="none">
            <a:spAutoFit/>
          </a:bodyPr>
          <a:lstStyle/>
          <a:p>
            <a:r>
              <a:rPr lang="ru-RU" sz="2800" b="1" dirty="0" smtClean="0"/>
              <a:t>Данильчик</a:t>
            </a:r>
            <a:endParaRPr lang="ru-RU" sz="2800" b="1" dirty="0"/>
          </a:p>
        </p:txBody>
      </p:sp>
      <p:sp>
        <p:nvSpPr>
          <p:cNvPr id="10251" name="TextBox 12"/>
          <p:cNvSpPr txBox="1">
            <a:spLocks noChangeArrowheads="1"/>
          </p:cNvSpPr>
          <p:nvPr/>
        </p:nvSpPr>
        <p:spPr bwMode="auto">
          <a:xfrm>
            <a:off x="2051720" y="3429000"/>
            <a:ext cx="2601772" cy="523220"/>
          </a:xfrm>
          <a:prstGeom prst="rect">
            <a:avLst/>
          </a:prstGeom>
          <a:noFill/>
          <a:ln w="9525">
            <a:noFill/>
            <a:miter lim="800000"/>
            <a:headEnd/>
            <a:tailEnd/>
          </a:ln>
        </p:spPr>
        <p:txBody>
          <a:bodyPr wrap="square">
            <a:spAutoFit/>
          </a:bodyPr>
          <a:lstStyle/>
          <a:p>
            <a:r>
              <a:rPr lang="ru-RU" sz="2800" b="1" dirty="0" err="1" smtClean="0"/>
              <a:t>Данилочка</a:t>
            </a:r>
            <a:endParaRPr lang="ru-RU"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162872">
            <a:off x="881063" y="1457325"/>
            <a:ext cx="7772400" cy="3797300"/>
          </a:xfrm>
        </p:spPr>
        <p:txBody>
          <a:bodyPr rtlCol="0">
            <a:normAutofit fontScale="90000"/>
          </a:bodyPr>
          <a:lstStyle/>
          <a:p>
            <a:pPr fontAlgn="auto">
              <a:spcAft>
                <a:spcPts val="0"/>
              </a:spcAft>
              <a:defRPr/>
            </a:pPr>
            <a:r>
              <a:rPr lang="ru-RU" sz="6000" dirty="0" smtClean="0">
                <a:solidFill>
                  <a:srgbClr val="7030A0"/>
                </a:solidFill>
              </a:rPr>
              <a:t>Имя у тебя одно.</a:t>
            </a:r>
            <a:br>
              <a:rPr lang="ru-RU" sz="6000" dirty="0" smtClean="0">
                <a:solidFill>
                  <a:srgbClr val="7030A0"/>
                </a:solidFill>
              </a:rPr>
            </a:br>
            <a:r>
              <a:rPr lang="ru-RU" sz="6000" dirty="0" smtClean="0">
                <a:solidFill>
                  <a:srgbClr val="7030A0"/>
                </a:solidFill>
              </a:rPr>
              <a:t>Навсегда оно дано.</a:t>
            </a:r>
            <a:br>
              <a:rPr lang="ru-RU" sz="6000" dirty="0" smtClean="0">
                <a:solidFill>
                  <a:srgbClr val="7030A0"/>
                </a:solidFill>
              </a:rPr>
            </a:br>
            <a:r>
              <a:rPr lang="ru-RU" sz="6000" dirty="0" smtClean="0">
                <a:solidFill>
                  <a:srgbClr val="7030A0"/>
                </a:solidFill>
              </a:rPr>
              <a:t>Жизнь длинна, и оттого</a:t>
            </a:r>
            <a:br>
              <a:rPr lang="ru-RU" sz="6000" dirty="0" smtClean="0">
                <a:solidFill>
                  <a:srgbClr val="7030A0"/>
                </a:solidFill>
              </a:rPr>
            </a:br>
            <a:r>
              <a:rPr lang="ru-RU" sz="6000" dirty="0" smtClean="0">
                <a:solidFill>
                  <a:srgbClr val="7030A0"/>
                </a:solidFill>
              </a:rPr>
              <a:t>Ты побереги его”.</a:t>
            </a:r>
            <a:br>
              <a:rPr lang="ru-RU" sz="6000" dirty="0" smtClean="0">
                <a:solidFill>
                  <a:srgbClr val="7030A0"/>
                </a:solidFill>
              </a:rPr>
            </a:br>
            <a:endParaRPr lang="ru-RU" sz="6000" b="1" i="1" dirty="0">
              <a:solidFill>
                <a:srgbClr val="7030A0"/>
              </a:solidFill>
            </a:endParaRPr>
          </a:p>
        </p:txBody>
      </p:sp>
      <p:sp>
        <p:nvSpPr>
          <p:cNvPr id="4" name="Подзаголовок 3"/>
          <p:cNvSpPr>
            <a:spLocks noGrp="1"/>
          </p:cNvSpPr>
          <p:nvPr>
            <p:ph type="subTitle" idx="1"/>
          </p:nvPr>
        </p:nvSpPr>
        <p:spPr>
          <a:xfrm>
            <a:off x="1371600" y="3886200"/>
            <a:ext cx="485756" cy="114304"/>
          </a:xfrm>
        </p:spPr>
        <p:txBody>
          <a:bodyPr rtlCol="0">
            <a:normAutofit fontScale="25000" lnSpcReduction="20000"/>
          </a:bodyPr>
          <a:lstStyle/>
          <a:p>
            <a:pPr fontAlgn="auto">
              <a:spcAft>
                <a:spcPts val="0"/>
              </a:spcAft>
              <a:buFont typeface="Arial" pitchFamily="34" charset="0"/>
              <a:buNone/>
              <a:defRPr/>
            </a:pPr>
            <a:endParaRPr lang="ru-R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ВЫВОД.</a:t>
            </a:r>
            <a:endParaRPr lang="ru-RU" b="1" i="1" dirty="0">
              <a:solidFill>
                <a:srgbClr val="FF0000"/>
              </a:solidFill>
            </a:endParaRPr>
          </a:p>
        </p:txBody>
      </p:sp>
      <p:sp>
        <p:nvSpPr>
          <p:cNvPr id="5" name="Прямоугольник 4"/>
          <p:cNvSpPr/>
          <p:nvPr/>
        </p:nvSpPr>
        <p:spPr>
          <a:xfrm>
            <a:off x="500034" y="2000240"/>
            <a:ext cx="8215370" cy="4401205"/>
          </a:xfrm>
          <a:prstGeom prst="rect">
            <a:avLst/>
          </a:prstGeom>
        </p:spPr>
        <p:txBody>
          <a:bodyPr wrap="square">
            <a:spAutoFit/>
          </a:bodyPr>
          <a:lstStyle/>
          <a:p>
            <a:pPr>
              <a:spcBef>
                <a:spcPct val="0"/>
              </a:spcBef>
            </a:pPr>
            <a:r>
              <a:rPr lang="ru-RU" sz="3200" b="1" i="1" dirty="0" smtClean="0">
                <a:latin typeface="Times New Roman" pitchFamily="18" charset="0"/>
              </a:rPr>
              <a:t> </a:t>
            </a:r>
            <a:r>
              <a:rPr lang="ru-RU" sz="2800" b="1" i="1" dirty="0" smtClean="0">
                <a:latin typeface="Times New Roman" pitchFamily="18" charset="0"/>
              </a:rPr>
              <a:t>Мы заметили, что имя откладывает свой отпечаток на человека, но какие бы имена мы не носили, что бы ни предопределяли нам они, мы всегда   остаёмся хозяевами нашей судьбы. Только от нас зависит какой след оставит наше   имя на земле.</a:t>
            </a:r>
            <a:r>
              <a:rPr lang="ru-RU" sz="2800" b="1" dirty="0" smtClean="0">
                <a:solidFill>
                  <a:srgbClr val="800080"/>
                </a:solidFill>
                <a:latin typeface="Monotype Corsiva" pitchFamily="66" charset="0"/>
              </a:rPr>
              <a:t> </a:t>
            </a:r>
          </a:p>
          <a:p>
            <a:pPr>
              <a:spcBef>
                <a:spcPct val="0"/>
              </a:spcBef>
            </a:pPr>
            <a:r>
              <a:rPr lang="ru-RU" sz="5400" b="1" dirty="0" smtClean="0">
                <a:solidFill>
                  <a:srgbClr val="800080"/>
                </a:solidFill>
              </a:rPr>
              <a:t>«</a:t>
            </a:r>
            <a:r>
              <a:rPr lang="ru-RU" sz="5400" b="1" dirty="0" smtClean="0">
                <a:solidFill>
                  <a:srgbClr val="800080"/>
                </a:solidFill>
                <a:latin typeface="Monotype Corsiva" pitchFamily="66" charset="0"/>
              </a:rPr>
              <a:t>Не имя красит человека,</a:t>
            </a:r>
          </a:p>
          <a:p>
            <a:pPr>
              <a:spcBef>
                <a:spcPct val="0"/>
              </a:spcBef>
            </a:pPr>
            <a:r>
              <a:rPr lang="ru-RU" sz="5400" b="1" dirty="0" smtClean="0">
                <a:solidFill>
                  <a:srgbClr val="800080"/>
                </a:solidFill>
                <a:latin typeface="Monotype Corsiva" pitchFamily="66" charset="0"/>
              </a:rPr>
              <a:t>              а человек имя.</a:t>
            </a:r>
            <a:r>
              <a:rPr lang="ru-RU" sz="5400" b="1" dirty="0" smtClean="0">
                <a:solidFill>
                  <a:srgbClr val="800080"/>
                </a:solidFill>
              </a:rPr>
              <a:t>»</a:t>
            </a:r>
            <a:endParaRPr lang="ru-RU" sz="5400" b="1" i="1" dirty="0" smtClean="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3"/>
          <p:cNvSpPr>
            <a:spLocks noChangeArrowheads="1"/>
          </p:cNvSpPr>
          <p:nvPr/>
        </p:nvSpPr>
        <p:spPr bwMode="auto">
          <a:xfrm>
            <a:off x="755650" y="796925"/>
            <a:ext cx="7704138" cy="4955203"/>
          </a:xfrm>
          <a:prstGeom prst="rect">
            <a:avLst/>
          </a:prstGeom>
          <a:noFill/>
          <a:ln w="9525">
            <a:noFill/>
            <a:miter lim="800000"/>
            <a:headEnd/>
            <a:tailEnd/>
          </a:ln>
        </p:spPr>
        <p:txBody>
          <a:bodyPr>
            <a:spAutoFit/>
          </a:bodyPr>
          <a:lstStyle/>
          <a:p>
            <a:r>
              <a:rPr lang="en-US" sz="2800" b="1" dirty="0" smtClean="0"/>
              <a:t>                              </a:t>
            </a:r>
            <a:r>
              <a:rPr lang="ru-RU" sz="3600" b="1" dirty="0" smtClean="0">
                <a:latin typeface="Times New Roman" pitchFamily="18" charset="0"/>
                <a:cs typeface="Times New Roman" pitchFamily="18" charset="0"/>
              </a:rPr>
              <a:t>Источники</a:t>
            </a:r>
            <a:r>
              <a:rPr lang="ru-RU" sz="3600" b="1" dirty="0">
                <a:latin typeface="Times New Roman" pitchFamily="18" charset="0"/>
                <a:cs typeface="Times New Roman" pitchFamily="18" charset="0"/>
              </a:rPr>
              <a:t>:</a:t>
            </a:r>
          </a:p>
          <a:p>
            <a:endParaRPr lang="en-US" sz="2800" dirty="0" smtClean="0"/>
          </a:p>
          <a:p>
            <a:endParaRPr lang="en-US" sz="2800" dirty="0" smtClean="0"/>
          </a:p>
          <a:p>
            <a:r>
              <a:rPr lang="ru-RU" sz="2800" dirty="0" smtClean="0"/>
              <a:t>Богушева </a:t>
            </a:r>
            <a:r>
              <a:rPr lang="ru-RU" sz="2800" dirty="0"/>
              <a:t>Е. Именины у меня. – М.: Благо, 2002.</a:t>
            </a:r>
          </a:p>
          <a:p>
            <a:r>
              <a:rPr lang="ru-RU" sz="2800" dirty="0" err="1"/>
              <a:t>Хигир</a:t>
            </a:r>
            <a:r>
              <a:rPr lang="ru-RU" sz="2800" dirty="0"/>
              <a:t> А. Энциклопедия имён. Имя, характер, </a:t>
            </a:r>
          </a:p>
          <a:p>
            <a:r>
              <a:rPr lang="ru-RU" sz="2800" dirty="0"/>
              <a:t>судьба. – М.: </a:t>
            </a:r>
            <a:r>
              <a:rPr lang="ru-RU" sz="2800" dirty="0" err="1"/>
              <a:t>Эксмо</a:t>
            </a:r>
            <a:r>
              <a:rPr lang="ru-RU" sz="2800" dirty="0"/>
              <a:t>, 2005.</a:t>
            </a:r>
          </a:p>
          <a:p>
            <a:r>
              <a:rPr lang="ru-RU" sz="2800" dirty="0">
                <a:hlinkClick r:id="rId2"/>
              </a:rPr>
              <a:t>http://www.akviloncenter.ru/name/list.htm</a:t>
            </a:r>
            <a:endParaRPr lang="ru-RU" sz="2800" dirty="0"/>
          </a:p>
          <a:p>
            <a:r>
              <a:rPr lang="ru-RU" sz="2800" dirty="0">
                <a:hlinkClick r:id="rId3"/>
              </a:rPr>
              <a:t>http://www.calend.ru/names/</a:t>
            </a:r>
            <a:endParaRPr lang="ru-RU" sz="2800" dirty="0"/>
          </a:p>
          <a:p>
            <a:r>
              <a:rPr lang="en-US" sz="2800" dirty="0">
                <a:hlinkClick r:id="rId4"/>
              </a:rPr>
              <a:t>http://ru.wikipedia.org/wiki/</a:t>
            </a:r>
            <a:r>
              <a:rPr lang="ru-RU" sz="2800" dirty="0">
                <a:hlinkClick r:id="rId4"/>
              </a:rPr>
              <a:t>Антропонимика</a:t>
            </a:r>
            <a:endParaRPr lang="ru-RU" sz="2800" dirty="0"/>
          </a:p>
          <a:p>
            <a:endParaRPr lang="ru-RU" sz="2800" dirty="0"/>
          </a:p>
          <a:p>
            <a:endParaRPr lang="ru-RU" sz="2800" dirty="0"/>
          </a:p>
        </p:txBody>
      </p:sp>
      <p:pic>
        <p:nvPicPr>
          <p:cNvPr id="3" name="Picture 4" descr="ученик"/>
          <p:cNvPicPr>
            <a:picLocks noChangeAspect="1" noChangeArrowheads="1" noCrop="1"/>
          </p:cNvPicPr>
          <p:nvPr/>
        </p:nvPicPr>
        <p:blipFill>
          <a:blip r:embed="rId5" cstate="print"/>
          <a:srcRect/>
          <a:stretch>
            <a:fillRect/>
          </a:stretch>
        </p:blipFill>
        <p:spPr bwMode="auto">
          <a:xfrm>
            <a:off x="7235825" y="4005263"/>
            <a:ext cx="1574800"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4">
                    <a:lumMod val="50000"/>
                  </a:schemeClr>
                </a:solidFill>
                <a:latin typeface="Times New Roman" pitchFamily="18" charset="0"/>
                <a:ea typeface="Calibri" pitchFamily="34" charset="0"/>
                <a:cs typeface="Times New Roman" pitchFamily="18" charset="0"/>
              </a:rPr>
              <a:t>Гипотеза: </a:t>
            </a:r>
            <a:endParaRPr lang="ru-RU" dirty="0">
              <a:solidFill>
                <a:schemeClr val="accent4">
                  <a:lumMod val="50000"/>
                </a:schemeClr>
              </a:solidFill>
            </a:endParaRPr>
          </a:p>
        </p:txBody>
      </p:sp>
      <p:sp>
        <p:nvSpPr>
          <p:cNvPr id="3073" name="Rectangle 1"/>
          <p:cNvSpPr>
            <a:spLocks noChangeArrowheads="1"/>
          </p:cNvSpPr>
          <p:nvPr/>
        </p:nvSpPr>
        <p:spPr bwMode="auto">
          <a:xfrm>
            <a:off x="4457225" y="74711"/>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827584" y="1916832"/>
            <a:ext cx="7344816" cy="3539430"/>
          </a:xfrm>
          <a:prstGeom prst="rect">
            <a:avLst/>
          </a:prstGeom>
        </p:spPr>
        <p:txBody>
          <a:bodyPr wrap="square">
            <a:spAutoFit/>
          </a:bodyPr>
          <a:lstStyle/>
          <a:p>
            <a:r>
              <a:rPr lang="ru-RU" sz="3200" b="1" dirty="0" smtClean="0"/>
              <a:t> </a:t>
            </a:r>
            <a:r>
              <a:rPr lang="ru-RU" sz="3200" b="1" dirty="0" smtClean="0">
                <a:latin typeface="Times New Roman" pitchFamily="18" charset="0"/>
                <a:cs typeface="Times New Roman" pitchFamily="18" charset="0"/>
              </a:rPr>
              <a:t>Существует прямая связь между именем человека и его судьбой. </a:t>
            </a:r>
          </a:p>
          <a:p>
            <a:r>
              <a:rPr lang="ru-RU" sz="3200" b="1" dirty="0" smtClean="0">
                <a:latin typeface="Times New Roman" pitchFamily="18" charset="0"/>
                <a:cs typeface="Times New Roman" pitchFamily="18" charset="0"/>
              </a:rPr>
              <a:t>Правильно подобранное имя ребёнку является залогом счастья и удачи в жизни, создания крепкой семьи, правильного выбора профессии.</a:t>
            </a:r>
          </a:p>
          <a:p>
            <a:pPr lvl="0" algn="just" fontAlgn="base">
              <a:spcBef>
                <a:spcPct val="0"/>
              </a:spcBef>
              <a:spcAft>
                <a:spcPct val="0"/>
              </a:spcAft>
            </a:pPr>
            <a:endParaRPr lang="ru-RU" sz="3200" b="1" dirty="0">
              <a:solidFill>
                <a:prstClr val="black"/>
              </a:solidFill>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143000"/>
          </a:xfrm>
        </p:spPr>
        <p:txBody>
          <a:bodyPr/>
          <a:lstStyle/>
          <a:p>
            <a:r>
              <a:rPr lang="en-US" b="1" dirty="0" smtClean="0"/>
              <a:t/>
            </a:r>
            <a:br>
              <a:rPr lang="en-US" b="1" dirty="0" smtClean="0"/>
            </a:br>
            <a:r>
              <a:rPr lang="en-US" b="1" dirty="0" smtClean="0"/>
              <a:t> </a:t>
            </a:r>
            <a:r>
              <a:rPr lang="ru-RU" b="1" dirty="0" smtClean="0"/>
              <a:t> </a:t>
            </a:r>
            <a:r>
              <a:rPr lang="en-US" b="1" dirty="0" smtClean="0"/>
              <a:t> </a:t>
            </a:r>
            <a:r>
              <a:rPr lang="ru-RU" b="1" dirty="0" smtClean="0">
                <a:solidFill>
                  <a:srgbClr val="002060"/>
                </a:solidFill>
                <a:latin typeface="Times New Roman" pitchFamily="18" charset="0"/>
                <a:cs typeface="Times New Roman" pitchFamily="18" charset="0"/>
              </a:rPr>
              <a:t>Цель и объект исследования:</a:t>
            </a:r>
            <a:r>
              <a:rPr lang="ru-RU" b="1" dirty="0" smtClean="0"/>
              <a:t/>
            </a:r>
            <a:br>
              <a:rPr lang="ru-RU" b="1" dirty="0" smtClean="0"/>
            </a:br>
            <a:endParaRPr lang="ru-RU" dirty="0"/>
          </a:p>
        </p:txBody>
      </p:sp>
      <p:sp>
        <p:nvSpPr>
          <p:cNvPr id="3" name="Прямоугольник 2"/>
          <p:cNvSpPr/>
          <p:nvPr/>
        </p:nvSpPr>
        <p:spPr>
          <a:xfrm>
            <a:off x="395536" y="2348880"/>
            <a:ext cx="7848872" cy="2554545"/>
          </a:xfrm>
          <a:prstGeom prst="rect">
            <a:avLst/>
          </a:prstGeom>
        </p:spPr>
        <p:txBody>
          <a:bodyPr wrap="square">
            <a:spAutoFit/>
          </a:bodyPr>
          <a:lstStyle/>
          <a:p>
            <a:r>
              <a:rPr lang="ru-RU" sz="3200" b="1" dirty="0" smtClean="0">
                <a:solidFill>
                  <a:schemeClr val="accent6">
                    <a:lumMod val="75000"/>
                  </a:schemeClr>
                </a:solidFill>
                <a:latin typeface="Times New Roman" pitchFamily="18" charset="0"/>
                <a:cs typeface="Times New Roman" pitchFamily="18" charset="0"/>
              </a:rPr>
              <a:t>Цель</a:t>
            </a:r>
            <a:r>
              <a:rPr lang="ru-RU" sz="3200" dirty="0" smtClean="0">
                <a:latin typeface="Times New Roman" pitchFamily="18" charset="0"/>
                <a:cs typeface="Times New Roman" pitchFamily="18" charset="0"/>
              </a:rPr>
              <a:t> – выявление взаимосвязи имени и характера человека.</a:t>
            </a:r>
          </a:p>
          <a:p>
            <a:endParaRPr lang="ru-RU" sz="3200" dirty="0" smtClean="0">
              <a:latin typeface="Times New Roman" pitchFamily="18" charset="0"/>
              <a:cs typeface="Times New Roman" pitchFamily="18" charset="0"/>
            </a:endParaRPr>
          </a:p>
          <a:p>
            <a:r>
              <a:rPr lang="ru-RU" sz="3200" b="1" dirty="0" smtClean="0">
                <a:solidFill>
                  <a:schemeClr val="accent6">
                    <a:lumMod val="75000"/>
                  </a:schemeClr>
                </a:solidFill>
                <a:latin typeface="Times New Roman" pitchFamily="18" charset="0"/>
                <a:cs typeface="Times New Roman" pitchFamily="18" charset="0"/>
              </a:rPr>
              <a:t>Объектом</a:t>
            </a:r>
            <a:r>
              <a:rPr lang="ru-RU" sz="3200" dirty="0" smtClean="0">
                <a:latin typeface="Times New Roman" pitchFamily="18" charset="0"/>
                <a:cs typeface="Times New Roman" pitchFamily="18" charset="0"/>
              </a:rPr>
              <a:t> исследования стали  учащиеся  1, 3 классов и биографии известных людей.</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
            </a:r>
            <a:br>
              <a:rPr lang="en-US" b="1" dirty="0" smtClean="0"/>
            </a:br>
            <a:r>
              <a:rPr lang="ru-RU" b="1" dirty="0" smtClean="0">
                <a:solidFill>
                  <a:srgbClr val="002060"/>
                </a:solidFill>
                <a:latin typeface="Times New Roman" pitchFamily="18" charset="0"/>
                <a:cs typeface="Times New Roman" pitchFamily="18" charset="0"/>
              </a:rPr>
              <a:t>Методы исследования:</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Прямоугольник 2"/>
          <p:cNvSpPr/>
          <p:nvPr/>
        </p:nvSpPr>
        <p:spPr>
          <a:xfrm>
            <a:off x="611560" y="1916832"/>
            <a:ext cx="6984776" cy="4668331"/>
          </a:xfrm>
          <a:prstGeom prst="rect">
            <a:avLst/>
          </a:prstGeom>
        </p:spPr>
        <p:txBody>
          <a:bodyPr wrap="square">
            <a:spAutoFit/>
          </a:bodyPr>
          <a:lstStyle/>
          <a:p>
            <a:pPr>
              <a:buFont typeface="Wingdings" pitchFamily="2" charset="2"/>
              <a:buChar char="Ø"/>
            </a:pPr>
            <a:r>
              <a:rPr lang="ru-RU" sz="3200" dirty="0" smtClean="0">
                <a:latin typeface="Times New Roman" pitchFamily="18" charset="0"/>
                <a:cs typeface="Times New Roman" pitchFamily="18" charset="0"/>
              </a:rPr>
              <a:t>Изучение литературы о зависимости характера человека от его имени.</a:t>
            </a:r>
          </a:p>
          <a:p>
            <a:pPr>
              <a:buFont typeface="Wingdings" pitchFamily="2" charset="2"/>
              <a:buChar char="Ø"/>
            </a:pPr>
            <a:r>
              <a:rPr lang="ru-RU" sz="3200" dirty="0" smtClean="0">
                <a:latin typeface="Times New Roman" pitchFamily="18" charset="0"/>
                <a:cs typeface="Times New Roman" pitchFamily="18" charset="0"/>
              </a:rPr>
              <a:t> Сбор информации о выдающихся людях, об именах группы учащихся класса.</a:t>
            </a:r>
          </a:p>
          <a:p>
            <a:pPr>
              <a:buFont typeface="Wingdings" pitchFamily="2" charset="2"/>
              <a:buChar char="Ø"/>
            </a:pPr>
            <a:r>
              <a:rPr lang="ru-RU" sz="3200" dirty="0" smtClean="0">
                <a:latin typeface="Times New Roman" pitchFamily="18" charset="0"/>
                <a:cs typeface="Times New Roman" pitchFamily="18" charset="0"/>
              </a:rPr>
              <a:t> Анализ полученных результатов.</a:t>
            </a:r>
          </a:p>
          <a:p>
            <a:pPr>
              <a:buFont typeface="Wingdings" pitchFamily="2" charset="2"/>
              <a:buChar char="Ø"/>
            </a:pPr>
            <a:r>
              <a:rPr lang="ru-RU" sz="3200" dirty="0" smtClean="0">
                <a:latin typeface="Times New Roman" pitchFamily="18" charset="0"/>
                <a:cs typeface="Times New Roman" pitchFamily="18" charset="0"/>
              </a:rPr>
              <a:t>Выведение закономерностей.</a:t>
            </a:r>
          </a:p>
          <a:p>
            <a:pPr>
              <a:buFont typeface="Wingdings" pitchFamily="2" charset="2"/>
              <a:buChar char="Ø"/>
            </a:pPr>
            <a:r>
              <a:rPr lang="ru-RU" sz="3200" dirty="0" smtClean="0">
                <a:latin typeface="Times New Roman" pitchFamily="18" charset="0"/>
                <a:cs typeface="Times New Roman" pitchFamily="18" charset="0"/>
              </a:rPr>
              <a:t>Выработка комплекса рекомендаций и советов при выборе имени.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051720" y="487218"/>
            <a:ext cx="648072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Основополагающий вопрос:</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Какую тайну хранит моё имя?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Проблемные</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вопросы:</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появилось мое имя?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Какое значение имеет мое имя?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Учебные вопросы:</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 какого языка пришло мое имя?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Каков перевод и значение моего имени?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Кто дал мне такое имя?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Какие формы моего имени существуют?</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eaLnBrk="1" hangingPunct="1"/>
            <a:r>
              <a:rPr lang="ru-RU" smtClean="0"/>
              <a:t/>
            </a:r>
            <a:br>
              <a:rPr lang="ru-RU" smtClean="0"/>
            </a:br>
            <a:endParaRPr lang="ru-RU" smtClean="0"/>
          </a:p>
        </p:txBody>
      </p:sp>
      <p:sp>
        <p:nvSpPr>
          <p:cNvPr id="17411" name="Rectangle 3"/>
          <p:cNvSpPr>
            <a:spLocks noGrp="1"/>
          </p:cNvSpPr>
          <p:nvPr>
            <p:ph type="body" idx="4294967295"/>
          </p:nvPr>
        </p:nvSpPr>
        <p:spPr>
          <a:xfrm>
            <a:off x="539750" y="1125538"/>
            <a:ext cx="7212013" cy="4456112"/>
          </a:xfrm>
        </p:spPr>
        <p:txBody>
          <a:bodyPr/>
          <a:lstStyle/>
          <a:p>
            <a:pPr algn="ctr" eaLnBrk="1" hangingPunct="1">
              <a:buFont typeface="Wingdings 2" pitchFamily="18" charset="2"/>
              <a:buNone/>
            </a:pPr>
            <a:r>
              <a:rPr lang="ru-RU" sz="2400" b="1" i="1" smtClean="0">
                <a:solidFill>
                  <a:srgbClr val="33CCFF"/>
                </a:solidFill>
              </a:rPr>
              <a:t>     </a:t>
            </a:r>
            <a:r>
              <a:rPr lang="ru-RU" b="1" i="1" smtClean="0">
                <a:solidFill>
                  <a:schemeClr val="accent1"/>
                </a:solidFill>
                <a:latin typeface="Times New Roman" pitchFamily="18" charset="0"/>
              </a:rPr>
              <a:t>По словарю В.И. Даля:</a:t>
            </a:r>
            <a:r>
              <a:rPr lang="ru-RU" sz="2400" b="1" i="1" smtClean="0">
                <a:solidFill>
                  <a:schemeClr val="accent1"/>
                </a:solidFill>
                <a:latin typeface="Times New Roman" pitchFamily="18" charset="0"/>
              </a:rPr>
              <a:t>    </a:t>
            </a:r>
          </a:p>
          <a:p>
            <a:pPr algn="ctr" eaLnBrk="1" hangingPunct="1">
              <a:buFont typeface="Wingdings 2" pitchFamily="18" charset="2"/>
              <a:buNone/>
            </a:pPr>
            <a:endParaRPr lang="ru-RU" sz="2400" b="1" i="1" smtClean="0">
              <a:solidFill>
                <a:schemeClr val="accent1"/>
              </a:solidFill>
              <a:latin typeface="Times New Roman" pitchFamily="18" charset="0"/>
            </a:endParaRPr>
          </a:p>
          <a:p>
            <a:pPr algn="ctr" eaLnBrk="1" hangingPunct="1">
              <a:buFont typeface="Wingdings 2" pitchFamily="18" charset="2"/>
              <a:buNone/>
            </a:pPr>
            <a:r>
              <a:rPr lang="ru-RU" sz="3600" smtClean="0">
                <a:solidFill>
                  <a:schemeClr val="folHlink"/>
                </a:solidFill>
              </a:rPr>
              <a:t>«</a:t>
            </a:r>
            <a:r>
              <a:rPr lang="ru-RU" sz="3600" b="1" smtClean="0">
                <a:solidFill>
                  <a:schemeClr val="folHlink"/>
                </a:solidFill>
                <a:latin typeface="Times New Roman" pitchFamily="18" charset="0"/>
              </a:rPr>
              <a:t>Имя - </a:t>
            </a:r>
            <a:r>
              <a:rPr lang="ru-RU" sz="3600" b="1" smtClean="0">
                <a:latin typeface="Times New Roman" pitchFamily="18" charset="0"/>
              </a:rPr>
              <a:t>это слово, которым зовут,   </a:t>
            </a:r>
          </a:p>
          <a:p>
            <a:pPr algn="ctr" eaLnBrk="1" hangingPunct="1">
              <a:buFont typeface="Wingdings 2" pitchFamily="18" charset="2"/>
              <a:buNone/>
            </a:pPr>
            <a:r>
              <a:rPr lang="ru-RU" sz="3600" b="1" smtClean="0">
                <a:latin typeface="Times New Roman" pitchFamily="18" charset="0"/>
              </a:rPr>
              <a:t>           означают особь, личность</a:t>
            </a:r>
            <a:r>
              <a:rPr lang="ru-RU" sz="3600" b="1" smtClean="0"/>
              <a:t>»</a:t>
            </a:r>
            <a:endParaRPr lang="ru-RU" sz="3600" b="1" smtClean="0">
              <a:latin typeface="Times New Roman" pitchFamily="18" charset="0"/>
            </a:endParaRPr>
          </a:p>
          <a:p>
            <a:pPr eaLnBrk="1" hangingPunct="1">
              <a:buFont typeface="Wingdings 2" pitchFamily="18" charset="2"/>
              <a:buNone/>
            </a:pPr>
            <a:endParaRPr lang="ru-RU" sz="3600" smtClean="0">
              <a:latin typeface="Times New Roman" pitchFamily="18" charset="0"/>
            </a:endParaRPr>
          </a:p>
        </p:txBody>
      </p:sp>
      <p:pic>
        <p:nvPicPr>
          <p:cNvPr id="17412" name="Picture 3" descr="bigbook1_e0">
            <a:hlinkClick r:id="rId2" action="ppaction://hlinksldjump"/>
          </p:cNvPr>
          <p:cNvPicPr>
            <a:picLocks noChangeAspect="1" noChangeArrowheads="1" noCrop="1"/>
          </p:cNvPicPr>
          <p:nvPr/>
        </p:nvPicPr>
        <p:blipFill>
          <a:blip r:embed="rId3" cstate="print"/>
          <a:srcRect/>
          <a:stretch>
            <a:fillRect/>
          </a:stretch>
        </p:blipFill>
        <p:spPr bwMode="auto">
          <a:xfrm>
            <a:off x="6011863" y="3573463"/>
            <a:ext cx="2736850" cy="2736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duotone>
              <a:prstClr val="black"/>
              <a:schemeClr val="accent3">
                <a:tint val="45000"/>
                <a:satMod val="400000"/>
              </a:schemeClr>
            </a:duotone>
            <a:lum/>
          </a:blip>
          <a:srcRect/>
          <a:stretch>
            <a:fillRect/>
          </a:stretch>
        </p:blipFill>
        <p:spPr bwMode="auto">
          <a:xfrm>
            <a:off x="1763688" y="0"/>
            <a:ext cx="7200800" cy="6569968"/>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6672"/>
            <a:ext cx="7614592" cy="4524315"/>
          </a:xfrm>
          <a:prstGeom prst="rect">
            <a:avLst/>
          </a:prstGeom>
        </p:spPr>
        <p:txBody>
          <a:bodyPr wrap="square">
            <a:spAutoFit/>
          </a:bodyPr>
          <a:lstStyle/>
          <a:p>
            <a:r>
              <a:rPr lang="ru-RU" sz="3200" dirty="0" smtClean="0">
                <a:latin typeface="Times New Roman" pitchFamily="18" charset="0"/>
                <a:cs typeface="Times New Roman" pitchFamily="18" charset="0"/>
              </a:rPr>
              <a:t>Загадочную, необъяснимую власть имен </a:t>
            </a:r>
          </a:p>
          <a:p>
            <a:r>
              <a:rPr lang="ru-RU" sz="3200" dirty="0" smtClean="0">
                <a:latin typeface="Times New Roman" pitchFamily="18" charset="0"/>
                <a:cs typeface="Times New Roman" pitchFamily="18" charset="0"/>
              </a:rPr>
              <a:t>над судьбой человека заметили еще древние. </a:t>
            </a:r>
          </a:p>
          <a:p>
            <a:r>
              <a:rPr lang="ru-RU" sz="3200" dirty="0" smtClean="0">
                <a:latin typeface="Times New Roman" pitchFamily="18" charset="0"/>
                <a:cs typeface="Times New Roman" pitchFamily="18" charset="0"/>
              </a:rPr>
              <a:t>В России, например, вплоть до XVII века </a:t>
            </a:r>
          </a:p>
          <a:p>
            <a:r>
              <a:rPr lang="ru-RU" sz="3200" dirty="0" smtClean="0">
                <a:latin typeface="Times New Roman" pitchFamily="18" charset="0"/>
                <a:cs typeface="Times New Roman" pitchFamily="18" charset="0"/>
              </a:rPr>
              <a:t>родители держали в секрете, как они назвали ребенка, пытаясь обмануть злых духов. Или ребенку давали два имени – </a:t>
            </a:r>
          </a:p>
          <a:p>
            <a:r>
              <a:rPr lang="ru-RU" sz="3200" dirty="0" smtClean="0">
                <a:latin typeface="Times New Roman" pitchFamily="18" charset="0"/>
                <a:cs typeface="Times New Roman" pitchFamily="18" charset="0"/>
              </a:rPr>
              <a:t>одно было ложным, второе настоящим.</a:t>
            </a:r>
          </a:p>
          <a:p>
            <a:r>
              <a:rPr lang="ru-RU" sz="32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asnikova 1 (leto)">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asnikova 1 (leto)">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тайна имени</Template>
  <TotalTime>364</TotalTime>
  <Words>958</Words>
  <Application>Microsoft Office PowerPoint</Application>
  <PresentationFormat>Экран (4:3)</PresentationFormat>
  <Paragraphs>146</Paragraphs>
  <Slides>26</Slides>
  <Notes>2</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26</vt:i4>
      </vt:variant>
    </vt:vector>
  </HeadingPairs>
  <TitlesOfParts>
    <vt:vector size="29" baseType="lpstr">
      <vt:lpstr>Miasnikova 1 (leto)</vt:lpstr>
      <vt:lpstr>1_Miasnikova 1 (leto)</vt:lpstr>
      <vt:lpstr>Диаграмма</vt:lpstr>
      <vt:lpstr> «Тайна имени»</vt:lpstr>
      <vt:lpstr> </vt:lpstr>
      <vt:lpstr>Гипотеза: </vt:lpstr>
      <vt:lpstr>    Цель и объект исследования: </vt:lpstr>
      <vt:lpstr> Методы исследования: </vt:lpstr>
      <vt:lpstr>Слайд 6</vt:lpstr>
      <vt:lpstr> </vt:lpstr>
      <vt:lpstr>Слайд 8</vt:lpstr>
      <vt:lpstr>Слайд 9</vt:lpstr>
      <vt:lpstr>              Результаты анкетирования</vt:lpstr>
      <vt:lpstr>Пословицы об именах.</vt:lpstr>
      <vt:lpstr>   Скороговорки  с  именами.</vt:lpstr>
      <vt:lpstr> </vt:lpstr>
      <vt:lpstr>Наши имена.</vt:lpstr>
      <vt:lpstr>Максим.</vt:lpstr>
      <vt:lpstr> Даниил.</vt:lpstr>
      <vt:lpstr> Мария.</vt:lpstr>
      <vt:lpstr>  Елена.</vt:lpstr>
      <vt:lpstr>    Александра.</vt:lpstr>
      <vt:lpstr>Руслан.</vt:lpstr>
      <vt:lpstr>Евгения.</vt:lpstr>
      <vt:lpstr>«Ромашка» форм имени Максим.</vt:lpstr>
      <vt:lpstr>«Ромашка» форм имени Даниил.</vt:lpstr>
      <vt:lpstr>Имя у тебя одно. Навсегда оно дано. Жизнь длинна, и оттого Ты побереги его”. </vt:lpstr>
      <vt:lpstr>ВЫВОД.</vt:lpstr>
      <vt:lpstr>Слайд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«Тайна имени»</dc:title>
  <dc:creator>Пользователь</dc:creator>
  <cp:lastModifiedBy>User</cp:lastModifiedBy>
  <cp:revision>42</cp:revision>
  <dcterms:created xsi:type="dcterms:W3CDTF">2015-03-10T16:21:50Z</dcterms:created>
  <dcterms:modified xsi:type="dcterms:W3CDTF">2005-01-23T02:31:00Z</dcterms:modified>
</cp:coreProperties>
</file>