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59" r:id="rId6"/>
    <p:sldId id="267" r:id="rId7"/>
    <p:sldId id="257" r:id="rId8"/>
    <p:sldId id="271" r:id="rId9"/>
    <p:sldId id="269" r:id="rId10"/>
    <p:sldId id="270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458BC-6DD4-46E5-B5EB-C60B37A8ED9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8BFBA-97C5-4CFE-8F86-193CB87B5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5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FD85D6-C6D8-4E15-9197-E2FA1263801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После решения задачи №3 применяем правило сложения и упрощаем ответ</a:t>
            </a:r>
          </a:p>
        </p:txBody>
      </p:sp>
    </p:spTree>
    <p:extLst>
      <p:ext uri="{BB962C8B-B14F-4D97-AF65-F5344CB8AC3E}">
        <p14:creationId xmlns:p14="http://schemas.microsoft.com/office/powerpoint/2010/main" val="210421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34076-86E0-4FFB-8897-31D5A573C88B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0883-2B6D-468F-B1F1-F3C4A7622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57BC-3A5E-4D28-8761-ADB6749998D1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3BF5-05C6-4E8A-9C44-26DF9AE81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B4C7-3DC4-4724-A37A-E0A15F6156A9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AB4A-B904-4A6D-853E-C8E5FB7CD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6E2D-D648-45CA-BAB2-AE4718B0EC2C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82CA-61C1-41E6-BE09-180D9E156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58CF-C54A-4A66-97DB-CD1B6807E7FC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3EC3-5F9A-42BC-9E2B-B53F01107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D7BC-8B4F-4186-832B-49359B6685F9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843E-714C-4448-A3D2-FE1EE221C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0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D903-779C-4353-B435-D96266DA11EF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9D69-98E2-45EF-A6ED-F3BCD909F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6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8E3B-3BD1-4188-AB5F-B9D8E921428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24C5-1DC3-4496-B841-4928B6AD5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47D8-71F4-4BB1-AE55-41DE133FB5B2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D56B-6451-4511-B94B-72EF3460F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4EDC-52D3-4E15-BF40-0632B3B7C964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6671-0990-4B1B-8796-FF2DEBA9F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9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E4C5-8199-4C3B-B8FA-FFDC70D4DD8B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AF37-2385-4518-BA01-00B0A4652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1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BA616-8177-4774-86AC-C61FA16143EA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157901-193F-4206-A84E-80907FB66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9581" y="127488"/>
            <a:ext cx="5839691" cy="533947"/>
          </a:xfr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Лови ответ:</a:t>
            </a:r>
            <a:endParaRPr lang="ru-RU" sz="5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53174"/>
              </p:ext>
            </p:extLst>
          </p:nvPr>
        </p:nvGraphicFramePr>
        <p:xfrm>
          <a:off x="992754" y="727616"/>
          <a:ext cx="6096000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4607"/>
                <a:gridCol w="2939393"/>
                <a:gridCol w="2032000"/>
              </a:tblGrid>
              <a:tr h="5370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 задания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1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2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3069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  <a:tr h="3069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069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</a:tr>
              <a:tr h="3069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3069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19,2 км/ч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13,8 км/ч</a:t>
                      </a:r>
                      <a:endParaRPr lang="ru-RU" dirty="0"/>
                    </a:p>
                  </a:txBody>
                  <a:tcPr anchor="ctr"/>
                </a:tc>
              </a:tr>
              <a:tr h="3069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1,8 км/ч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2,7 км/ч</a:t>
                      </a:r>
                      <a:endParaRPr lang="ru-RU" dirty="0"/>
                    </a:p>
                  </a:txBody>
                  <a:tcPr anchor="ctr"/>
                </a:tc>
              </a:tr>
              <a:tr h="3069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14,031 км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25,117 </a:t>
                      </a:r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1273" y="3938154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Критерии оценки: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Задания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А1-А4  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1балл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В1-В3   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2балла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</a:t>
            </a:r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«5» - 10-8 баллов</a:t>
            </a:r>
          </a:p>
          <a:p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«4» -  6-7 баллов</a:t>
            </a:r>
          </a:p>
          <a:p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«3» -  4-5 баллов</a:t>
            </a:r>
            <a:endParaRPr lang="ru-RU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27" y="1001363"/>
            <a:ext cx="182664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Физкультминутка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Правильный ответ – руки вверх</a:t>
                </a:r>
              </a:p>
              <a:p>
                <a:pPr marL="0" indent="0">
                  <a:buNone/>
                </a:pPr>
                <a:r>
                  <a:rPr lang="ru-RU" sz="2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Неверный ответ – руки вперед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−десятичная дробь?</m:t>
                    </m:r>
                  </m:oMath>
                </a14:m>
                <a:endParaRPr lang="ru-RU" sz="2400" dirty="0" smtClean="0"/>
              </a:p>
              <a:p>
                <a:r>
                  <a:rPr lang="ru-RU" sz="2400" dirty="0" smtClean="0"/>
                  <a:t> 0,7</a:t>
                </a:r>
                <a:r>
                  <a:rPr lang="en-US" sz="2400" dirty="0"/>
                  <a:t>&gt;</a:t>
                </a:r>
                <a:r>
                  <a:rPr lang="ru-RU" sz="2400" dirty="0" smtClean="0"/>
                  <a:t>0,3</a:t>
                </a:r>
                <a:endParaRPr lang="ru-RU" sz="2400" b="0" dirty="0" smtClean="0"/>
              </a:p>
              <a:p>
                <a:r>
                  <a:rPr lang="ru-RU" sz="2400" dirty="0" smtClean="0"/>
                  <a:t>0,3=0,03</a:t>
                </a:r>
              </a:p>
              <a:p>
                <a:r>
                  <a:rPr lang="ru-RU" sz="2400" dirty="0" smtClean="0"/>
                  <a:t>От перестановки слагаемы сумма не изменится?</a:t>
                </a:r>
              </a:p>
              <a:p>
                <a:r>
                  <a:rPr lang="ru-RU" sz="2400" dirty="0" smtClean="0"/>
                  <a:t>Если к 1,5 прибавить 5 , то получим 2 </a:t>
                </a:r>
              </a:p>
              <a:p>
                <a:r>
                  <a:rPr lang="ru-RU" sz="2400" dirty="0" smtClean="0"/>
                  <a:t>Если от 6,7 отнять 6  , то получим 0,7</a:t>
                </a:r>
              </a:p>
              <a:p>
                <a:endParaRPr lang="ru-RU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9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Практическая работа в парах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6" y="654050"/>
            <a:ext cx="7824355" cy="55285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cs typeface="Adobe Arabic" panose="02040503050201020203" pitchFamily="18" charset="-78"/>
              </a:rPr>
              <a:t>				</a:t>
            </a:r>
          </a:p>
          <a:p>
            <a:pPr marL="0" indent="0">
              <a:buNone/>
            </a:pPr>
            <a:r>
              <a:rPr lang="ru-RU" sz="4000" dirty="0">
                <a:cs typeface="Adobe Arabic" panose="02040503050201020203" pitchFamily="18" charset="-78"/>
              </a:rPr>
              <a:t>	</a:t>
            </a:r>
            <a:r>
              <a:rPr lang="ru-RU" sz="4000" dirty="0" smtClean="0">
                <a:cs typeface="Adobe Arabic" panose="02040503050201020203" pitchFamily="18" charset="-78"/>
              </a:rPr>
              <a:t>				</a:t>
            </a:r>
          </a:p>
          <a:p>
            <a:pPr marL="0" indent="0">
              <a:buNone/>
            </a:pPr>
            <a:r>
              <a:rPr lang="ru-RU" sz="4000" dirty="0">
                <a:cs typeface="Adobe Arabic" panose="02040503050201020203" pitchFamily="18" charset="-78"/>
              </a:rPr>
              <a:t>	</a:t>
            </a:r>
            <a:r>
              <a:rPr lang="ru-RU" sz="4000" dirty="0" smtClean="0">
                <a:cs typeface="Adobe Arabic" panose="02040503050201020203" pitchFamily="18" charset="-78"/>
              </a:rPr>
              <a:t>		</a:t>
            </a:r>
          </a:p>
          <a:p>
            <a:pPr marL="0" indent="0">
              <a:buNone/>
            </a:pPr>
            <a:endParaRPr lang="ru-RU" sz="4000" dirty="0">
              <a:cs typeface="Adobe Arabic" panose="02040503050201020203" pitchFamily="18" charset="-78"/>
            </a:endParaRPr>
          </a:p>
          <a:p>
            <a:pPr marL="0" indent="0">
              <a:buNone/>
            </a:pPr>
            <a:r>
              <a:rPr lang="ru-RU" sz="4000" dirty="0" smtClean="0">
                <a:cs typeface="Adobe Arabic" panose="02040503050201020203" pitchFamily="18" charset="-78"/>
              </a:rPr>
              <a:t>				</a:t>
            </a:r>
            <a:endParaRPr lang="ru-RU" dirty="0"/>
          </a:p>
        </p:txBody>
      </p:sp>
      <p:pic>
        <p:nvPicPr>
          <p:cNvPr id="4" name="Picture 4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45" y="1547323"/>
            <a:ext cx="2299955" cy="35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2"/>
          <p:cNvSpPr>
            <a:spLocks noChangeArrowheads="1" noChangeShapeType="1" noTextEdit="1"/>
          </p:cNvSpPr>
          <p:nvPr/>
        </p:nvSpPr>
        <p:spPr bwMode="auto">
          <a:xfrm>
            <a:off x="4178300" y="1792736"/>
            <a:ext cx="2159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7" name="WordArt 42"/>
          <p:cNvSpPr>
            <a:spLocks noChangeArrowheads="1" noChangeShapeType="1" noTextEdit="1"/>
          </p:cNvSpPr>
          <p:nvPr/>
        </p:nvSpPr>
        <p:spPr bwMode="auto">
          <a:xfrm>
            <a:off x="2055090" y="2437205"/>
            <a:ext cx="303645" cy="316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i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42"/>
          <p:cNvSpPr>
            <a:spLocks noChangeArrowheads="1" noChangeShapeType="1" noTextEdit="1"/>
          </p:cNvSpPr>
          <p:nvPr/>
        </p:nvSpPr>
        <p:spPr bwMode="auto">
          <a:xfrm>
            <a:off x="2358735" y="1092576"/>
            <a:ext cx="363683" cy="316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600" b="1" i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42"/>
          <p:cNvSpPr>
            <a:spLocks noChangeArrowheads="1" noChangeShapeType="1" noTextEdit="1"/>
          </p:cNvSpPr>
          <p:nvPr/>
        </p:nvSpPr>
        <p:spPr bwMode="auto">
          <a:xfrm>
            <a:off x="941924" y="4159829"/>
            <a:ext cx="303645" cy="316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i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42"/>
          <p:cNvSpPr>
            <a:spLocks noChangeArrowheads="1" noChangeShapeType="1" noTextEdit="1"/>
          </p:cNvSpPr>
          <p:nvPr/>
        </p:nvSpPr>
        <p:spPr bwMode="auto">
          <a:xfrm>
            <a:off x="2751776" y="5350790"/>
            <a:ext cx="363683" cy="3164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600" b="1" i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6690">
            <a:off x="1272975" y="1262995"/>
            <a:ext cx="3684968" cy="1349061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3118" y="3648111"/>
            <a:ext cx="2705182" cy="1579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42884" y="1193368"/>
            <a:ext cx="2024395" cy="599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cs typeface="Adobe Arabic" panose="02040503050201020203" pitchFamily="18" charset="-78"/>
              </a:rPr>
              <a:t>Р</a:t>
            </a:r>
            <a:r>
              <a:rPr lang="ru-RU" sz="3200" baseline="-25000" dirty="0">
                <a:cs typeface="Adobe Arabic" panose="02040503050201020203" pitchFamily="18" charset="-78"/>
              </a:rPr>
              <a:t>∆ </a:t>
            </a:r>
            <a:r>
              <a:rPr lang="ru-RU" sz="3200" dirty="0">
                <a:cs typeface="Adobe Arabic" panose="02040503050201020203" pitchFamily="18" charset="-78"/>
              </a:rPr>
              <a:t>=</a:t>
            </a:r>
            <a:r>
              <a:rPr lang="ru-RU" sz="3200" dirty="0" err="1">
                <a:cs typeface="Adobe Arabic" panose="02040503050201020203" pitchFamily="18" charset="-78"/>
              </a:rPr>
              <a:t>а+в+с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11678" y="4027593"/>
            <a:ext cx="2933700" cy="599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cs typeface="Adobe Arabic" panose="02040503050201020203" pitchFamily="18" charset="-78"/>
              </a:rPr>
              <a:t>Р</a:t>
            </a:r>
            <a:r>
              <a:rPr lang="ru-RU" sz="2000" dirty="0" err="1">
                <a:cs typeface="Adobe Arabic" panose="02040503050201020203" pitchFamily="18" charset="-78"/>
              </a:rPr>
              <a:t>прям</a:t>
            </a:r>
            <a:r>
              <a:rPr lang="ru-RU" sz="2000" dirty="0">
                <a:cs typeface="Adobe Arabic" panose="02040503050201020203" pitchFamily="18" charset="-78"/>
              </a:rPr>
              <a:t>.</a:t>
            </a:r>
            <a:r>
              <a:rPr lang="ru-RU" sz="3200" dirty="0">
                <a:cs typeface="Adobe Arabic" panose="02040503050201020203" pitchFamily="18" charset="-78"/>
              </a:rPr>
              <a:t>=2</a:t>
            </a:r>
            <a:r>
              <a:rPr lang="ru-RU" sz="2000" dirty="0">
                <a:cs typeface="Adobe Arabic" panose="02040503050201020203" pitchFamily="18" charset="-78"/>
                <a:sym typeface="Wingdings" panose="05000000000000000000" pitchFamily="2" charset="2"/>
              </a:rPr>
              <a:t></a:t>
            </a:r>
            <a:r>
              <a:rPr lang="ru-RU" sz="3200" dirty="0">
                <a:cs typeface="Adobe Arabic" panose="02040503050201020203" pitchFamily="18" charset="-78"/>
                <a:sym typeface="Wingdings" panose="05000000000000000000" pitchFamily="2" charset="2"/>
              </a:rPr>
              <a:t>(</a:t>
            </a:r>
            <a:r>
              <a:rPr lang="ru-RU" sz="3200" dirty="0" err="1">
                <a:cs typeface="Adobe Arabic" panose="02040503050201020203" pitchFamily="18" charset="-78"/>
              </a:rPr>
              <a:t>а+в</a:t>
            </a:r>
            <a:r>
              <a:rPr lang="ru-RU" sz="3200" dirty="0" smtClean="0">
                <a:cs typeface="Adobe Arabic" panose="02040503050201020203" pitchFamily="18" charset="-78"/>
                <a:sym typeface="Wingdings" panose="05000000000000000000" pitchFamily="2" charset="2"/>
              </a:rPr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184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alpha val="6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Домашнее</a:t>
            </a:r>
            <a:r>
              <a:rPr lang="ru-RU" dirty="0">
                <a:effectLst>
                  <a:glow rad="101600">
                    <a:schemeClr val="accent3">
                      <a:alpha val="60000"/>
                    </a:schemeClr>
                  </a:glow>
                </a:effectLst>
              </a:rPr>
              <a:t>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3">
                      <a:alpha val="6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3981" y="831850"/>
            <a:ext cx="5665643" cy="53117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</a:t>
            </a:r>
            <a:endParaRPr lang="ru-RU" sz="4000" dirty="0" smtClean="0">
              <a:effectLst>
                <a:glow rad="101600">
                  <a:schemeClr val="accent3">
                    <a:alpha val="6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dirty="0" smtClean="0"/>
              <a:t>§ 33(повторить алгоритмы сложения и вычитания)</a:t>
            </a:r>
          </a:p>
          <a:p>
            <a:r>
              <a:rPr lang="ru-RU" dirty="0" smtClean="0"/>
              <a:t> </a:t>
            </a:r>
            <a:r>
              <a:rPr lang="ru-RU" u="sng" dirty="0" smtClean="0"/>
              <a:t>РТ:</a:t>
            </a:r>
            <a:r>
              <a:rPr lang="ru-RU" dirty="0" smtClean="0"/>
              <a:t> № 429, </a:t>
            </a:r>
            <a:r>
              <a:rPr lang="ru-RU" dirty="0" smtClean="0"/>
              <a:t>435</a:t>
            </a:r>
            <a:r>
              <a:rPr lang="ru-RU" smtClean="0"/>
              <a:t>, 434(дополнительный)</a:t>
            </a:r>
            <a:endParaRPr lang="ru-RU" dirty="0"/>
          </a:p>
        </p:txBody>
      </p:sp>
      <p:pic>
        <p:nvPicPr>
          <p:cNvPr id="4" name="Picture 7" descr="dd36efffa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6" y="1922895"/>
            <a:ext cx="2428875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1336"/>
            <a:ext cx="8229600" cy="654050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Ответьте на вопросы:</a:t>
            </a:r>
            <a:b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3845"/>
            <a:ext cx="7980218" cy="55383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i="1" dirty="0" smtClean="0"/>
              <a:t>1) Скажите алгоритм сложения десятичных дробей?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 smtClean="0"/>
              <a:t>2</a:t>
            </a:r>
            <a:r>
              <a:rPr lang="ru-RU" sz="2800" i="1" dirty="0"/>
              <a:t>) Скажите алгоритм </a:t>
            </a:r>
            <a:r>
              <a:rPr lang="ru-RU" sz="2800" i="1" dirty="0" smtClean="0"/>
              <a:t>вычитания десятичных дробей?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3</a:t>
            </a:r>
            <a:r>
              <a:rPr lang="ru-RU" sz="2800" dirty="0" smtClean="0"/>
              <a:t>) </a:t>
            </a:r>
            <a:r>
              <a:rPr lang="ru-RU" altLang="ru-RU" sz="2800" i="1" dirty="0" smtClean="0"/>
              <a:t>Какие свойства сложения </a:t>
            </a:r>
            <a:r>
              <a:rPr lang="ru-RU" altLang="ru-RU" sz="2800" i="1" dirty="0"/>
              <a:t>и </a:t>
            </a:r>
            <a:r>
              <a:rPr lang="ru-RU" altLang="ru-RU" sz="2800" i="1" dirty="0" smtClean="0"/>
              <a:t>вычитания </a:t>
            </a:r>
            <a:r>
              <a:rPr lang="ru-RU" altLang="ru-RU" sz="2800" i="1" dirty="0"/>
              <a:t>десятичных </a:t>
            </a:r>
            <a:r>
              <a:rPr lang="ru-RU" altLang="ru-RU" sz="2800" i="1" dirty="0" smtClean="0"/>
              <a:t>дробей вы знаете?</a:t>
            </a:r>
          </a:p>
          <a:p>
            <a:pPr marL="0" indent="0">
              <a:buNone/>
            </a:pPr>
            <a:r>
              <a:rPr lang="ru-RU" altLang="ru-RU" sz="2800" i="1" dirty="0" smtClean="0"/>
              <a:t>4)Что </a:t>
            </a:r>
            <a:r>
              <a:rPr lang="ru-RU" altLang="ru-RU" sz="2800" i="1" dirty="0"/>
              <a:t>общего при сложении и вычитании десятичных дробей и </a:t>
            </a:r>
            <a:r>
              <a:rPr lang="ru-RU" altLang="ru-RU" sz="2800" i="1" dirty="0" smtClean="0"/>
              <a:t>натуральных</a:t>
            </a:r>
          </a:p>
          <a:p>
            <a:pPr marL="0" indent="0">
              <a:buNone/>
            </a:pPr>
            <a:r>
              <a:rPr lang="ru-RU" altLang="ru-RU" sz="2800" i="1" dirty="0" smtClean="0"/>
              <a:t> </a:t>
            </a:r>
            <a:r>
              <a:rPr lang="ru-RU" altLang="ru-RU" sz="2800" i="1" dirty="0"/>
              <a:t>чисел?</a:t>
            </a:r>
          </a:p>
          <a:p>
            <a:pPr marL="0" indent="0">
              <a:buNone/>
            </a:pPr>
            <a:endParaRPr lang="ru-RU" altLang="ru-RU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11" y="3224184"/>
            <a:ext cx="1910007" cy="2948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5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Найдите равные дроби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5" y="654050"/>
            <a:ext cx="7897090" cy="54895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0,5          0,050        </a:t>
            </a:r>
            <a:r>
              <a:rPr lang="ru-RU" i="1" dirty="0"/>
              <a:t>0,005</a:t>
            </a:r>
            <a:endParaRPr lang="ru-RU" dirty="0"/>
          </a:p>
          <a:p>
            <a:pPr marL="0" indent="0" algn="ctr">
              <a:buNone/>
            </a:pPr>
            <a:r>
              <a:rPr lang="ru-RU" i="1" dirty="0" smtClean="0"/>
              <a:t>0,5000      0,00050      0,50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64190"/>
            <a:ext cx="1865312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dd36efffaa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0616" y="2311167"/>
            <a:ext cx="2214759" cy="36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3518"/>
            <a:ext cx="8229600" cy="6540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105" y="1631950"/>
            <a:ext cx="4470689" cy="2908877"/>
          </a:xfrm>
        </p:spPr>
        <p:txBody>
          <a:bodyPr/>
          <a:lstStyle/>
          <a:p>
            <a:r>
              <a:rPr lang="ru-RU" dirty="0" smtClean="0"/>
              <a:t>15,56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 12,34=27,9</a:t>
            </a:r>
            <a:r>
              <a:rPr lang="ru-RU" dirty="0"/>
              <a:t>;</a:t>
            </a:r>
          </a:p>
          <a:p>
            <a:r>
              <a:rPr lang="ru-RU" dirty="0"/>
              <a:t>38,54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 3,854=34,686</a:t>
            </a:r>
            <a:r>
              <a:rPr lang="ru-RU" dirty="0"/>
              <a:t>;</a:t>
            </a:r>
          </a:p>
          <a:p>
            <a:r>
              <a:rPr lang="ru-RU" dirty="0"/>
              <a:t>18,38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 0,7=19,08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4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2078182"/>
            <a:ext cx="2725737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flipH="1">
            <a:off x="920895" y="93518"/>
            <a:ext cx="7526337" cy="1079500"/>
          </a:xfrm>
          <a:prstGeom prst="wedgeRoundRectCallout">
            <a:avLst>
              <a:gd name="adj1" fmla="val 36565"/>
              <a:gd name="adj2" fmla="val 190440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Восстановите </a:t>
            </a:r>
            <a:r>
              <a:rPr lang="ru-RU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знак “+” или “-” </a:t>
            </a:r>
            <a:endParaRPr lang="ru-RU" altLang="ru-RU"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00650" y="1805709"/>
            <a:ext cx="238125" cy="268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0650" y="2952172"/>
            <a:ext cx="238125" cy="268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0650" y="2398857"/>
            <a:ext cx="238125" cy="268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092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09" y="831272"/>
            <a:ext cx="7595755" cy="186459"/>
          </a:xfrm>
        </p:spPr>
        <p:txBody>
          <a:bodyPr/>
          <a:lstStyle/>
          <a:p>
            <a:endParaRPr lang="ru-RU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620982"/>
            <a:ext cx="4553816" cy="45226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а</a:t>
            </a:r>
            <a:r>
              <a:rPr lang="ru-RU" i="1" dirty="0"/>
              <a:t>) </a:t>
            </a:r>
            <a:r>
              <a:rPr lang="ru-RU" i="1" dirty="0" smtClean="0"/>
              <a:t>5 7 </a:t>
            </a:r>
            <a:r>
              <a:rPr lang="ru-RU" i="1" dirty="0"/>
              <a:t>+ </a:t>
            </a:r>
            <a:r>
              <a:rPr lang="ru-RU" i="1" dirty="0" smtClean="0"/>
              <a:t>2 3 </a:t>
            </a:r>
            <a:r>
              <a:rPr lang="ru-RU" i="1" dirty="0"/>
              <a:t>= 8;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	б</a:t>
            </a:r>
            <a:r>
              <a:rPr lang="ru-RU" i="1" dirty="0"/>
              <a:t>) 8 + </a:t>
            </a:r>
            <a:r>
              <a:rPr lang="ru-RU" i="1" dirty="0" smtClean="0"/>
              <a:t>1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0 3 </a:t>
            </a:r>
            <a:r>
              <a:rPr lang="ru-RU" i="1" dirty="0"/>
              <a:t>= </a:t>
            </a:r>
            <a:r>
              <a:rPr lang="ru-RU" i="1" dirty="0" smtClean="0"/>
              <a:t>9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0 3</a:t>
            </a:r>
            <a:r>
              <a:rPr lang="ru-RU" i="1" dirty="0"/>
              <a:t>;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	в</a:t>
            </a:r>
            <a:r>
              <a:rPr lang="ru-RU" i="1" dirty="0"/>
              <a:t>)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</a:t>
            </a:r>
            <a:r>
              <a:rPr lang="ru-RU" i="1" dirty="0" smtClean="0"/>
              <a:t>3 4 </a:t>
            </a:r>
            <a:r>
              <a:rPr lang="ru-RU" i="1" dirty="0"/>
              <a:t>+ </a:t>
            </a:r>
            <a:r>
              <a:rPr lang="ru-RU" i="1" dirty="0" smtClean="0"/>
              <a:t>2 8 </a:t>
            </a:r>
            <a:r>
              <a:rPr lang="ru-RU" i="1" dirty="0"/>
              <a:t>= </a:t>
            </a:r>
            <a:r>
              <a:rPr lang="ru-RU" i="1" dirty="0" smtClean="0"/>
              <a:t>3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1 4</a:t>
            </a:r>
            <a:r>
              <a:rPr lang="ru-RU" i="1" dirty="0"/>
              <a:t>;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	г</a:t>
            </a:r>
            <a:r>
              <a:rPr lang="ru-RU" i="1" dirty="0"/>
              <a:t>) </a:t>
            </a:r>
            <a:r>
              <a:rPr lang="ru-RU" i="1" dirty="0" smtClean="0"/>
              <a:t>1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  <a:r>
              <a:rPr lang="ru-RU" i="1" dirty="0" smtClean="0"/>
              <a:t>3 </a:t>
            </a:r>
            <a:r>
              <a:rPr lang="ru-RU" i="1" dirty="0"/>
              <a:t>– 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  <a:r>
              <a:rPr lang="ru-RU" i="1" dirty="0" smtClean="0"/>
              <a:t>3 </a:t>
            </a:r>
            <a:r>
              <a:rPr lang="ru-RU" i="1" dirty="0"/>
              <a:t>= 1;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	д</a:t>
            </a:r>
            <a:r>
              <a:rPr lang="ru-RU" i="1" dirty="0"/>
              <a:t>) </a:t>
            </a:r>
            <a:r>
              <a:rPr lang="ru-RU" i="1" dirty="0" smtClean="0"/>
              <a:t>1 0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5 </a:t>
            </a:r>
            <a:r>
              <a:rPr lang="ru-RU" i="1" dirty="0"/>
              <a:t>– </a:t>
            </a:r>
            <a:r>
              <a:rPr lang="ru-RU" i="1" dirty="0" smtClean="0"/>
              <a:t>4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2 </a:t>
            </a:r>
            <a:r>
              <a:rPr lang="ru-RU" i="1" dirty="0"/>
              <a:t>= </a:t>
            </a:r>
            <a:r>
              <a:rPr lang="ru-RU" i="1" dirty="0" smtClean="0"/>
              <a:t>6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3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2" descr="dd36efffaa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8454" y="1620982"/>
            <a:ext cx="2400299" cy="391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32509" y="141700"/>
            <a:ext cx="7193828" cy="1079500"/>
          </a:xfrm>
          <a:prstGeom prst="wedgeRoundRectCallout">
            <a:avLst>
              <a:gd name="adj1" fmla="val 36565"/>
              <a:gd name="adj2" fmla="val 19044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Кто-то стер в примерах запятые, восстановите их, чтобы равенства стали верными:</a:t>
            </a:r>
          </a:p>
          <a:p>
            <a:pPr algn="ctr"/>
            <a:endParaRPr lang="ru-RU" altLang="ru-RU" sz="4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7206" y="1707303"/>
            <a:ext cx="128953" cy="375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6806" y="2328626"/>
            <a:ext cx="128953" cy="375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9882" y="1707303"/>
            <a:ext cx="128953" cy="375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6335" y="2328625"/>
            <a:ext cx="45719" cy="375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5265" y="2936144"/>
            <a:ext cx="128953" cy="375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2744" y="2914393"/>
            <a:ext cx="234462" cy="323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4481" y="2882027"/>
            <a:ext cx="89977" cy="375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81336" y="2914393"/>
            <a:ext cx="128953" cy="375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9741" y="3507165"/>
            <a:ext cx="128953" cy="375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61498" y="3533924"/>
            <a:ext cx="45719" cy="266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91282" y="3505315"/>
            <a:ext cx="234462" cy="323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73982" y="4156695"/>
            <a:ext cx="51003" cy="1699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33455" y="4156695"/>
            <a:ext cx="51003" cy="1699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59286" y="4156695"/>
            <a:ext cx="51003" cy="1699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,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890" y="727890"/>
            <a:ext cx="7190509" cy="1470025"/>
          </a:xfrm>
        </p:spPr>
        <p:txBody>
          <a:bodyPr/>
          <a:lstStyle/>
          <a:p>
            <a:r>
              <a:rPr lang="ru-RU" sz="4000" i="1" u="sng" dirty="0" smtClean="0">
                <a:solidFill>
                  <a:schemeClr val="accent3">
                    <a:lumMod val="75000"/>
                  </a:schemeClr>
                </a:solidFill>
              </a:rPr>
              <a:t>Тема урока: </a:t>
            </a:r>
            <a:r>
              <a:rPr lang="ru-RU" sz="4000" dirty="0" smtClean="0">
                <a:solidFill>
                  <a:srgbClr val="C00000"/>
                </a:solidFill>
              </a:rPr>
              <a:t>Сложение и вычитание десятичных дробей.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3200" dirty="0" smtClean="0"/>
              <a:t>(Обобщающий урок)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918" y="2384925"/>
            <a:ext cx="6269778" cy="1168766"/>
          </a:xfrm>
        </p:spPr>
        <p:txBody>
          <a:bodyPr/>
          <a:lstStyle/>
          <a:p>
            <a:r>
              <a:rPr lang="ru-RU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Подумайте какие цели урока мы можем для себя поставить?</a:t>
            </a:r>
          </a:p>
          <a:p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6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7696" y="1641763"/>
            <a:ext cx="1835130" cy="29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103" y="3372036"/>
            <a:ext cx="182664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d36efffaa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01" y="1655400"/>
            <a:ext cx="1821656" cy="29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331119" y="998935"/>
            <a:ext cx="1944291" cy="432197"/>
          </a:xfrm>
          <a:prstGeom prst="wedgeRoundRectCallout">
            <a:avLst>
              <a:gd name="adj1" fmla="val 15523"/>
              <a:gd name="adj2" fmla="val 148069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Задача.</a:t>
            </a:r>
            <a:endParaRPr lang="ru-RU" altLang="ru-RU" sz="1800" b="1" i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 rot="-217977">
            <a:off x="1143000" y="5372101"/>
            <a:ext cx="6953250" cy="450056"/>
            <a:chOff x="-8" y="2527"/>
            <a:chExt cx="5840" cy="378"/>
          </a:xfrm>
        </p:grpSpPr>
        <p:sp>
          <p:nvSpPr>
            <p:cNvPr id="9221" name="Freeform 5"/>
            <p:cNvSpPr>
              <a:spLocks/>
            </p:cNvSpPr>
            <p:nvPr/>
          </p:nvSpPr>
          <p:spPr bwMode="auto">
            <a:xfrm rot="21228534" flipH="1">
              <a:off x="4520" y="2551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 rot="21228534" flipH="1">
              <a:off x="5294" y="2525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 rot="21228534" flipH="1">
              <a:off x="5072" y="2549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 rot="21228534" flipH="1">
              <a:off x="758" y="2624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 rot="21228534" flipH="1">
              <a:off x="595" y="2632"/>
              <a:ext cx="261" cy="262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 rot="21228534" flipH="1">
              <a:off x="407" y="2633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 rot="21228534" flipH="1">
              <a:off x="213" y="2641"/>
              <a:ext cx="260" cy="262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 rot="21228534" flipH="1">
              <a:off x="20" y="2638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 rot="21228534" flipH="1">
              <a:off x="5499" y="2544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 rot="21228534" flipH="1">
              <a:off x="4665" y="2557"/>
              <a:ext cx="277" cy="236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 rot="21228534" flipH="1">
              <a:off x="4306" y="2542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 rot="21228534" flipH="1">
              <a:off x="4084" y="2566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 rot="21228534" flipH="1">
              <a:off x="3861" y="2577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 rot="21228534" flipH="1">
              <a:off x="3625" y="2576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 rot="21228534" flipH="1">
              <a:off x="3454" y="2596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 rot="21228534" flipH="1">
              <a:off x="3227" y="2596"/>
              <a:ext cx="261" cy="262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 rot="21228534" flipH="1">
              <a:off x="3053" y="2616"/>
              <a:ext cx="260" cy="262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 rot="21228534" flipH="1">
              <a:off x="2811" y="2592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 rot="21228534" flipH="1">
              <a:off x="2634" y="2611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 rot="21228534" flipH="1">
              <a:off x="2427" y="2592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 rot="21228534" flipH="1">
              <a:off x="2177" y="2578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 rot="21228534" flipH="1">
              <a:off x="1997" y="2583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 rot="21228534" flipH="1">
              <a:off x="1823" y="2615"/>
              <a:ext cx="261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 rot="21228534" flipH="1">
              <a:off x="1645" y="2615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 rot="21228534" flipH="1">
              <a:off x="1464" y="2617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 rot="21228534" flipH="1">
              <a:off x="1289" y="2615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 rot="21228534" flipH="1">
              <a:off x="1111" y="2611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 rot="21228534" flipH="1">
              <a:off x="932" y="2632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 rot="21228534" flipH="1">
              <a:off x="4890" y="2569"/>
              <a:ext cx="260" cy="263"/>
            </a:xfrm>
            <a:custGeom>
              <a:avLst/>
              <a:gdLst>
                <a:gd name="T0" fmla="*/ 0 w 265"/>
                <a:gd name="T1" fmla="*/ 334 h 334"/>
                <a:gd name="T2" fmla="*/ 197 w 265"/>
                <a:gd name="T3" fmla="*/ 0 h 334"/>
                <a:gd name="T4" fmla="*/ 265 w 265"/>
                <a:gd name="T5" fmla="*/ 8 h 334"/>
                <a:gd name="T6" fmla="*/ 91 w 265"/>
                <a:gd name="T7" fmla="*/ 326 h 334"/>
                <a:gd name="T8" fmla="*/ 0 w 265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-8" y="2632"/>
              <a:ext cx="5776" cy="80"/>
            </a:xfrm>
            <a:custGeom>
              <a:avLst/>
              <a:gdLst>
                <a:gd name="T0" fmla="*/ 0 w 5776"/>
                <a:gd name="T1" fmla="*/ 80 h 80"/>
                <a:gd name="T2" fmla="*/ 5776 w 5776"/>
                <a:gd name="T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76" h="80">
                  <a:moveTo>
                    <a:pt x="0" y="80"/>
                  </a:moveTo>
                  <a:lnTo>
                    <a:pt x="5776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 flipH="1" flipV="1">
              <a:off x="-1" y="2694"/>
              <a:ext cx="5832" cy="136"/>
            </a:xfrm>
            <a:custGeom>
              <a:avLst/>
              <a:gdLst>
                <a:gd name="T0" fmla="*/ 0 w 5832"/>
                <a:gd name="T1" fmla="*/ 136 h 136"/>
                <a:gd name="T2" fmla="*/ 5832 w 5832"/>
                <a:gd name="T3" fmla="*/ 32 h 136"/>
                <a:gd name="T4" fmla="*/ 5784 w 5832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32" h="136">
                  <a:moveTo>
                    <a:pt x="0" y="136"/>
                  </a:moveTo>
                  <a:lnTo>
                    <a:pt x="5832" y="32"/>
                  </a:lnTo>
                  <a:lnTo>
                    <a:pt x="578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252" name="Group 36"/>
          <p:cNvGrpSpPr>
            <a:grpSpLocks/>
          </p:cNvGrpSpPr>
          <p:nvPr/>
        </p:nvGrpSpPr>
        <p:grpSpPr bwMode="auto">
          <a:xfrm rot="-224705">
            <a:off x="-1539479" y="5200650"/>
            <a:ext cx="2682479" cy="800100"/>
            <a:chOff x="3075" y="3216"/>
            <a:chExt cx="2253" cy="672"/>
          </a:xfrm>
        </p:grpSpPr>
        <p:grpSp>
          <p:nvGrpSpPr>
            <p:cNvPr id="23577" name="Group 37"/>
            <p:cNvGrpSpPr>
              <a:grpSpLocks/>
            </p:cNvGrpSpPr>
            <p:nvPr/>
          </p:nvGrpSpPr>
          <p:grpSpPr bwMode="auto">
            <a:xfrm>
              <a:off x="4077" y="3592"/>
              <a:ext cx="103" cy="146"/>
              <a:chOff x="0" y="2496"/>
              <a:chExt cx="304" cy="285"/>
            </a:xfrm>
          </p:grpSpPr>
          <p:sp>
            <p:nvSpPr>
              <p:cNvPr id="23849" name="Line 38"/>
              <p:cNvSpPr>
                <a:spLocks noChangeShapeType="1"/>
              </p:cNvSpPr>
              <p:nvPr/>
            </p:nvSpPr>
            <p:spPr bwMode="auto">
              <a:xfrm>
                <a:off x="148" y="2496"/>
                <a:ext cx="3" cy="285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50" name="Freeform 39"/>
              <p:cNvSpPr>
                <a:spLocks noEditPoints="1"/>
              </p:cNvSpPr>
              <p:nvPr/>
            </p:nvSpPr>
            <p:spPr bwMode="auto">
              <a:xfrm>
                <a:off x="0" y="2592"/>
                <a:ext cx="304" cy="48"/>
              </a:xfrm>
              <a:custGeom>
                <a:avLst/>
                <a:gdLst>
                  <a:gd name="T0" fmla="*/ 0 w 190"/>
                  <a:gd name="T1" fmla="*/ 0 h 18"/>
                  <a:gd name="T2" fmla="*/ 46 w 190"/>
                  <a:gd name="T3" fmla="*/ 0 h 18"/>
                  <a:gd name="T4" fmla="*/ 46 w 190"/>
                  <a:gd name="T5" fmla="*/ 128 h 18"/>
                  <a:gd name="T6" fmla="*/ 0 w 190"/>
                  <a:gd name="T7" fmla="*/ 128 h 18"/>
                  <a:gd name="T8" fmla="*/ 0 w 190"/>
                  <a:gd name="T9" fmla="*/ 0 h 18"/>
                  <a:gd name="T10" fmla="*/ 93 w 190"/>
                  <a:gd name="T11" fmla="*/ 0 h 18"/>
                  <a:gd name="T12" fmla="*/ 138 w 190"/>
                  <a:gd name="T13" fmla="*/ 0 h 18"/>
                  <a:gd name="T14" fmla="*/ 138 w 190"/>
                  <a:gd name="T15" fmla="*/ 128 h 18"/>
                  <a:gd name="T16" fmla="*/ 93 w 190"/>
                  <a:gd name="T17" fmla="*/ 128 h 18"/>
                  <a:gd name="T18" fmla="*/ 93 w 190"/>
                  <a:gd name="T19" fmla="*/ 0 h 18"/>
                  <a:gd name="T20" fmla="*/ 184 w 190"/>
                  <a:gd name="T21" fmla="*/ 0 h 18"/>
                  <a:gd name="T22" fmla="*/ 230 w 190"/>
                  <a:gd name="T23" fmla="*/ 0 h 18"/>
                  <a:gd name="T24" fmla="*/ 230 w 190"/>
                  <a:gd name="T25" fmla="*/ 128 h 18"/>
                  <a:gd name="T26" fmla="*/ 184 w 190"/>
                  <a:gd name="T27" fmla="*/ 128 h 18"/>
                  <a:gd name="T28" fmla="*/ 184 w 190"/>
                  <a:gd name="T29" fmla="*/ 0 h 18"/>
                  <a:gd name="T30" fmla="*/ 277 w 190"/>
                  <a:gd name="T31" fmla="*/ 0 h 18"/>
                  <a:gd name="T32" fmla="*/ 323 w 190"/>
                  <a:gd name="T33" fmla="*/ 0 h 18"/>
                  <a:gd name="T34" fmla="*/ 323 w 190"/>
                  <a:gd name="T35" fmla="*/ 128 h 18"/>
                  <a:gd name="T36" fmla="*/ 277 w 190"/>
                  <a:gd name="T37" fmla="*/ 128 h 18"/>
                  <a:gd name="T38" fmla="*/ 277 w 190"/>
                  <a:gd name="T39" fmla="*/ 0 h 18"/>
                  <a:gd name="T40" fmla="*/ 368 w 190"/>
                  <a:gd name="T41" fmla="*/ 0 h 18"/>
                  <a:gd name="T42" fmla="*/ 414 w 190"/>
                  <a:gd name="T43" fmla="*/ 0 h 18"/>
                  <a:gd name="T44" fmla="*/ 414 w 190"/>
                  <a:gd name="T45" fmla="*/ 128 h 18"/>
                  <a:gd name="T46" fmla="*/ 368 w 190"/>
                  <a:gd name="T47" fmla="*/ 128 h 18"/>
                  <a:gd name="T48" fmla="*/ 368 w 190"/>
                  <a:gd name="T49" fmla="*/ 0 h 18"/>
                  <a:gd name="T50" fmla="*/ 461 w 190"/>
                  <a:gd name="T51" fmla="*/ 0 h 18"/>
                  <a:gd name="T52" fmla="*/ 486 w 190"/>
                  <a:gd name="T53" fmla="*/ 0 h 18"/>
                  <a:gd name="T54" fmla="*/ 486 w 190"/>
                  <a:gd name="T55" fmla="*/ 128 h 18"/>
                  <a:gd name="T56" fmla="*/ 461 w 190"/>
                  <a:gd name="T57" fmla="*/ 128 h 18"/>
                  <a:gd name="T58" fmla="*/ 461 w 190"/>
                  <a:gd name="T59" fmla="*/ 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0" h="18">
                    <a:moveTo>
                      <a:pt x="0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  <a:moveTo>
                      <a:pt x="36" y="0"/>
                    </a:moveTo>
                    <a:lnTo>
                      <a:pt x="54" y="0"/>
                    </a:lnTo>
                    <a:lnTo>
                      <a:pt x="54" y="18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  <a:moveTo>
                      <a:pt x="72" y="0"/>
                    </a:moveTo>
                    <a:lnTo>
                      <a:pt x="90" y="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72" y="0"/>
                    </a:lnTo>
                    <a:close/>
                    <a:moveTo>
                      <a:pt x="108" y="0"/>
                    </a:moveTo>
                    <a:lnTo>
                      <a:pt x="126" y="0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0"/>
                    </a:lnTo>
                    <a:close/>
                    <a:moveTo>
                      <a:pt x="144" y="0"/>
                    </a:moveTo>
                    <a:lnTo>
                      <a:pt x="162" y="0"/>
                    </a:lnTo>
                    <a:lnTo>
                      <a:pt x="162" y="18"/>
                    </a:lnTo>
                    <a:lnTo>
                      <a:pt x="144" y="18"/>
                    </a:lnTo>
                    <a:lnTo>
                      <a:pt x="144" y="0"/>
                    </a:lnTo>
                    <a:close/>
                    <a:moveTo>
                      <a:pt x="180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180" y="18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8" name="Group 40"/>
            <p:cNvGrpSpPr>
              <a:grpSpLocks/>
            </p:cNvGrpSpPr>
            <p:nvPr/>
          </p:nvGrpSpPr>
          <p:grpSpPr bwMode="auto">
            <a:xfrm>
              <a:off x="3075" y="3295"/>
              <a:ext cx="1013" cy="593"/>
              <a:chOff x="0" y="1920"/>
              <a:chExt cx="2038" cy="1152"/>
            </a:xfrm>
          </p:grpSpPr>
          <p:grpSp>
            <p:nvGrpSpPr>
              <p:cNvPr id="23753" name="Group 41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23839" name="Group 42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2384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3847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848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  <p:grpSp>
                <p:nvGrpSpPr>
                  <p:cNvPr id="23844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3845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846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</p:grpSp>
            <p:grpSp>
              <p:nvGrpSpPr>
                <p:cNvPr id="23840" name="Group 49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23841" name="Freeform 50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42" name="Freeform 51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3754" name="Group 52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23829" name="Group 53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23833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3837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838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  <p:grpSp>
                <p:nvGrpSpPr>
                  <p:cNvPr id="23834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835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836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</p:grpSp>
            <p:grpSp>
              <p:nvGrpSpPr>
                <p:cNvPr id="23830" name="Group 60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23831" name="Freeform 6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832" name="Freeform 6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3755" name="Group 6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grpSp>
              <p:nvGrpSpPr>
                <p:cNvPr id="23823" name="Group 64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23827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828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824" name="Group 67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23825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826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</p:grpSp>
          <p:grpSp>
            <p:nvGrpSpPr>
              <p:cNvPr id="23756" name="Group 70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23821" name="Freeform 7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22" name="Freeform 72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757" name="Group 73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23819" name="Oval 74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820" name="Oval 75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grpSp>
            <p:nvGrpSpPr>
              <p:cNvPr id="23758" name="Group 76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23817" name="Oval 77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818" name="Oval 78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grpSp>
            <p:nvGrpSpPr>
              <p:cNvPr id="23759" name="Group 79"/>
              <p:cNvGrpSpPr>
                <a:grpSpLocks/>
              </p:cNvGrpSpPr>
              <p:nvPr/>
            </p:nvGrpSpPr>
            <p:grpSpPr bwMode="auto">
              <a:xfrm>
                <a:off x="432" y="2686"/>
                <a:ext cx="385" cy="386"/>
                <a:chOff x="3973" y="2756"/>
                <a:chExt cx="148" cy="164"/>
              </a:xfrm>
            </p:grpSpPr>
            <p:sp>
              <p:nvSpPr>
                <p:cNvPr id="23815" name="Oval 80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816" name="Oval 81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grpSp>
            <p:nvGrpSpPr>
              <p:cNvPr id="23760" name="Group 82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23813" name="Oval 83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814" name="Oval 84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grpSp>
            <p:nvGrpSpPr>
              <p:cNvPr id="23761" name="Group 85"/>
              <p:cNvGrpSpPr>
                <a:grpSpLocks/>
              </p:cNvGrpSpPr>
              <p:nvPr/>
            </p:nvGrpSpPr>
            <p:grpSpPr bwMode="auto">
              <a:xfrm>
                <a:off x="463" y="2720"/>
                <a:ext cx="320" cy="318"/>
                <a:chOff x="3985" y="2770"/>
                <a:chExt cx="123" cy="136"/>
              </a:xfrm>
            </p:grpSpPr>
            <p:sp>
              <p:nvSpPr>
                <p:cNvPr id="23811" name="Freeform 8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12" name="Freeform 87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762" name="Group 88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grpSp>
              <p:nvGrpSpPr>
                <p:cNvPr id="23805" name="Group 89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2380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810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806" name="Group 92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23807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808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</p:grpSp>
          <p:grpSp>
            <p:nvGrpSpPr>
              <p:cNvPr id="23763" name="Group 95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23803" name="Freeform 9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04" name="Freeform 97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764" name="Group 98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23801" name="Oval 99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802" name="Oval 100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grpSp>
            <p:nvGrpSpPr>
              <p:cNvPr id="23765" name="Group 101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23799" name="Oval 102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800" name="Oval 103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grpSp>
            <p:nvGrpSpPr>
              <p:cNvPr id="23766" name="Group 104"/>
              <p:cNvGrpSpPr>
                <a:grpSpLocks/>
              </p:cNvGrpSpPr>
              <p:nvPr/>
            </p:nvGrpSpPr>
            <p:grpSpPr bwMode="auto">
              <a:xfrm>
                <a:off x="1497" y="2686"/>
                <a:ext cx="389" cy="386"/>
                <a:chOff x="4381" y="2756"/>
                <a:chExt cx="148" cy="164"/>
              </a:xfrm>
            </p:grpSpPr>
            <p:sp>
              <p:nvSpPr>
                <p:cNvPr id="23797" name="Oval 105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98" name="Oval 106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grpSp>
            <p:nvGrpSpPr>
              <p:cNvPr id="23767" name="Group 107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23795" name="Oval 108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96" name="Oval 109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grpSp>
            <p:nvGrpSpPr>
              <p:cNvPr id="23768" name="Group 110"/>
              <p:cNvGrpSpPr>
                <a:grpSpLocks/>
              </p:cNvGrpSpPr>
              <p:nvPr/>
            </p:nvGrpSpPr>
            <p:grpSpPr bwMode="auto">
              <a:xfrm>
                <a:off x="1528" y="2720"/>
                <a:ext cx="323" cy="318"/>
                <a:chOff x="4393" y="2770"/>
                <a:chExt cx="123" cy="136"/>
              </a:xfrm>
            </p:grpSpPr>
            <p:sp>
              <p:nvSpPr>
                <p:cNvPr id="23793" name="Freeform 11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94" name="Freeform 112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769" name="Freeform 113"/>
              <p:cNvSpPr>
                <a:spLocks/>
              </p:cNvSpPr>
              <p:nvPr/>
            </p:nvSpPr>
            <p:spPr bwMode="auto">
              <a:xfrm>
                <a:off x="148" y="2496"/>
                <a:ext cx="4" cy="232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32 h 2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770" name="Group 114"/>
              <p:cNvGrpSpPr>
                <a:grpSpLocks/>
              </p:cNvGrpSpPr>
              <p:nvPr/>
            </p:nvGrpSpPr>
            <p:grpSpPr bwMode="auto">
              <a:xfrm>
                <a:off x="0" y="2496"/>
                <a:ext cx="304" cy="285"/>
                <a:chOff x="0" y="2496"/>
                <a:chExt cx="304" cy="285"/>
              </a:xfrm>
            </p:grpSpPr>
            <p:sp>
              <p:nvSpPr>
                <p:cNvPr id="23791" name="Line 115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92" name="Freeform 116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46 w 190"/>
                    <a:gd name="T3" fmla="*/ 0 h 18"/>
                    <a:gd name="T4" fmla="*/ 46 w 190"/>
                    <a:gd name="T5" fmla="*/ 128 h 18"/>
                    <a:gd name="T6" fmla="*/ 0 w 190"/>
                    <a:gd name="T7" fmla="*/ 128 h 18"/>
                    <a:gd name="T8" fmla="*/ 0 w 190"/>
                    <a:gd name="T9" fmla="*/ 0 h 18"/>
                    <a:gd name="T10" fmla="*/ 93 w 190"/>
                    <a:gd name="T11" fmla="*/ 0 h 18"/>
                    <a:gd name="T12" fmla="*/ 138 w 190"/>
                    <a:gd name="T13" fmla="*/ 0 h 18"/>
                    <a:gd name="T14" fmla="*/ 138 w 190"/>
                    <a:gd name="T15" fmla="*/ 128 h 18"/>
                    <a:gd name="T16" fmla="*/ 93 w 190"/>
                    <a:gd name="T17" fmla="*/ 128 h 18"/>
                    <a:gd name="T18" fmla="*/ 93 w 190"/>
                    <a:gd name="T19" fmla="*/ 0 h 18"/>
                    <a:gd name="T20" fmla="*/ 184 w 190"/>
                    <a:gd name="T21" fmla="*/ 0 h 18"/>
                    <a:gd name="T22" fmla="*/ 230 w 190"/>
                    <a:gd name="T23" fmla="*/ 0 h 18"/>
                    <a:gd name="T24" fmla="*/ 230 w 190"/>
                    <a:gd name="T25" fmla="*/ 128 h 18"/>
                    <a:gd name="T26" fmla="*/ 184 w 190"/>
                    <a:gd name="T27" fmla="*/ 128 h 18"/>
                    <a:gd name="T28" fmla="*/ 184 w 190"/>
                    <a:gd name="T29" fmla="*/ 0 h 18"/>
                    <a:gd name="T30" fmla="*/ 277 w 190"/>
                    <a:gd name="T31" fmla="*/ 0 h 18"/>
                    <a:gd name="T32" fmla="*/ 323 w 190"/>
                    <a:gd name="T33" fmla="*/ 0 h 18"/>
                    <a:gd name="T34" fmla="*/ 323 w 190"/>
                    <a:gd name="T35" fmla="*/ 128 h 18"/>
                    <a:gd name="T36" fmla="*/ 277 w 190"/>
                    <a:gd name="T37" fmla="*/ 128 h 18"/>
                    <a:gd name="T38" fmla="*/ 277 w 190"/>
                    <a:gd name="T39" fmla="*/ 0 h 18"/>
                    <a:gd name="T40" fmla="*/ 368 w 190"/>
                    <a:gd name="T41" fmla="*/ 0 h 18"/>
                    <a:gd name="T42" fmla="*/ 414 w 190"/>
                    <a:gd name="T43" fmla="*/ 0 h 18"/>
                    <a:gd name="T44" fmla="*/ 414 w 190"/>
                    <a:gd name="T45" fmla="*/ 128 h 18"/>
                    <a:gd name="T46" fmla="*/ 368 w 190"/>
                    <a:gd name="T47" fmla="*/ 128 h 18"/>
                    <a:gd name="T48" fmla="*/ 368 w 190"/>
                    <a:gd name="T49" fmla="*/ 0 h 18"/>
                    <a:gd name="T50" fmla="*/ 461 w 190"/>
                    <a:gd name="T51" fmla="*/ 0 h 18"/>
                    <a:gd name="T52" fmla="*/ 486 w 190"/>
                    <a:gd name="T53" fmla="*/ 0 h 18"/>
                    <a:gd name="T54" fmla="*/ 486 w 190"/>
                    <a:gd name="T55" fmla="*/ 128 h 18"/>
                    <a:gd name="T56" fmla="*/ 461 w 190"/>
                    <a:gd name="T57" fmla="*/ 128 h 18"/>
                    <a:gd name="T58" fmla="*/ 461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771" name="Freeform 117"/>
              <p:cNvSpPr>
                <a:spLocks/>
              </p:cNvSpPr>
              <p:nvPr/>
            </p:nvSpPr>
            <p:spPr bwMode="auto">
              <a:xfrm>
                <a:off x="256" y="2040"/>
                <a:ext cx="1782" cy="792"/>
              </a:xfrm>
              <a:custGeom>
                <a:avLst/>
                <a:gdLst>
                  <a:gd name="T0" fmla="*/ 0 w 1782"/>
                  <a:gd name="T1" fmla="*/ 127 h 792"/>
                  <a:gd name="T2" fmla="*/ 105 w 1782"/>
                  <a:gd name="T3" fmla="*/ 0 h 792"/>
                  <a:gd name="T4" fmla="*/ 1585 w 1782"/>
                  <a:gd name="T5" fmla="*/ 0 h 792"/>
                  <a:gd name="T6" fmla="*/ 1782 w 1782"/>
                  <a:gd name="T7" fmla="*/ 88 h 792"/>
                  <a:gd name="T8" fmla="*/ 1782 w 1782"/>
                  <a:gd name="T9" fmla="*/ 660 h 792"/>
                  <a:gd name="T10" fmla="*/ 1683 w 1782"/>
                  <a:gd name="T11" fmla="*/ 792 h 792"/>
                  <a:gd name="T12" fmla="*/ 105 w 1782"/>
                  <a:gd name="T13" fmla="*/ 792 h 792"/>
                  <a:gd name="T14" fmla="*/ 6 w 1782"/>
                  <a:gd name="T15" fmla="*/ 704 h 792"/>
                  <a:gd name="T16" fmla="*/ 8 w 1782"/>
                  <a:gd name="T17" fmla="*/ 116 h 7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82" h="792">
                    <a:moveTo>
                      <a:pt x="0" y="127"/>
                    </a:moveTo>
                    <a:lnTo>
                      <a:pt x="105" y="0"/>
                    </a:lnTo>
                    <a:lnTo>
                      <a:pt x="1585" y="0"/>
                    </a:lnTo>
                    <a:lnTo>
                      <a:pt x="1782" y="88"/>
                    </a:lnTo>
                    <a:lnTo>
                      <a:pt x="1782" y="660"/>
                    </a:lnTo>
                    <a:lnTo>
                      <a:pt x="1683" y="792"/>
                    </a:lnTo>
                    <a:lnTo>
                      <a:pt x="105" y="792"/>
                    </a:lnTo>
                    <a:lnTo>
                      <a:pt x="6" y="704"/>
                    </a:lnTo>
                    <a:lnTo>
                      <a:pt x="8" y="116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00FF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772" name="Group 118"/>
              <p:cNvGrpSpPr>
                <a:grpSpLocks/>
              </p:cNvGrpSpPr>
              <p:nvPr/>
            </p:nvGrpSpPr>
            <p:grpSpPr bwMode="auto">
              <a:xfrm>
                <a:off x="352" y="2280"/>
                <a:ext cx="1632" cy="235"/>
                <a:chOff x="1088" y="2880"/>
                <a:chExt cx="444" cy="64"/>
              </a:xfrm>
            </p:grpSpPr>
            <p:sp>
              <p:nvSpPr>
                <p:cNvPr id="23783" name="Rectangle 119"/>
                <p:cNvSpPr>
                  <a:spLocks noChangeArrowheads="1"/>
                </p:cNvSpPr>
                <p:nvPr/>
              </p:nvSpPr>
              <p:spPr bwMode="auto">
                <a:xfrm>
                  <a:off x="108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84" name="Rectangle 120"/>
                <p:cNvSpPr>
                  <a:spLocks noChangeArrowheads="1"/>
                </p:cNvSpPr>
                <p:nvPr/>
              </p:nvSpPr>
              <p:spPr bwMode="auto">
                <a:xfrm>
                  <a:off x="114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85" name="Rectangle 121"/>
                <p:cNvSpPr>
                  <a:spLocks noChangeArrowheads="1"/>
                </p:cNvSpPr>
                <p:nvPr/>
              </p:nvSpPr>
              <p:spPr bwMode="auto">
                <a:xfrm>
                  <a:off x="1200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125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1316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88" name="Rectangle 124"/>
                <p:cNvSpPr>
                  <a:spLocks noChangeArrowheads="1"/>
                </p:cNvSpPr>
                <p:nvPr/>
              </p:nvSpPr>
              <p:spPr bwMode="auto">
                <a:xfrm>
                  <a:off x="1372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89" name="Rectangle 125"/>
                <p:cNvSpPr>
                  <a:spLocks noChangeArrowheads="1"/>
                </p:cNvSpPr>
                <p:nvPr/>
              </p:nvSpPr>
              <p:spPr bwMode="auto">
                <a:xfrm>
                  <a:off x="1484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90" name="Rectangle 126"/>
                <p:cNvSpPr>
                  <a:spLocks noChangeArrowheads="1"/>
                </p:cNvSpPr>
                <p:nvPr/>
              </p:nvSpPr>
              <p:spPr bwMode="auto">
                <a:xfrm>
                  <a:off x="1428" y="2880"/>
                  <a:ext cx="48" cy="64"/>
                </a:xfrm>
                <a:prstGeom prst="rect">
                  <a:avLst/>
                </a:prstGeom>
                <a:solidFill>
                  <a:srgbClr val="00FF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grpSp>
            <p:nvGrpSpPr>
              <p:cNvPr id="23773" name="Group 127"/>
              <p:cNvGrpSpPr>
                <a:grpSpLocks/>
              </p:cNvGrpSpPr>
              <p:nvPr/>
            </p:nvGrpSpPr>
            <p:grpSpPr bwMode="auto">
              <a:xfrm>
                <a:off x="592" y="1920"/>
                <a:ext cx="192" cy="171"/>
                <a:chOff x="5136" y="1968"/>
                <a:chExt cx="192" cy="171"/>
              </a:xfrm>
            </p:grpSpPr>
            <p:sp>
              <p:nvSpPr>
                <p:cNvPr id="23781" name="Oval 128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82" name="Freeform 129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774" name="Freeform 130"/>
              <p:cNvSpPr>
                <a:spLocks/>
              </p:cNvSpPr>
              <p:nvPr/>
            </p:nvSpPr>
            <p:spPr bwMode="auto">
              <a:xfrm>
                <a:off x="304" y="2736"/>
                <a:ext cx="1728" cy="1"/>
              </a:xfrm>
              <a:custGeom>
                <a:avLst/>
                <a:gdLst>
                  <a:gd name="T0" fmla="*/ 0 w 1728"/>
                  <a:gd name="T1" fmla="*/ 0 h 1"/>
                  <a:gd name="T2" fmla="*/ 1728 w 172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75" name="Freeform 131"/>
              <p:cNvSpPr>
                <a:spLocks/>
              </p:cNvSpPr>
              <p:nvPr/>
            </p:nvSpPr>
            <p:spPr bwMode="auto">
              <a:xfrm>
                <a:off x="270" y="2159"/>
                <a:ext cx="1762" cy="1"/>
              </a:xfrm>
              <a:custGeom>
                <a:avLst/>
                <a:gdLst>
                  <a:gd name="T0" fmla="*/ 0 w 1762"/>
                  <a:gd name="T1" fmla="*/ 0 h 1"/>
                  <a:gd name="T2" fmla="*/ 1762 w 176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776" name="Group 132"/>
              <p:cNvGrpSpPr>
                <a:grpSpLocks/>
              </p:cNvGrpSpPr>
              <p:nvPr/>
            </p:nvGrpSpPr>
            <p:grpSpPr bwMode="auto">
              <a:xfrm>
                <a:off x="1504" y="1920"/>
                <a:ext cx="192" cy="171"/>
                <a:chOff x="5136" y="1968"/>
                <a:chExt cx="192" cy="171"/>
              </a:xfrm>
            </p:grpSpPr>
            <p:sp>
              <p:nvSpPr>
                <p:cNvPr id="23779" name="Oval 133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780" name="Freeform 134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777" name="Freeform 135"/>
              <p:cNvSpPr>
                <a:spLocks/>
              </p:cNvSpPr>
              <p:nvPr/>
            </p:nvSpPr>
            <p:spPr bwMode="auto">
              <a:xfrm>
                <a:off x="496" y="2544"/>
                <a:ext cx="16" cy="31"/>
              </a:xfrm>
              <a:custGeom>
                <a:avLst/>
                <a:gdLst>
                  <a:gd name="T0" fmla="*/ 0 w 16"/>
                  <a:gd name="T1" fmla="*/ 31 h 31"/>
                  <a:gd name="T2" fmla="*/ 16 w 16"/>
                  <a:gd name="T3" fmla="*/ 0 h 31"/>
                  <a:gd name="T4" fmla="*/ 0 w 16"/>
                  <a:gd name="T5" fmla="*/ 31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78" name="Freeform 136"/>
              <p:cNvSpPr>
                <a:spLocks/>
              </p:cNvSpPr>
              <p:nvPr/>
            </p:nvSpPr>
            <p:spPr bwMode="auto">
              <a:xfrm>
                <a:off x="330" y="2208"/>
                <a:ext cx="214" cy="528"/>
              </a:xfrm>
              <a:custGeom>
                <a:avLst/>
                <a:gdLst>
                  <a:gd name="T0" fmla="*/ 214 w 214"/>
                  <a:gd name="T1" fmla="*/ 528 h 528"/>
                  <a:gd name="T2" fmla="*/ 214 w 214"/>
                  <a:gd name="T3" fmla="*/ 0 h 528"/>
                  <a:gd name="T4" fmla="*/ 0 w 214"/>
                  <a:gd name="T5" fmla="*/ 2 h 528"/>
                  <a:gd name="T6" fmla="*/ 0 w 214"/>
                  <a:gd name="T7" fmla="*/ 527 h 528"/>
                  <a:gd name="T8" fmla="*/ 214 w 214"/>
                  <a:gd name="T9" fmla="*/ 52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9" name="Group 137"/>
            <p:cNvGrpSpPr>
              <a:grpSpLocks/>
            </p:cNvGrpSpPr>
            <p:nvPr/>
          </p:nvGrpSpPr>
          <p:grpSpPr bwMode="auto">
            <a:xfrm>
              <a:off x="4139" y="3216"/>
              <a:ext cx="1189" cy="672"/>
              <a:chOff x="723" y="872"/>
              <a:chExt cx="2390" cy="1386"/>
            </a:xfrm>
          </p:grpSpPr>
          <p:grpSp>
            <p:nvGrpSpPr>
              <p:cNvPr id="23580" name="Group 138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23717" name="Group 13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743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3747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3751" name="Oval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  <p:sp>
                    <p:nvSpPr>
                      <p:cNvPr id="23752" name="Oval 1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</p:grpSp>
                <p:grpSp>
                  <p:nvGrpSpPr>
                    <p:cNvPr id="23748" name="Group 1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3749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  <p:sp>
                    <p:nvSpPr>
                      <p:cNvPr id="23750" name="Oval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</p:grpSp>
              </p:grpSp>
              <p:grpSp>
                <p:nvGrpSpPr>
                  <p:cNvPr id="23744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745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746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3718" name="Group 15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737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3741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742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  <p:grpSp>
                <p:nvGrpSpPr>
                  <p:cNvPr id="23738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739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740" name="Oval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</p:grpSp>
            <p:grpSp>
              <p:nvGrpSpPr>
                <p:cNvPr id="23719" name="Group 15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735" name="Freeform 15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36" name="Freeform 15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720" name="Group 16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733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734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721" name="Group 16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731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732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722" name="Group 1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729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730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723" name="Group 16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727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728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724" name="Group 17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725" name="Freeform 17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26" name="Freeform 1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3581" name="Group 175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23681" name="Group 17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707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3711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3715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  <p:sp>
                    <p:nvSpPr>
                      <p:cNvPr id="23716" name="Oval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</p:grpSp>
                <p:grpSp>
                  <p:nvGrpSpPr>
                    <p:cNvPr id="23712" name="Group 1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3713" name="Oval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  <p:sp>
                    <p:nvSpPr>
                      <p:cNvPr id="23714" name="Oval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</p:grpSp>
              </p:grpSp>
              <p:grpSp>
                <p:nvGrpSpPr>
                  <p:cNvPr id="23708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709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71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3682" name="Group 18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701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3705" name="Oval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706" name="Oval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  <p:grpSp>
                <p:nvGrpSpPr>
                  <p:cNvPr id="23702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703" name="Oval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704" name="Oval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</p:grpSp>
            <p:grpSp>
              <p:nvGrpSpPr>
                <p:cNvPr id="23683" name="Group 19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99" name="Freeform 19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700" name="Freeform 19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684" name="Group 19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697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98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85" name="Group 20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95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96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86" name="Group 20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693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94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87" name="Group 20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91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92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88" name="Group 20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89" name="Freeform 21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90" name="Freeform 21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3582" name="Group 212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23679" name="Line 213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80" name="Freeform 214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46 w 190"/>
                    <a:gd name="T3" fmla="*/ 0 h 18"/>
                    <a:gd name="T4" fmla="*/ 46 w 190"/>
                    <a:gd name="T5" fmla="*/ 128 h 18"/>
                    <a:gd name="T6" fmla="*/ 0 w 190"/>
                    <a:gd name="T7" fmla="*/ 128 h 18"/>
                    <a:gd name="T8" fmla="*/ 0 w 190"/>
                    <a:gd name="T9" fmla="*/ 0 h 18"/>
                    <a:gd name="T10" fmla="*/ 93 w 190"/>
                    <a:gd name="T11" fmla="*/ 0 h 18"/>
                    <a:gd name="T12" fmla="*/ 138 w 190"/>
                    <a:gd name="T13" fmla="*/ 0 h 18"/>
                    <a:gd name="T14" fmla="*/ 138 w 190"/>
                    <a:gd name="T15" fmla="*/ 128 h 18"/>
                    <a:gd name="T16" fmla="*/ 93 w 190"/>
                    <a:gd name="T17" fmla="*/ 128 h 18"/>
                    <a:gd name="T18" fmla="*/ 93 w 190"/>
                    <a:gd name="T19" fmla="*/ 0 h 18"/>
                    <a:gd name="T20" fmla="*/ 184 w 190"/>
                    <a:gd name="T21" fmla="*/ 0 h 18"/>
                    <a:gd name="T22" fmla="*/ 230 w 190"/>
                    <a:gd name="T23" fmla="*/ 0 h 18"/>
                    <a:gd name="T24" fmla="*/ 230 w 190"/>
                    <a:gd name="T25" fmla="*/ 128 h 18"/>
                    <a:gd name="T26" fmla="*/ 184 w 190"/>
                    <a:gd name="T27" fmla="*/ 128 h 18"/>
                    <a:gd name="T28" fmla="*/ 184 w 190"/>
                    <a:gd name="T29" fmla="*/ 0 h 18"/>
                    <a:gd name="T30" fmla="*/ 277 w 190"/>
                    <a:gd name="T31" fmla="*/ 0 h 18"/>
                    <a:gd name="T32" fmla="*/ 323 w 190"/>
                    <a:gd name="T33" fmla="*/ 0 h 18"/>
                    <a:gd name="T34" fmla="*/ 323 w 190"/>
                    <a:gd name="T35" fmla="*/ 128 h 18"/>
                    <a:gd name="T36" fmla="*/ 277 w 190"/>
                    <a:gd name="T37" fmla="*/ 128 h 18"/>
                    <a:gd name="T38" fmla="*/ 277 w 190"/>
                    <a:gd name="T39" fmla="*/ 0 h 18"/>
                    <a:gd name="T40" fmla="*/ 368 w 190"/>
                    <a:gd name="T41" fmla="*/ 0 h 18"/>
                    <a:gd name="T42" fmla="*/ 414 w 190"/>
                    <a:gd name="T43" fmla="*/ 0 h 18"/>
                    <a:gd name="T44" fmla="*/ 414 w 190"/>
                    <a:gd name="T45" fmla="*/ 128 h 18"/>
                    <a:gd name="T46" fmla="*/ 368 w 190"/>
                    <a:gd name="T47" fmla="*/ 128 h 18"/>
                    <a:gd name="T48" fmla="*/ 368 w 190"/>
                    <a:gd name="T49" fmla="*/ 0 h 18"/>
                    <a:gd name="T50" fmla="*/ 461 w 190"/>
                    <a:gd name="T51" fmla="*/ 0 h 18"/>
                    <a:gd name="T52" fmla="*/ 486 w 190"/>
                    <a:gd name="T53" fmla="*/ 0 h 18"/>
                    <a:gd name="T54" fmla="*/ 486 w 190"/>
                    <a:gd name="T55" fmla="*/ 128 h 18"/>
                    <a:gd name="T56" fmla="*/ 461 w 190"/>
                    <a:gd name="T57" fmla="*/ 128 h 18"/>
                    <a:gd name="T58" fmla="*/ 461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83" name="Group 215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23643" name="Group 216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3669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23673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23677" name="Oval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  <p:sp>
                    <p:nvSpPr>
                      <p:cNvPr id="23678" name="Oval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</p:grpSp>
                <p:grpSp>
                  <p:nvGrpSpPr>
                    <p:cNvPr id="23674" name="Group 2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23675" name="Oval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  <p:sp>
                    <p:nvSpPr>
                      <p:cNvPr id="23676" name="Oval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</p:grpSp>
              </p:grpSp>
              <p:grpSp>
                <p:nvGrpSpPr>
                  <p:cNvPr id="23670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3671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72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3644" name="Group 227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23663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23667" name="Oval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668" name="Oval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  <p:grpSp>
                <p:nvGrpSpPr>
                  <p:cNvPr id="23664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23665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666" name="Oval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</p:grpSp>
            <p:grpSp>
              <p:nvGrpSpPr>
                <p:cNvPr id="23645" name="Group 234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3661" name="Freeform 23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62" name="Freeform 23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646" name="Group 237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3659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60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47" name="Group 240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3657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58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48" name="Group 24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23655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56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49" name="Group 24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3653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54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50" name="Group 249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23651" name="Freeform 250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52" name="Freeform 251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3584" name="Group 252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23607" name="Group 25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633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23637" name="Group 2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23641" name="Oval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  <p:sp>
                    <p:nvSpPr>
                      <p:cNvPr id="23642" name="Oval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</p:grpSp>
                <p:grpSp>
                  <p:nvGrpSpPr>
                    <p:cNvPr id="23638" name="Group 2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23639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  <p:sp>
                    <p:nvSpPr>
                      <p:cNvPr id="23640" name="Oval 2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350"/>
                      </a:p>
                    </p:txBody>
                  </p:sp>
                </p:grpSp>
              </p:grpSp>
              <p:grpSp>
                <p:nvGrpSpPr>
                  <p:cNvPr id="23634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635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36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3608" name="Group 26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23627" name="Group 26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23631" name="Oval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632" name="Oval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  <p:grpSp>
                <p:nvGrpSpPr>
                  <p:cNvPr id="23628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23629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  <p:sp>
                  <p:nvSpPr>
                    <p:cNvPr id="23630" name="Oval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350"/>
                    </a:p>
                  </p:txBody>
                </p:sp>
              </p:grpSp>
            </p:grpSp>
            <p:grpSp>
              <p:nvGrpSpPr>
                <p:cNvPr id="23609" name="Group 2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25" name="Freeform 27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26" name="Freeform 27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610" name="Group 27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623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24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11" name="Group 27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21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22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12" name="Group 28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23619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20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13" name="Group 28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17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  <p:sp>
                <p:nvSpPr>
                  <p:cNvPr id="23618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350"/>
                  </a:p>
                </p:txBody>
              </p:sp>
            </p:grpSp>
            <p:grpSp>
              <p:nvGrpSpPr>
                <p:cNvPr id="23614" name="Group 28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23615" name="Freeform 28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16" name="Freeform 28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585" name="Freeform 289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94 h 2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586" name="Group 290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23605" name="Line 291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06" name="Freeform 292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46 w 190"/>
                    <a:gd name="T3" fmla="*/ 0 h 18"/>
                    <a:gd name="T4" fmla="*/ 46 w 190"/>
                    <a:gd name="T5" fmla="*/ 128 h 18"/>
                    <a:gd name="T6" fmla="*/ 0 w 190"/>
                    <a:gd name="T7" fmla="*/ 128 h 18"/>
                    <a:gd name="T8" fmla="*/ 0 w 190"/>
                    <a:gd name="T9" fmla="*/ 0 h 18"/>
                    <a:gd name="T10" fmla="*/ 93 w 190"/>
                    <a:gd name="T11" fmla="*/ 0 h 18"/>
                    <a:gd name="T12" fmla="*/ 138 w 190"/>
                    <a:gd name="T13" fmla="*/ 0 h 18"/>
                    <a:gd name="T14" fmla="*/ 138 w 190"/>
                    <a:gd name="T15" fmla="*/ 128 h 18"/>
                    <a:gd name="T16" fmla="*/ 93 w 190"/>
                    <a:gd name="T17" fmla="*/ 128 h 18"/>
                    <a:gd name="T18" fmla="*/ 93 w 190"/>
                    <a:gd name="T19" fmla="*/ 0 h 18"/>
                    <a:gd name="T20" fmla="*/ 184 w 190"/>
                    <a:gd name="T21" fmla="*/ 0 h 18"/>
                    <a:gd name="T22" fmla="*/ 230 w 190"/>
                    <a:gd name="T23" fmla="*/ 0 h 18"/>
                    <a:gd name="T24" fmla="*/ 230 w 190"/>
                    <a:gd name="T25" fmla="*/ 128 h 18"/>
                    <a:gd name="T26" fmla="*/ 184 w 190"/>
                    <a:gd name="T27" fmla="*/ 128 h 18"/>
                    <a:gd name="T28" fmla="*/ 184 w 190"/>
                    <a:gd name="T29" fmla="*/ 0 h 18"/>
                    <a:gd name="T30" fmla="*/ 277 w 190"/>
                    <a:gd name="T31" fmla="*/ 0 h 18"/>
                    <a:gd name="T32" fmla="*/ 323 w 190"/>
                    <a:gd name="T33" fmla="*/ 0 h 18"/>
                    <a:gd name="T34" fmla="*/ 323 w 190"/>
                    <a:gd name="T35" fmla="*/ 128 h 18"/>
                    <a:gd name="T36" fmla="*/ 277 w 190"/>
                    <a:gd name="T37" fmla="*/ 128 h 18"/>
                    <a:gd name="T38" fmla="*/ 277 w 190"/>
                    <a:gd name="T39" fmla="*/ 0 h 18"/>
                    <a:gd name="T40" fmla="*/ 368 w 190"/>
                    <a:gd name="T41" fmla="*/ 0 h 18"/>
                    <a:gd name="T42" fmla="*/ 414 w 190"/>
                    <a:gd name="T43" fmla="*/ 0 h 18"/>
                    <a:gd name="T44" fmla="*/ 414 w 190"/>
                    <a:gd name="T45" fmla="*/ 128 h 18"/>
                    <a:gd name="T46" fmla="*/ 368 w 190"/>
                    <a:gd name="T47" fmla="*/ 128 h 18"/>
                    <a:gd name="T48" fmla="*/ 368 w 190"/>
                    <a:gd name="T49" fmla="*/ 0 h 18"/>
                    <a:gd name="T50" fmla="*/ 461 w 190"/>
                    <a:gd name="T51" fmla="*/ 0 h 18"/>
                    <a:gd name="T52" fmla="*/ 486 w 190"/>
                    <a:gd name="T53" fmla="*/ 0 h 18"/>
                    <a:gd name="T54" fmla="*/ 486 w 190"/>
                    <a:gd name="T55" fmla="*/ 128 h 18"/>
                    <a:gd name="T56" fmla="*/ 461 w 190"/>
                    <a:gd name="T57" fmla="*/ 128 h 18"/>
                    <a:gd name="T58" fmla="*/ 461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587" name="Freeform 293"/>
              <p:cNvSpPr>
                <a:spLocks/>
              </p:cNvSpPr>
              <p:nvPr/>
            </p:nvSpPr>
            <p:spPr bwMode="auto">
              <a:xfrm>
                <a:off x="992" y="1095"/>
                <a:ext cx="2088" cy="891"/>
              </a:xfrm>
              <a:custGeom>
                <a:avLst/>
                <a:gdLst>
                  <a:gd name="T0" fmla="*/ 0 w 2088"/>
                  <a:gd name="T1" fmla="*/ 143 h 891"/>
                  <a:gd name="T2" fmla="*/ 110 w 2088"/>
                  <a:gd name="T3" fmla="*/ 0 h 891"/>
                  <a:gd name="T4" fmla="*/ 1668 w 2088"/>
                  <a:gd name="T5" fmla="*/ 0 h 891"/>
                  <a:gd name="T6" fmla="*/ 1875 w 2088"/>
                  <a:gd name="T7" fmla="*/ 99 h 891"/>
                  <a:gd name="T8" fmla="*/ 2088 w 2088"/>
                  <a:gd name="T9" fmla="*/ 513 h 891"/>
                  <a:gd name="T10" fmla="*/ 2072 w 2088"/>
                  <a:gd name="T11" fmla="*/ 881 h 891"/>
                  <a:gd name="T12" fmla="*/ 1771 w 2088"/>
                  <a:gd name="T13" fmla="*/ 891 h 891"/>
                  <a:gd name="T14" fmla="*/ 110 w 2088"/>
                  <a:gd name="T15" fmla="*/ 891 h 891"/>
                  <a:gd name="T16" fmla="*/ 6 w 2088"/>
                  <a:gd name="T17" fmla="*/ 792 h 891"/>
                  <a:gd name="T18" fmla="*/ 8 w 2088"/>
                  <a:gd name="T19" fmla="*/ 131 h 8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50000">
                    <a:srgbClr val="0033CC"/>
                  </a:gs>
                  <a:gs pos="100000">
                    <a:srgbClr val="00C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Rectangle 294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/>
              </a:p>
            </p:txBody>
          </p:sp>
          <p:sp>
            <p:nvSpPr>
              <p:cNvPr id="23589" name="Rectangle 295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/>
              </a:p>
            </p:txBody>
          </p:sp>
          <p:sp>
            <p:nvSpPr>
              <p:cNvPr id="23590" name="Rectangle 296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/>
              </a:p>
            </p:txBody>
          </p:sp>
          <p:grpSp>
            <p:nvGrpSpPr>
              <p:cNvPr id="23591" name="Group 297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23603" name="Oval 298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604" name="Freeform 299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592" name="Freeform 300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1913 w 172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3" name="Freeform 301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1951 w 176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594" name="Group 302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23601" name="Oval 303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3602" name="Freeform 304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595" name="Freeform 305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40 h 31"/>
                  <a:gd name="T2" fmla="*/ 18 w 16"/>
                  <a:gd name="T3" fmla="*/ 0 h 31"/>
                  <a:gd name="T4" fmla="*/ 0 w 16"/>
                  <a:gd name="T5" fmla="*/ 4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6" name="Freeform 306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37 w 214"/>
                  <a:gd name="T1" fmla="*/ 668 h 528"/>
                  <a:gd name="T2" fmla="*/ 237 w 214"/>
                  <a:gd name="T3" fmla="*/ 0 h 528"/>
                  <a:gd name="T4" fmla="*/ 0 w 214"/>
                  <a:gd name="T5" fmla="*/ 2 h 528"/>
                  <a:gd name="T6" fmla="*/ 0 w 214"/>
                  <a:gd name="T7" fmla="*/ 667 h 528"/>
                  <a:gd name="T8" fmla="*/ 237 w 214"/>
                  <a:gd name="T9" fmla="*/ 668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7" name="Freeform 307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8" name="Rectangle 308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/>
              </a:p>
            </p:txBody>
          </p:sp>
          <p:sp>
            <p:nvSpPr>
              <p:cNvPr id="23599" name="Freeform 309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0" name="Rectangle 310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/>
              </a:p>
            </p:txBody>
          </p:sp>
        </p:grpSp>
      </p:grpSp>
      <p:sp>
        <p:nvSpPr>
          <p:cNvPr id="9527" name="AutoShape 311"/>
          <p:cNvSpPr>
            <a:spLocks noChangeArrowheads="1"/>
          </p:cNvSpPr>
          <p:nvPr/>
        </p:nvSpPr>
        <p:spPr bwMode="auto">
          <a:xfrm>
            <a:off x="6759178" y="857251"/>
            <a:ext cx="1241822" cy="111680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5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№1</a:t>
            </a:r>
            <a:endParaRPr lang="ru-RU" altLang="ru-RU" sz="4050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528" name="Group 312"/>
          <p:cNvGrpSpPr>
            <a:grpSpLocks/>
          </p:cNvGrpSpPr>
          <p:nvPr/>
        </p:nvGrpSpPr>
        <p:grpSpPr bwMode="auto">
          <a:xfrm>
            <a:off x="3869532" y="5486400"/>
            <a:ext cx="475060" cy="514350"/>
            <a:chOff x="2464" y="3024"/>
            <a:chExt cx="399" cy="432"/>
          </a:xfrm>
        </p:grpSpPr>
        <p:grpSp>
          <p:nvGrpSpPr>
            <p:cNvPr id="23572" name="Group 313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23574" name="Oval 314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/>
              </a:p>
            </p:txBody>
          </p:sp>
          <p:sp>
            <p:nvSpPr>
              <p:cNvPr id="23575" name="Oval 315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/>
              </a:p>
            </p:txBody>
          </p:sp>
          <p:sp>
            <p:nvSpPr>
              <p:cNvPr id="23576" name="Oval 316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350"/>
              </a:p>
            </p:txBody>
          </p:sp>
        </p:grpSp>
        <p:sp>
          <p:nvSpPr>
            <p:cNvPr id="23573" name="Freeform 317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>
                <a:gd name="T0" fmla="*/ 0 w 454"/>
                <a:gd name="T1" fmla="*/ 109 h 544"/>
                <a:gd name="T2" fmla="*/ 118 w 454"/>
                <a:gd name="T3" fmla="*/ 109 h 544"/>
                <a:gd name="T4" fmla="*/ 0 w 454"/>
                <a:gd name="T5" fmla="*/ 0 h 544"/>
                <a:gd name="T6" fmla="*/ 0 w 454"/>
                <a:gd name="T7" fmla="*/ 186 h 5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33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34" name="Text Box 318"/>
          <p:cNvSpPr txBox="1">
            <a:spLocks noChangeArrowheads="1"/>
          </p:cNvSpPr>
          <p:nvPr/>
        </p:nvSpPr>
        <p:spPr bwMode="auto">
          <a:xfrm>
            <a:off x="2705101" y="1808560"/>
            <a:ext cx="561724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Georgia" panose="02040502050405020303" pitchFamily="18" charset="0"/>
              </a:rPr>
              <a:t>Поезд шёл двое суток. В первые сутки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Georgia" panose="02040502050405020303" pitchFamily="18" charset="0"/>
              </a:rPr>
              <a:t>он прошёл </a:t>
            </a:r>
            <a:r>
              <a:rPr lang="ru-RU" altLang="ru-RU" sz="2100" b="1" i="1" dirty="0" smtClean="0">
                <a:latin typeface="Times New Roman" panose="02020603050405020304" pitchFamily="18" charset="0"/>
              </a:rPr>
              <a:t>98,5 </a:t>
            </a:r>
            <a:r>
              <a:rPr lang="ru-RU" altLang="ru-RU" sz="1800" b="1" i="1" dirty="0" smtClean="0">
                <a:latin typeface="Georgia" panose="02040502050405020303" pitchFamily="18" charset="0"/>
              </a:rPr>
              <a:t>км</a:t>
            </a:r>
            <a:r>
              <a:rPr lang="ru-RU" altLang="ru-RU" sz="1800" b="1" i="1" dirty="0">
                <a:latin typeface="Georgia" panose="02040502050405020303" pitchFamily="18" charset="0"/>
              </a:rPr>
              <a:t>, а во вторые – на </a:t>
            </a:r>
            <a:r>
              <a:rPr lang="ru-RU" altLang="ru-RU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а </a:t>
            </a:r>
            <a:r>
              <a:rPr lang="ru-RU" altLang="ru-RU" sz="1800" b="1" i="1" dirty="0">
                <a:latin typeface="Georgia" panose="02040502050405020303" pitchFamily="18" charset="0"/>
              </a:rPr>
              <a:t>км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Georgia" panose="02040502050405020303" pitchFamily="18" charset="0"/>
              </a:rPr>
              <a:t>больше. Сколько километров прошёл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Georgia" panose="02040502050405020303" pitchFamily="18" charset="0"/>
              </a:rPr>
              <a:t>поезд за двое суток?</a:t>
            </a:r>
            <a:endParaRPr lang="ru-RU" altLang="ru-RU" sz="2100" b="1" i="1" dirty="0">
              <a:latin typeface="Times New Roman" panose="02020603050405020304" pitchFamily="18" charset="0"/>
            </a:endParaRPr>
          </a:p>
        </p:txBody>
      </p:sp>
      <p:sp>
        <p:nvSpPr>
          <p:cNvPr id="9535" name="AutoShape 319"/>
          <p:cNvSpPr>
            <a:spLocks/>
          </p:cNvSpPr>
          <p:nvPr/>
        </p:nvSpPr>
        <p:spPr bwMode="auto">
          <a:xfrm rot="5123681">
            <a:off x="5939434" y="3303390"/>
            <a:ext cx="315515" cy="3807619"/>
          </a:xfrm>
          <a:prstGeom prst="leftBrace">
            <a:avLst>
              <a:gd name="adj1" fmla="val 100566"/>
              <a:gd name="adj2" fmla="val 50000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9536" name="AutoShape 320"/>
          <p:cNvSpPr>
            <a:spLocks/>
          </p:cNvSpPr>
          <p:nvPr/>
        </p:nvSpPr>
        <p:spPr bwMode="auto">
          <a:xfrm rot="5123681">
            <a:off x="2578298" y="4127302"/>
            <a:ext cx="315516" cy="2700338"/>
          </a:xfrm>
          <a:prstGeom prst="leftBrace">
            <a:avLst>
              <a:gd name="adj1" fmla="val 71321"/>
              <a:gd name="adj2" fmla="val 50000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9537" name="WordArt 321"/>
          <p:cNvSpPr>
            <a:spLocks noChangeArrowheads="1" noChangeShapeType="1" noTextEdit="1"/>
          </p:cNvSpPr>
          <p:nvPr/>
        </p:nvSpPr>
        <p:spPr bwMode="auto">
          <a:xfrm>
            <a:off x="2250283" y="4941094"/>
            <a:ext cx="1241822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b="1" i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98,5км</a:t>
            </a:r>
            <a:endParaRPr lang="ru-RU" sz="2700" b="1" i="1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38" name="WordArt 322"/>
          <p:cNvSpPr>
            <a:spLocks noChangeArrowheads="1" noChangeShapeType="1" noTextEdit="1"/>
          </p:cNvSpPr>
          <p:nvPr/>
        </p:nvSpPr>
        <p:spPr bwMode="auto">
          <a:xfrm>
            <a:off x="5112544" y="4670822"/>
            <a:ext cx="2052638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b="1" i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а км б.</a:t>
            </a:r>
          </a:p>
        </p:txBody>
      </p:sp>
      <p:sp>
        <p:nvSpPr>
          <p:cNvPr id="9539" name="AutoShape 323"/>
          <p:cNvSpPr>
            <a:spLocks/>
          </p:cNvSpPr>
          <p:nvPr/>
        </p:nvSpPr>
        <p:spPr bwMode="auto">
          <a:xfrm rot="5123681">
            <a:off x="4455914" y="1387674"/>
            <a:ext cx="423863" cy="6666309"/>
          </a:xfrm>
          <a:prstGeom prst="leftBrace">
            <a:avLst>
              <a:gd name="adj1" fmla="val 131063"/>
              <a:gd name="adj2" fmla="val 50000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9540" name="WordArt 324"/>
          <p:cNvSpPr>
            <a:spLocks noChangeArrowheads="1" noChangeShapeType="1" noTextEdit="1"/>
          </p:cNvSpPr>
          <p:nvPr/>
        </p:nvSpPr>
        <p:spPr bwMode="auto">
          <a:xfrm>
            <a:off x="4410075" y="3914776"/>
            <a:ext cx="377429" cy="540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b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41" name="WordArt 325"/>
          <p:cNvSpPr>
            <a:spLocks noChangeArrowheads="1" noChangeShapeType="1" noTextEdit="1"/>
          </p:cNvSpPr>
          <p:nvPr/>
        </p:nvSpPr>
        <p:spPr bwMode="auto">
          <a:xfrm>
            <a:off x="4518422" y="3267075"/>
            <a:ext cx="1837134" cy="3774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7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98,5+ </a:t>
            </a:r>
            <a:r>
              <a:rPr lang="ru-RU" sz="27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)</a:t>
            </a:r>
          </a:p>
        </p:txBody>
      </p:sp>
      <p:sp>
        <p:nvSpPr>
          <p:cNvPr id="9542" name="AutoShape 326"/>
          <p:cNvSpPr>
            <a:spLocks noChangeArrowheads="1"/>
          </p:cNvSpPr>
          <p:nvPr/>
        </p:nvSpPr>
        <p:spPr bwMode="auto">
          <a:xfrm rot="-773168">
            <a:off x="5800726" y="3645694"/>
            <a:ext cx="108347" cy="1624013"/>
          </a:xfrm>
          <a:prstGeom prst="downArrow">
            <a:avLst>
              <a:gd name="adj1" fmla="val 50000"/>
              <a:gd name="adj2" fmla="val 374724"/>
            </a:avLst>
          </a:prstGeom>
          <a:solidFill>
            <a:srgbClr val="8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9543" name="WordArt 327"/>
          <p:cNvSpPr>
            <a:spLocks noChangeArrowheads="1" noChangeShapeType="1" noTextEdit="1"/>
          </p:cNvSpPr>
          <p:nvPr/>
        </p:nvSpPr>
        <p:spPr bwMode="auto">
          <a:xfrm>
            <a:off x="3437335" y="3267075"/>
            <a:ext cx="113347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7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98,5+</a:t>
            </a:r>
            <a:endParaRPr lang="ru-RU" sz="27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52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64028 -0.06528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-326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28 -0.06528 L 1.41215 -0.14931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9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000"/>
                                        <p:tgtEl>
                                          <p:spTgt spid="9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9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9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7" grpId="0" animBg="1"/>
      <p:bldP spid="9535" grpId="0" animBg="1"/>
      <p:bldP spid="9536" grpId="0" animBg="1"/>
      <p:bldP spid="9537" grpId="0" animBg="1"/>
      <p:bldP spid="9538" grpId="0" animBg="1"/>
      <p:bldP spid="9539" grpId="0" animBg="1"/>
      <p:bldP spid="9540" grpId="0" animBg="1"/>
      <p:bldP spid="9540" grpId="1" animBg="1"/>
      <p:bldP spid="9541" grpId="0" animBg="1"/>
      <p:bldP spid="9542" grpId="0" animBg="1"/>
      <p:bldP spid="9542" grpId="1" animBg="1"/>
      <p:bldP spid="9542" grpId="2" animBg="1"/>
      <p:bldP spid="9542" grpId="3" animBg="1"/>
      <p:bldP spid="95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22588"/>
            <a:ext cx="2462213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55023" y="32761"/>
            <a:ext cx="8389938" cy="1223962"/>
          </a:xfrm>
          <a:prstGeom prst="wedgeRoundRectCallout">
            <a:avLst>
              <a:gd name="adj1" fmla="val 36167"/>
              <a:gd name="adj2" fmla="val 163231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ru-RU" altLang="ru-RU" sz="28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Найди значение выражения</a:t>
            </a:r>
          </a:p>
          <a:p>
            <a:pPr algn="ctr">
              <a:defRPr/>
            </a:pPr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98,5+ (98,5+ а ),</a:t>
            </a:r>
            <a:r>
              <a:rPr lang="ru-RU" sz="4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если…</a:t>
            </a:r>
            <a:endParaRPr lang="ru-RU" altLang="ru-RU" sz="4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52413" y="1773238"/>
            <a:ext cx="16557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= 1,65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55800" y="1784350"/>
            <a:ext cx="8683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FF0000"/>
                </a:solidFill>
                <a:latin typeface="Georgia" panose="02040502050405020303" pitchFamily="18" charset="0"/>
              </a:rPr>
              <a:t>, то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2771775" y="1858963"/>
            <a:ext cx="5555240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98,5+ (98,5+1,65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)=(98,5+ 98,5)+1,65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7645544" y="793751"/>
            <a:ext cx="1362941" cy="990599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198,65</a:t>
            </a:r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250825" y="2924175"/>
            <a:ext cx="16557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= 2,35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836738" y="2946400"/>
            <a:ext cx="866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FF0000"/>
                </a:solidFill>
                <a:latin typeface="Georgia" panose="02040502050405020303" pitchFamily="18" charset="0"/>
              </a:rPr>
              <a:t>, то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250825" y="4005263"/>
            <a:ext cx="16557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= 3,45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905000" y="4033838"/>
            <a:ext cx="866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FF0000"/>
                </a:solidFill>
                <a:latin typeface="Georgia" panose="02040502050405020303" pitchFamily="18" charset="0"/>
              </a:rPr>
              <a:t>, то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6391275" y="2457811"/>
            <a:ext cx="1592984" cy="1096962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199,35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6061941" y="3586235"/>
            <a:ext cx="1681307" cy="1304059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200,45</a:t>
            </a:r>
          </a:p>
        </p:txBody>
      </p:sp>
      <p:sp>
        <p:nvSpPr>
          <p:cNvPr id="11286" name="WordArt 22"/>
          <p:cNvSpPr>
            <a:spLocks noChangeArrowheads="1" noChangeShapeType="1" noTextEdit="1"/>
          </p:cNvSpPr>
          <p:nvPr/>
        </p:nvSpPr>
        <p:spPr bwMode="auto">
          <a:xfrm>
            <a:off x="1187450" y="5300663"/>
            <a:ext cx="5040313" cy="1036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Молодцы!</a:t>
            </a:r>
          </a:p>
        </p:txBody>
      </p:sp>
      <p:sp>
        <p:nvSpPr>
          <p:cNvPr id="17" name="WordArt 9"/>
          <p:cNvSpPr>
            <a:spLocks noChangeArrowheads="1" noChangeShapeType="1" noTextEdit="1"/>
          </p:cNvSpPr>
          <p:nvPr/>
        </p:nvSpPr>
        <p:spPr bwMode="auto">
          <a:xfrm>
            <a:off x="2662238" y="2971800"/>
            <a:ext cx="3098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98,5+ (98,5+2,35)</a:t>
            </a:r>
          </a:p>
        </p:txBody>
      </p:sp>
      <p:sp>
        <p:nvSpPr>
          <p:cNvPr id="18" name="WordArt 9"/>
          <p:cNvSpPr>
            <a:spLocks noChangeArrowheads="1" noChangeShapeType="1" noTextEdit="1"/>
          </p:cNvSpPr>
          <p:nvPr/>
        </p:nvSpPr>
        <p:spPr bwMode="auto">
          <a:xfrm>
            <a:off x="2757488" y="4048125"/>
            <a:ext cx="30988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98,5+ (98,5+3,45)</a:t>
            </a:r>
          </a:p>
        </p:txBody>
      </p:sp>
    </p:spTree>
    <p:extLst>
      <p:ext uri="{BB962C8B-B14F-4D97-AF65-F5344CB8AC3E}">
        <p14:creationId xmlns:p14="http://schemas.microsoft.com/office/powerpoint/2010/main" val="8039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2" grpId="0"/>
      <p:bldP spid="11273" grpId="0" animBg="1"/>
      <p:bldP spid="11277" grpId="0" animBg="1"/>
      <p:bldP spid="11278" grpId="0" animBg="1"/>
      <p:bldP spid="11279" grpId="0"/>
      <p:bldP spid="11281" grpId="0" animBg="1"/>
      <p:bldP spid="11282" grpId="0"/>
      <p:bldP spid="11284" grpId="0" animBg="1"/>
      <p:bldP spid="11285" grpId="0" animBg="1"/>
      <p:bldP spid="1128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995613"/>
            <a:ext cx="253682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331913" y="2492375"/>
            <a:ext cx="33115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х = </a:t>
            </a:r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468313" y="188913"/>
            <a:ext cx="8207375" cy="1655762"/>
          </a:xfrm>
          <a:prstGeom prst="wedgeRoundRectCallout">
            <a:avLst>
              <a:gd name="adj1" fmla="val 40810"/>
              <a:gd name="adj2" fmla="val 208102"/>
              <a:gd name="adj3" fmla="val 16667"/>
            </a:avLst>
          </a:prstGeom>
          <a:solidFill>
            <a:srgbClr val="CCFF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chemeClr val="accent2"/>
                </a:solidFill>
                <a:latin typeface="Georgia" panose="02040502050405020303" pitchFamily="18" charset="0"/>
              </a:rPr>
              <a:t>Реши уравнения. Вместо букв впиши числа, которые являются корнями уравнений, записанных по вертикали, и по горизонтали. 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1476375" y="3357563"/>
            <a:ext cx="4318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064" name="WordArt 8"/>
          <p:cNvSpPr>
            <a:spLocks noChangeArrowheads="1" noChangeShapeType="1" noTextEdit="1"/>
          </p:cNvSpPr>
          <p:nvPr/>
        </p:nvSpPr>
        <p:spPr bwMode="auto">
          <a:xfrm>
            <a:off x="2771775" y="3573463"/>
            <a:ext cx="431800" cy="7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4067175" y="3357563"/>
            <a:ext cx="4318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066" name="WordArt 10"/>
          <p:cNvSpPr>
            <a:spLocks noChangeArrowheads="1" noChangeShapeType="1" noTextEdit="1"/>
          </p:cNvSpPr>
          <p:nvPr/>
        </p:nvSpPr>
        <p:spPr bwMode="auto">
          <a:xfrm>
            <a:off x="1476375" y="5373688"/>
            <a:ext cx="4318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067" name="WordArt 11"/>
          <p:cNvSpPr>
            <a:spLocks noChangeArrowheads="1" noChangeShapeType="1" noTextEdit="1"/>
          </p:cNvSpPr>
          <p:nvPr/>
        </p:nvSpPr>
        <p:spPr bwMode="auto">
          <a:xfrm>
            <a:off x="2771775" y="5373688"/>
            <a:ext cx="4318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4067175" y="5373688"/>
            <a:ext cx="4318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069" name="WordArt 13"/>
          <p:cNvSpPr>
            <a:spLocks noChangeArrowheads="1" noChangeShapeType="1" noTextEdit="1"/>
          </p:cNvSpPr>
          <p:nvPr/>
        </p:nvSpPr>
        <p:spPr bwMode="auto">
          <a:xfrm>
            <a:off x="1476375" y="4221163"/>
            <a:ext cx="2951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2,5 </a:t>
            </a:r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с</a:t>
            </a: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1403350" y="6021388"/>
            <a:ext cx="31686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4,4 </a:t>
            </a:r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i="1" kern="10" dirty="0" smtClean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ru-RU" sz="36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а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971550" y="2133600"/>
            <a:ext cx="4248150" cy="0"/>
          </a:xfrm>
          <a:prstGeom prst="line">
            <a:avLst/>
          </a:prstGeom>
          <a:noFill/>
          <a:ln w="8890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2" name="Freeform 16"/>
          <p:cNvSpPr>
            <a:spLocks/>
          </p:cNvSpPr>
          <p:nvPr/>
        </p:nvSpPr>
        <p:spPr bwMode="auto">
          <a:xfrm>
            <a:off x="960438" y="2349500"/>
            <a:ext cx="11112" cy="3898900"/>
          </a:xfrm>
          <a:custGeom>
            <a:avLst/>
            <a:gdLst>
              <a:gd name="T0" fmla="*/ 11112 w 7"/>
              <a:gd name="T1" fmla="*/ 0 h 2456"/>
              <a:gd name="T2" fmla="*/ 0 w 7"/>
              <a:gd name="T3" fmla="*/ 3898900 h 24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" h="2456">
                <a:moveTo>
                  <a:pt x="7" y="0"/>
                </a:moveTo>
                <a:lnTo>
                  <a:pt x="0" y="2456"/>
                </a:lnTo>
              </a:path>
            </a:pathLst>
          </a:custGeom>
          <a:noFill/>
          <a:ln w="88900">
            <a:solidFill>
              <a:srgbClr val="00808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3995738" y="5849938"/>
            <a:ext cx="865187" cy="1008062"/>
          </a:xfrm>
          <a:prstGeom prst="ellipse">
            <a:avLst/>
          </a:prstGeom>
          <a:solidFill>
            <a:srgbClr val="FFD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i="1" dirty="0" smtClean="0">
                <a:latin typeface="Times New Roman" panose="02020603050405020304" pitchFamily="18" charset="0"/>
              </a:rPr>
              <a:t>4,7</a:t>
            </a:r>
            <a:endParaRPr lang="ru-RU" altLang="ru-RU" sz="5400" b="1" i="1" dirty="0">
              <a:latin typeface="Times New Roman" panose="02020603050405020304" pitchFamily="18" charset="0"/>
            </a:endParaRPr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2555875" y="2276475"/>
            <a:ext cx="865188" cy="1008063"/>
          </a:xfrm>
          <a:prstGeom prst="ellipse">
            <a:avLst/>
          </a:prstGeom>
          <a:solidFill>
            <a:srgbClr val="FFD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i="1" dirty="0" smtClean="0">
                <a:latin typeface="Times New Roman" panose="02020603050405020304" pitchFamily="18" charset="0"/>
              </a:rPr>
              <a:t>2,8</a:t>
            </a:r>
            <a:endParaRPr lang="ru-RU" altLang="ru-RU" sz="5400" b="1" i="1" dirty="0">
              <a:latin typeface="Times New Roman" panose="02020603050405020304" pitchFamily="18" charset="0"/>
            </a:endParaRPr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1116013" y="4005263"/>
            <a:ext cx="865187" cy="1008062"/>
          </a:xfrm>
          <a:prstGeom prst="ellipse">
            <a:avLst/>
          </a:prstGeom>
          <a:solidFill>
            <a:srgbClr val="FFD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i="1" dirty="0" smtClean="0">
                <a:latin typeface="Times New Roman" panose="02020603050405020304" pitchFamily="18" charset="0"/>
              </a:rPr>
              <a:t>3,2</a:t>
            </a:r>
            <a:endParaRPr lang="ru-RU" altLang="ru-RU" sz="5400" b="1" i="1" dirty="0">
              <a:latin typeface="Times New Roman" panose="02020603050405020304" pitchFamily="18" charset="0"/>
            </a:endParaRPr>
          </a:p>
        </p:txBody>
      </p:sp>
      <p:sp>
        <p:nvSpPr>
          <p:cNvPr id="45077" name="Oval 21"/>
          <p:cNvSpPr>
            <a:spLocks noChangeArrowheads="1"/>
          </p:cNvSpPr>
          <p:nvPr/>
        </p:nvSpPr>
        <p:spPr bwMode="auto">
          <a:xfrm>
            <a:off x="3995738" y="4005263"/>
            <a:ext cx="865187" cy="1008062"/>
          </a:xfrm>
          <a:prstGeom prst="ellipse">
            <a:avLst/>
          </a:prstGeom>
          <a:solidFill>
            <a:srgbClr val="FFD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i="1" dirty="0" smtClean="0">
                <a:latin typeface="Times New Roman" panose="02020603050405020304" pitchFamily="18" charset="0"/>
              </a:rPr>
              <a:t>0,7</a:t>
            </a:r>
            <a:endParaRPr lang="ru-RU" altLang="ru-RU" sz="54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5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5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9"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5" grpId="0" animBg="1"/>
      <p:bldP spid="45076" grpId="0" animBg="1"/>
      <p:bldP spid="45077" grpId="0" animBg="1"/>
    </p:bldLst>
  </p:timing>
</p:sld>
</file>

<file path=ppt/theme/theme1.xml><?xml version="1.0" encoding="utf-8"?>
<a:theme xmlns:a="http://schemas.openxmlformats.org/drawingml/2006/main" name="Тема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4D2C86D-08A1-4F81-B92F-E56B52BEAC84}" vid="{576F3C07-9386-4A11-A0A6-D186FDD460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280</TotalTime>
  <Words>319</Words>
  <Application>Microsoft Office PowerPoint</Application>
  <PresentationFormat>Экран (4:3)</PresentationFormat>
  <Paragraphs>137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Adobe Arabic</vt:lpstr>
      <vt:lpstr>Arial</vt:lpstr>
      <vt:lpstr>Calibri</vt:lpstr>
      <vt:lpstr>Cambria Math</vt:lpstr>
      <vt:lpstr>Georgia</vt:lpstr>
      <vt:lpstr>Times New Roman</vt:lpstr>
      <vt:lpstr>Wingdings</vt:lpstr>
      <vt:lpstr>Тема1</vt:lpstr>
      <vt:lpstr>Лови ответ:</vt:lpstr>
      <vt:lpstr>Ответьте на вопросы: </vt:lpstr>
      <vt:lpstr> Найдите равные дроби </vt:lpstr>
      <vt:lpstr>  </vt:lpstr>
      <vt:lpstr>Презентация PowerPoint</vt:lpstr>
      <vt:lpstr>Тема урока: Сложение и вычитание десятичных дробей. (Обобщающий урок)</vt:lpstr>
      <vt:lpstr>Презентация PowerPoint</vt:lpstr>
      <vt:lpstr>Презентация PowerPoint</vt:lpstr>
      <vt:lpstr>Презентация PowerPoint</vt:lpstr>
      <vt:lpstr>Физкультминутка</vt:lpstr>
      <vt:lpstr>Практическая работа в парах</vt:lpstr>
      <vt:lpstr>Домашнее задание: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Проверь ответы, поставь оценку</dc:title>
  <dc:creator>Олег Корчагин</dc:creator>
  <cp:lastModifiedBy>Олег Корчагин</cp:lastModifiedBy>
  <cp:revision>35</cp:revision>
  <dcterms:created xsi:type="dcterms:W3CDTF">2015-03-14T09:26:39Z</dcterms:created>
  <dcterms:modified xsi:type="dcterms:W3CDTF">2015-03-17T19:32:46Z</dcterms:modified>
</cp:coreProperties>
</file>