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6"/>
  </p:notesMasterIdLst>
  <p:sldIdLst>
    <p:sldId id="274" r:id="rId2"/>
    <p:sldId id="267" r:id="rId3"/>
    <p:sldId id="270" r:id="rId4"/>
    <p:sldId id="269" r:id="rId5"/>
    <p:sldId id="273" r:id="rId6"/>
    <p:sldId id="272" r:id="rId7"/>
    <p:sldId id="265" r:id="rId8"/>
    <p:sldId id="256" r:id="rId9"/>
    <p:sldId id="289" r:id="rId10"/>
    <p:sldId id="284" r:id="rId11"/>
    <p:sldId id="268" r:id="rId12"/>
    <p:sldId id="298" r:id="rId13"/>
    <p:sldId id="286" r:id="rId14"/>
    <p:sldId id="294" r:id="rId15"/>
    <p:sldId id="293" r:id="rId16"/>
    <p:sldId id="283" r:id="rId17"/>
    <p:sldId id="280" r:id="rId18"/>
    <p:sldId id="258" r:id="rId19"/>
    <p:sldId id="260" r:id="rId20"/>
    <p:sldId id="262" r:id="rId21"/>
    <p:sldId id="281" r:id="rId22"/>
    <p:sldId id="291" r:id="rId23"/>
    <p:sldId id="295" r:id="rId24"/>
    <p:sldId id="257" r:id="rId25"/>
    <p:sldId id="288" r:id="rId26"/>
    <p:sldId id="264" r:id="rId27"/>
    <p:sldId id="278" r:id="rId28"/>
    <p:sldId id="300" r:id="rId29"/>
    <p:sldId id="301" r:id="rId30"/>
    <p:sldId id="275" r:id="rId31"/>
    <p:sldId id="276" r:id="rId32"/>
    <p:sldId id="277" r:id="rId33"/>
    <p:sldId id="266" r:id="rId34"/>
    <p:sldId id="299" r:id="rId35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  <p:clrMru>
    <a:srgbClr val="990099"/>
    <a:srgbClr val="CC0099"/>
    <a:srgbClr val="000000"/>
    <a:srgbClr val="008000"/>
    <a:srgbClr val="0000FF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64" autoAdjust="0"/>
    <p:restoredTop sz="9460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5120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6602837-28D1-43B5-A2E4-BDA437198A7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3076" name="Line 4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7" name="Line 5"/>
              <p:cNvSpPr>
                <a:spLocks noChangeShapeType="1"/>
              </p:cNvSpPr>
              <p:nvPr/>
            </p:nvSpPr>
            <p:spPr bwMode="auto">
              <a:xfrm>
                <a:off x="0" y="33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8" name="Line 6"/>
              <p:cNvSpPr>
                <a:spLocks noChangeShapeType="1"/>
              </p:cNvSpPr>
              <p:nvPr/>
            </p:nvSpPr>
            <p:spPr bwMode="auto">
              <a:xfrm>
                <a:off x="0" y="52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0" y="72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0" name="Line 8"/>
              <p:cNvSpPr>
                <a:spLocks noChangeShapeType="1"/>
              </p:cNvSpPr>
              <p:nvPr/>
            </p:nvSpPr>
            <p:spPr bwMode="auto">
              <a:xfrm>
                <a:off x="0" y="91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1" name="Line 9"/>
              <p:cNvSpPr>
                <a:spLocks noChangeShapeType="1"/>
              </p:cNvSpPr>
              <p:nvPr/>
            </p:nvSpPr>
            <p:spPr bwMode="auto">
              <a:xfrm>
                <a:off x="0" y="110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2" name="Line 10"/>
              <p:cNvSpPr>
                <a:spLocks noChangeShapeType="1"/>
              </p:cNvSpPr>
              <p:nvPr/>
            </p:nvSpPr>
            <p:spPr bwMode="auto">
              <a:xfrm>
                <a:off x="0" y="129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3" name="Line 11"/>
              <p:cNvSpPr>
                <a:spLocks noChangeShapeType="1"/>
              </p:cNvSpPr>
              <p:nvPr/>
            </p:nvSpPr>
            <p:spPr bwMode="auto">
              <a:xfrm>
                <a:off x="0" y="148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4" name="Line 12"/>
              <p:cNvSpPr>
                <a:spLocks noChangeShapeType="1"/>
              </p:cNvSpPr>
              <p:nvPr/>
            </p:nvSpPr>
            <p:spPr bwMode="auto">
              <a:xfrm>
                <a:off x="0" y="168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5" name="Line 13"/>
              <p:cNvSpPr>
                <a:spLocks noChangeShapeType="1"/>
              </p:cNvSpPr>
              <p:nvPr/>
            </p:nvSpPr>
            <p:spPr bwMode="auto">
              <a:xfrm>
                <a:off x="0" y="187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6" name="Line 14"/>
              <p:cNvSpPr>
                <a:spLocks noChangeShapeType="1"/>
              </p:cNvSpPr>
              <p:nvPr/>
            </p:nvSpPr>
            <p:spPr bwMode="auto">
              <a:xfrm>
                <a:off x="0" y="206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7" name="Line 15"/>
              <p:cNvSpPr>
                <a:spLocks noChangeShapeType="1"/>
              </p:cNvSpPr>
              <p:nvPr/>
            </p:nvSpPr>
            <p:spPr bwMode="auto">
              <a:xfrm>
                <a:off x="0" y="225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8" name="Line 16"/>
              <p:cNvSpPr>
                <a:spLocks noChangeShapeType="1"/>
              </p:cNvSpPr>
              <p:nvPr/>
            </p:nvSpPr>
            <p:spPr bwMode="auto">
              <a:xfrm>
                <a:off x="0" y="244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9" name="Line 17"/>
              <p:cNvSpPr>
                <a:spLocks noChangeShapeType="1"/>
              </p:cNvSpPr>
              <p:nvPr/>
            </p:nvSpPr>
            <p:spPr bwMode="auto">
              <a:xfrm>
                <a:off x="0" y="264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0" name="Line 18"/>
              <p:cNvSpPr>
                <a:spLocks noChangeShapeType="1"/>
              </p:cNvSpPr>
              <p:nvPr/>
            </p:nvSpPr>
            <p:spPr bwMode="auto">
              <a:xfrm>
                <a:off x="0" y="283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1" name="Line 19"/>
              <p:cNvSpPr>
                <a:spLocks noChangeShapeType="1"/>
              </p:cNvSpPr>
              <p:nvPr/>
            </p:nvSpPr>
            <p:spPr bwMode="auto">
              <a:xfrm>
                <a:off x="0" y="302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2" name="Line 20"/>
              <p:cNvSpPr>
                <a:spLocks noChangeShapeType="1"/>
              </p:cNvSpPr>
              <p:nvPr/>
            </p:nvSpPr>
            <p:spPr bwMode="auto">
              <a:xfrm>
                <a:off x="0" y="321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3" name="Line 21"/>
              <p:cNvSpPr>
                <a:spLocks noChangeShapeType="1"/>
              </p:cNvSpPr>
              <p:nvPr/>
            </p:nvSpPr>
            <p:spPr bwMode="auto">
              <a:xfrm>
                <a:off x="0" y="340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4" name="Line 22"/>
              <p:cNvSpPr>
                <a:spLocks noChangeShapeType="1"/>
              </p:cNvSpPr>
              <p:nvPr/>
            </p:nvSpPr>
            <p:spPr bwMode="auto">
              <a:xfrm>
                <a:off x="0" y="360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5" name="Line 23"/>
              <p:cNvSpPr>
                <a:spLocks noChangeShapeType="1"/>
              </p:cNvSpPr>
              <p:nvPr/>
            </p:nvSpPr>
            <p:spPr bwMode="auto">
              <a:xfrm>
                <a:off x="0" y="379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6" name="Line 24"/>
              <p:cNvSpPr>
                <a:spLocks noChangeShapeType="1"/>
              </p:cNvSpPr>
              <p:nvPr/>
            </p:nvSpPr>
            <p:spPr bwMode="auto">
              <a:xfrm>
                <a:off x="0" y="398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7" name="Line 25"/>
              <p:cNvSpPr>
                <a:spLocks noChangeShapeType="1"/>
              </p:cNvSpPr>
              <p:nvPr/>
            </p:nvSpPr>
            <p:spPr bwMode="auto">
              <a:xfrm>
                <a:off x="0" y="417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8" name="Line 26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9" name="Line 27"/>
              <p:cNvSpPr>
                <a:spLocks noChangeShapeType="1"/>
              </p:cNvSpPr>
              <p:nvPr/>
            </p:nvSpPr>
            <p:spPr bwMode="auto">
              <a:xfrm>
                <a:off x="3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0" name="Line 28"/>
              <p:cNvSpPr>
                <a:spLocks noChangeShapeType="1"/>
              </p:cNvSpPr>
              <p:nvPr/>
            </p:nvSpPr>
            <p:spPr bwMode="auto">
              <a:xfrm>
                <a:off x="5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1" name="Line 29"/>
              <p:cNvSpPr>
                <a:spLocks noChangeShapeType="1"/>
              </p:cNvSpPr>
              <p:nvPr/>
            </p:nvSpPr>
            <p:spPr bwMode="auto">
              <a:xfrm>
                <a:off x="7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2" name="Line 30"/>
              <p:cNvSpPr>
                <a:spLocks noChangeShapeType="1"/>
              </p:cNvSpPr>
              <p:nvPr/>
            </p:nvSpPr>
            <p:spPr bwMode="auto">
              <a:xfrm>
                <a:off x="9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3" name="Line 31"/>
              <p:cNvSpPr>
                <a:spLocks noChangeShapeType="1"/>
              </p:cNvSpPr>
              <p:nvPr/>
            </p:nvSpPr>
            <p:spPr bwMode="auto">
              <a:xfrm>
                <a:off x="110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4" name="Line 32"/>
              <p:cNvSpPr>
                <a:spLocks noChangeShapeType="1"/>
              </p:cNvSpPr>
              <p:nvPr/>
            </p:nvSpPr>
            <p:spPr bwMode="auto">
              <a:xfrm>
                <a:off x="129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5" name="Line 33"/>
              <p:cNvSpPr>
                <a:spLocks noChangeShapeType="1"/>
              </p:cNvSpPr>
              <p:nvPr/>
            </p:nvSpPr>
            <p:spPr bwMode="auto">
              <a:xfrm>
                <a:off x="148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6" name="Line 34"/>
              <p:cNvSpPr>
                <a:spLocks noChangeShapeType="1"/>
              </p:cNvSpPr>
              <p:nvPr/>
            </p:nvSpPr>
            <p:spPr bwMode="auto">
              <a:xfrm>
                <a:off x="168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7" name="Line 35"/>
              <p:cNvSpPr>
                <a:spLocks noChangeShapeType="1"/>
              </p:cNvSpPr>
              <p:nvPr/>
            </p:nvSpPr>
            <p:spPr bwMode="auto">
              <a:xfrm>
                <a:off x="187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8" name="Line 36"/>
              <p:cNvSpPr>
                <a:spLocks noChangeShapeType="1"/>
              </p:cNvSpPr>
              <p:nvPr/>
            </p:nvSpPr>
            <p:spPr bwMode="auto">
              <a:xfrm>
                <a:off x="206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9" name="Line 37"/>
              <p:cNvSpPr>
                <a:spLocks noChangeShapeType="1"/>
              </p:cNvSpPr>
              <p:nvPr/>
            </p:nvSpPr>
            <p:spPr bwMode="auto">
              <a:xfrm>
                <a:off x="225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0" name="Line 38"/>
              <p:cNvSpPr>
                <a:spLocks noChangeShapeType="1"/>
              </p:cNvSpPr>
              <p:nvPr/>
            </p:nvSpPr>
            <p:spPr bwMode="auto">
              <a:xfrm>
                <a:off x="244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1" name="Line 39"/>
              <p:cNvSpPr>
                <a:spLocks noChangeShapeType="1"/>
              </p:cNvSpPr>
              <p:nvPr/>
            </p:nvSpPr>
            <p:spPr bwMode="auto">
              <a:xfrm>
                <a:off x="264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2" name="Line 40"/>
              <p:cNvSpPr>
                <a:spLocks noChangeShapeType="1"/>
              </p:cNvSpPr>
              <p:nvPr/>
            </p:nvSpPr>
            <p:spPr bwMode="auto">
              <a:xfrm>
                <a:off x="283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3" name="Line 41"/>
              <p:cNvSpPr>
                <a:spLocks noChangeShapeType="1"/>
              </p:cNvSpPr>
              <p:nvPr/>
            </p:nvSpPr>
            <p:spPr bwMode="auto">
              <a:xfrm>
                <a:off x="302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4" name="Line 42"/>
              <p:cNvSpPr>
                <a:spLocks noChangeShapeType="1"/>
              </p:cNvSpPr>
              <p:nvPr/>
            </p:nvSpPr>
            <p:spPr bwMode="auto">
              <a:xfrm>
                <a:off x="321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5" name="Line 43"/>
              <p:cNvSpPr>
                <a:spLocks noChangeShapeType="1"/>
              </p:cNvSpPr>
              <p:nvPr/>
            </p:nvSpPr>
            <p:spPr bwMode="auto">
              <a:xfrm>
                <a:off x="340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6" name="Line 44"/>
              <p:cNvSpPr>
                <a:spLocks noChangeShapeType="1"/>
              </p:cNvSpPr>
              <p:nvPr/>
            </p:nvSpPr>
            <p:spPr bwMode="auto">
              <a:xfrm>
                <a:off x="360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7" name="Line 45"/>
              <p:cNvSpPr>
                <a:spLocks noChangeShapeType="1"/>
              </p:cNvSpPr>
              <p:nvPr/>
            </p:nvSpPr>
            <p:spPr bwMode="auto">
              <a:xfrm>
                <a:off x="379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8" name="Line 46"/>
              <p:cNvSpPr>
                <a:spLocks noChangeShapeType="1"/>
              </p:cNvSpPr>
              <p:nvPr/>
            </p:nvSpPr>
            <p:spPr bwMode="auto">
              <a:xfrm>
                <a:off x="398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9" name="Line 47"/>
              <p:cNvSpPr>
                <a:spLocks noChangeShapeType="1"/>
              </p:cNvSpPr>
              <p:nvPr/>
            </p:nvSpPr>
            <p:spPr bwMode="auto">
              <a:xfrm>
                <a:off x="417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0" name="Line 48"/>
              <p:cNvSpPr>
                <a:spLocks noChangeShapeType="1"/>
              </p:cNvSpPr>
              <p:nvPr/>
            </p:nvSpPr>
            <p:spPr bwMode="auto">
              <a:xfrm>
                <a:off x="436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1" name="Line 49"/>
              <p:cNvSpPr>
                <a:spLocks noChangeShapeType="1"/>
              </p:cNvSpPr>
              <p:nvPr/>
            </p:nvSpPr>
            <p:spPr bwMode="auto">
              <a:xfrm>
                <a:off x="456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2" name="Line 50"/>
              <p:cNvSpPr>
                <a:spLocks noChangeShapeType="1"/>
              </p:cNvSpPr>
              <p:nvPr/>
            </p:nvSpPr>
            <p:spPr bwMode="auto">
              <a:xfrm>
                <a:off x="475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3" name="Line 51"/>
              <p:cNvSpPr>
                <a:spLocks noChangeShapeType="1"/>
              </p:cNvSpPr>
              <p:nvPr/>
            </p:nvSpPr>
            <p:spPr bwMode="auto">
              <a:xfrm>
                <a:off x="49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4" name="Line 52"/>
              <p:cNvSpPr>
                <a:spLocks noChangeShapeType="1"/>
              </p:cNvSpPr>
              <p:nvPr/>
            </p:nvSpPr>
            <p:spPr bwMode="auto">
              <a:xfrm>
                <a:off x="51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5" name="Line 53"/>
              <p:cNvSpPr>
                <a:spLocks noChangeShapeType="1"/>
              </p:cNvSpPr>
              <p:nvPr/>
            </p:nvSpPr>
            <p:spPr bwMode="auto">
              <a:xfrm>
                <a:off x="53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6" name="Line 54"/>
              <p:cNvSpPr>
                <a:spLocks noChangeShapeType="1"/>
              </p:cNvSpPr>
              <p:nvPr/>
            </p:nvSpPr>
            <p:spPr bwMode="auto">
              <a:xfrm>
                <a:off x="55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7" name="Line 55"/>
              <p:cNvSpPr>
                <a:spLocks noChangeShapeType="1"/>
              </p:cNvSpPr>
              <p:nvPr/>
            </p:nvSpPr>
            <p:spPr bwMode="auto">
              <a:xfrm>
                <a:off x="57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3128" name="Picture 56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079" y="0"/>
              <a:ext cx="680" cy="4320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</p:grpSp>
      <p:sp>
        <p:nvSpPr>
          <p:cNvPr id="31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981200"/>
            <a:ext cx="7772400" cy="1143000"/>
          </a:xfr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1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581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131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endParaRPr lang="ru-RU"/>
          </a:p>
        </p:txBody>
      </p:sp>
      <p:sp>
        <p:nvSpPr>
          <p:cNvPr id="3132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endParaRPr lang="ru-RU"/>
          </a:p>
        </p:txBody>
      </p:sp>
      <p:sp>
        <p:nvSpPr>
          <p:cNvPr id="3133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fld id="{72D40662-775E-4A28-817D-B8F70C8D24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2B8B1E-6C3E-467A-B903-5F41909A12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57900" y="457200"/>
            <a:ext cx="19431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56769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A72FE-95AC-4F23-9D5C-85D79CA32E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28600" y="19050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91000" y="19050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66F1CA4-8EEB-4726-A240-6BC61D93C9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228600" y="19050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5021E75-3859-4561-96A4-8CF43E4992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8AC1E-184A-4190-94A2-7D6FFF32AF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660A-8313-4549-A7B9-DBB4B6674AA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8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910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8AE469-202B-4A47-A529-BDD1EABAFC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40DBDC-6E79-4AF8-9AB3-19A4DA7ADC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7D01C-58C0-4648-AF40-77F3258657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0A7A44-8236-49EE-913F-20DDFE599E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07918-6DE0-4112-A71B-F079E7498C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639342-D626-4EE6-A262-6D1ACAFFA7D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2052" name="Line 4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" name="Line 5"/>
              <p:cNvSpPr>
                <a:spLocks noChangeShapeType="1"/>
              </p:cNvSpPr>
              <p:nvPr/>
            </p:nvSpPr>
            <p:spPr bwMode="auto">
              <a:xfrm>
                <a:off x="0" y="33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4" name="Line 6"/>
              <p:cNvSpPr>
                <a:spLocks noChangeShapeType="1"/>
              </p:cNvSpPr>
              <p:nvPr/>
            </p:nvSpPr>
            <p:spPr bwMode="auto">
              <a:xfrm>
                <a:off x="0" y="52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0" y="72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6" name="Line 8"/>
              <p:cNvSpPr>
                <a:spLocks noChangeShapeType="1"/>
              </p:cNvSpPr>
              <p:nvPr/>
            </p:nvSpPr>
            <p:spPr bwMode="auto">
              <a:xfrm>
                <a:off x="0" y="91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7" name="Line 9"/>
              <p:cNvSpPr>
                <a:spLocks noChangeShapeType="1"/>
              </p:cNvSpPr>
              <p:nvPr/>
            </p:nvSpPr>
            <p:spPr bwMode="auto">
              <a:xfrm>
                <a:off x="0" y="110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8" name="Line 10"/>
              <p:cNvSpPr>
                <a:spLocks noChangeShapeType="1"/>
              </p:cNvSpPr>
              <p:nvPr/>
            </p:nvSpPr>
            <p:spPr bwMode="auto">
              <a:xfrm>
                <a:off x="0" y="129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" name="Line 11"/>
              <p:cNvSpPr>
                <a:spLocks noChangeShapeType="1"/>
              </p:cNvSpPr>
              <p:nvPr/>
            </p:nvSpPr>
            <p:spPr bwMode="auto">
              <a:xfrm>
                <a:off x="0" y="148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" name="Line 12"/>
              <p:cNvSpPr>
                <a:spLocks noChangeShapeType="1"/>
              </p:cNvSpPr>
              <p:nvPr/>
            </p:nvSpPr>
            <p:spPr bwMode="auto">
              <a:xfrm>
                <a:off x="0" y="168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" name="Line 13"/>
              <p:cNvSpPr>
                <a:spLocks noChangeShapeType="1"/>
              </p:cNvSpPr>
              <p:nvPr/>
            </p:nvSpPr>
            <p:spPr bwMode="auto">
              <a:xfrm>
                <a:off x="0" y="187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" name="Line 14"/>
              <p:cNvSpPr>
                <a:spLocks noChangeShapeType="1"/>
              </p:cNvSpPr>
              <p:nvPr/>
            </p:nvSpPr>
            <p:spPr bwMode="auto">
              <a:xfrm>
                <a:off x="0" y="206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" name="Line 15"/>
              <p:cNvSpPr>
                <a:spLocks noChangeShapeType="1"/>
              </p:cNvSpPr>
              <p:nvPr/>
            </p:nvSpPr>
            <p:spPr bwMode="auto">
              <a:xfrm>
                <a:off x="0" y="225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" name="Line 16"/>
              <p:cNvSpPr>
                <a:spLocks noChangeShapeType="1"/>
              </p:cNvSpPr>
              <p:nvPr/>
            </p:nvSpPr>
            <p:spPr bwMode="auto">
              <a:xfrm>
                <a:off x="0" y="244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" name="Line 17"/>
              <p:cNvSpPr>
                <a:spLocks noChangeShapeType="1"/>
              </p:cNvSpPr>
              <p:nvPr/>
            </p:nvSpPr>
            <p:spPr bwMode="auto">
              <a:xfrm>
                <a:off x="0" y="264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" name="Line 18"/>
              <p:cNvSpPr>
                <a:spLocks noChangeShapeType="1"/>
              </p:cNvSpPr>
              <p:nvPr/>
            </p:nvSpPr>
            <p:spPr bwMode="auto">
              <a:xfrm>
                <a:off x="0" y="283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7" name="Line 19"/>
              <p:cNvSpPr>
                <a:spLocks noChangeShapeType="1"/>
              </p:cNvSpPr>
              <p:nvPr/>
            </p:nvSpPr>
            <p:spPr bwMode="auto">
              <a:xfrm>
                <a:off x="0" y="302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" name="Line 20"/>
              <p:cNvSpPr>
                <a:spLocks noChangeShapeType="1"/>
              </p:cNvSpPr>
              <p:nvPr/>
            </p:nvSpPr>
            <p:spPr bwMode="auto">
              <a:xfrm>
                <a:off x="0" y="321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9" name="Line 21"/>
              <p:cNvSpPr>
                <a:spLocks noChangeShapeType="1"/>
              </p:cNvSpPr>
              <p:nvPr/>
            </p:nvSpPr>
            <p:spPr bwMode="auto">
              <a:xfrm>
                <a:off x="0" y="340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" name="Line 22"/>
              <p:cNvSpPr>
                <a:spLocks noChangeShapeType="1"/>
              </p:cNvSpPr>
              <p:nvPr/>
            </p:nvSpPr>
            <p:spPr bwMode="auto">
              <a:xfrm>
                <a:off x="0" y="360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1" name="Line 23"/>
              <p:cNvSpPr>
                <a:spLocks noChangeShapeType="1"/>
              </p:cNvSpPr>
              <p:nvPr/>
            </p:nvSpPr>
            <p:spPr bwMode="auto">
              <a:xfrm>
                <a:off x="0" y="379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2" name="Line 24"/>
              <p:cNvSpPr>
                <a:spLocks noChangeShapeType="1"/>
              </p:cNvSpPr>
              <p:nvPr/>
            </p:nvSpPr>
            <p:spPr bwMode="auto">
              <a:xfrm>
                <a:off x="0" y="398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3" name="Line 25"/>
              <p:cNvSpPr>
                <a:spLocks noChangeShapeType="1"/>
              </p:cNvSpPr>
              <p:nvPr/>
            </p:nvSpPr>
            <p:spPr bwMode="auto">
              <a:xfrm>
                <a:off x="0" y="417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4" name="Line 26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5" name="Line 27"/>
              <p:cNvSpPr>
                <a:spLocks noChangeShapeType="1"/>
              </p:cNvSpPr>
              <p:nvPr/>
            </p:nvSpPr>
            <p:spPr bwMode="auto">
              <a:xfrm>
                <a:off x="3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6" name="Line 28"/>
              <p:cNvSpPr>
                <a:spLocks noChangeShapeType="1"/>
              </p:cNvSpPr>
              <p:nvPr/>
            </p:nvSpPr>
            <p:spPr bwMode="auto">
              <a:xfrm>
                <a:off x="5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7" name="Line 29"/>
              <p:cNvSpPr>
                <a:spLocks noChangeShapeType="1"/>
              </p:cNvSpPr>
              <p:nvPr/>
            </p:nvSpPr>
            <p:spPr bwMode="auto">
              <a:xfrm>
                <a:off x="7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8" name="Line 30"/>
              <p:cNvSpPr>
                <a:spLocks noChangeShapeType="1"/>
              </p:cNvSpPr>
              <p:nvPr/>
            </p:nvSpPr>
            <p:spPr bwMode="auto">
              <a:xfrm>
                <a:off x="9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9" name="Line 31"/>
              <p:cNvSpPr>
                <a:spLocks noChangeShapeType="1"/>
              </p:cNvSpPr>
              <p:nvPr/>
            </p:nvSpPr>
            <p:spPr bwMode="auto">
              <a:xfrm>
                <a:off x="110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0" name="Line 32"/>
              <p:cNvSpPr>
                <a:spLocks noChangeShapeType="1"/>
              </p:cNvSpPr>
              <p:nvPr/>
            </p:nvSpPr>
            <p:spPr bwMode="auto">
              <a:xfrm>
                <a:off x="129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1" name="Line 33"/>
              <p:cNvSpPr>
                <a:spLocks noChangeShapeType="1"/>
              </p:cNvSpPr>
              <p:nvPr/>
            </p:nvSpPr>
            <p:spPr bwMode="auto">
              <a:xfrm>
                <a:off x="148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2" name="Line 34"/>
              <p:cNvSpPr>
                <a:spLocks noChangeShapeType="1"/>
              </p:cNvSpPr>
              <p:nvPr/>
            </p:nvSpPr>
            <p:spPr bwMode="auto">
              <a:xfrm>
                <a:off x="168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3" name="Line 35"/>
              <p:cNvSpPr>
                <a:spLocks noChangeShapeType="1"/>
              </p:cNvSpPr>
              <p:nvPr/>
            </p:nvSpPr>
            <p:spPr bwMode="auto">
              <a:xfrm>
                <a:off x="187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4" name="Line 36"/>
              <p:cNvSpPr>
                <a:spLocks noChangeShapeType="1"/>
              </p:cNvSpPr>
              <p:nvPr/>
            </p:nvSpPr>
            <p:spPr bwMode="auto">
              <a:xfrm>
                <a:off x="206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5" name="Line 37"/>
              <p:cNvSpPr>
                <a:spLocks noChangeShapeType="1"/>
              </p:cNvSpPr>
              <p:nvPr/>
            </p:nvSpPr>
            <p:spPr bwMode="auto">
              <a:xfrm>
                <a:off x="225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6" name="Line 38"/>
              <p:cNvSpPr>
                <a:spLocks noChangeShapeType="1"/>
              </p:cNvSpPr>
              <p:nvPr/>
            </p:nvSpPr>
            <p:spPr bwMode="auto">
              <a:xfrm>
                <a:off x="244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7" name="Line 39"/>
              <p:cNvSpPr>
                <a:spLocks noChangeShapeType="1"/>
              </p:cNvSpPr>
              <p:nvPr/>
            </p:nvSpPr>
            <p:spPr bwMode="auto">
              <a:xfrm>
                <a:off x="264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8" name="Line 40"/>
              <p:cNvSpPr>
                <a:spLocks noChangeShapeType="1"/>
              </p:cNvSpPr>
              <p:nvPr/>
            </p:nvSpPr>
            <p:spPr bwMode="auto">
              <a:xfrm>
                <a:off x="283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9" name="Line 41"/>
              <p:cNvSpPr>
                <a:spLocks noChangeShapeType="1"/>
              </p:cNvSpPr>
              <p:nvPr/>
            </p:nvSpPr>
            <p:spPr bwMode="auto">
              <a:xfrm>
                <a:off x="302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0" name="Line 42"/>
              <p:cNvSpPr>
                <a:spLocks noChangeShapeType="1"/>
              </p:cNvSpPr>
              <p:nvPr/>
            </p:nvSpPr>
            <p:spPr bwMode="auto">
              <a:xfrm>
                <a:off x="321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1" name="Line 43"/>
              <p:cNvSpPr>
                <a:spLocks noChangeShapeType="1"/>
              </p:cNvSpPr>
              <p:nvPr/>
            </p:nvSpPr>
            <p:spPr bwMode="auto">
              <a:xfrm>
                <a:off x="340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2" name="Line 44"/>
              <p:cNvSpPr>
                <a:spLocks noChangeShapeType="1"/>
              </p:cNvSpPr>
              <p:nvPr/>
            </p:nvSpPr>
            <p:spPr bwMode="auto">
              <a:xfrm>
                <a:off x="360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3" name="Line 45"/>
              <p:cNvSpPr>
                <a:spLocks noChangeShapeType="1"/>
              </p:cNvSpPr>
              <p:nvPr/>
            </p:nvSpPr>
            <p:spPr bwMode="auto">
              <a:xfrm>
                <a:off x="379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4" name="Line 46"/>
              <p:cNvSpPr>
                <a:spLocks noChangeShapeType="1"/>
              </p:cNvSpPr>
              <p:nvPr/>
            </p:nvSpPr>
            <p:spPr bwMode="auto">
              <a:xfrm>
                <a:off x="398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5" name="Line 47"/>
              <p:cNvSpPr>
                <a:spLocks noChangeShapeType="1"/>
              </p:cNvSpPr>
              <p:nvPr/>
            </p:nvSpPr>
            <p:spPr bwMode="auto">
              <a:xfrm>
                <a:off x="417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6" name="Line 48"/>
              <p:cNvSpPr>
                <a:spLocks noChangeShapeType="1"/>
              </p:cNvSpPr>
              <p:nvPr/>
            </p:nvSpPr>
            <p:spPr bwMode="auto">
              <a:xfrm>
                <a:off x="436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7" name="Line 49"/>
              <p:cNvSpPr>
                <a:spLocks noChangeShapeType="1"/>
              </p:cNvSpPr>
              <p:nvPr/>
            </p:nvSpPr>
            <p:spPr bwMode="auto">
              <a:xfrm>
                <a:off x="456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8" name="Line 50"/>
              <p:cNvSpPr>
                <a:spLocks noChangeShapeType="1"/>
              </p:cNvSpPr>
              <p:nvPr/>
            </p:nvSpPr>
            <p:spPr bwMode="auto">
              <a:xfrm>
                <a:off x="475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9" name="Line 51"/>
              <p:cNvSpPr>
                <a:spLocks noChangeShapeType="1"/>
              </p:cNvSpPr>
              <p:nvPr/>
            </p:nvSpPr>
            <p:spPr bwMode="auto">
              <a:xfrm>
                <a:off x="49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0" name="Line 52"/>
              <p:cNvSpPr>
                <a:spLocks noChangeShapeType="1"/>
              </p:cNvSpPr>
              <p:nvPr/>
            </p:nvSpPr>
            <p:spPr bwMode="auto">
              <a:xfrm>
                <a:off x="51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1" name="Line 53"/>
              <p:cNvSpPr>
                <a:spLocks noChangeShapeType="1"/>
              </p:cNvSpPr>
              <p:nvPr/>
            </p:nvSpPr>
            <p:spPr bwMode="auto">
              <a:xfrm>
                <a:off x="53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2" name="Line 54"/>
              <p:cNvSpPr>
                <a:spLocks noChangeShapeType="1"/>
              </p:cNvSpPr>
              <p:nvPr/>
            </p:nvSpPr>
            <p:spPr bwMode="auto">
              <a:xfrm>
                <a:off x="55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3" name="Line 55"/>
              <p:cNvSpPr>
                <a:spLocks noChangeShapeType="1"/>
              </p:cNvSpPr>
              <p:nvPr/>
            </p:nvSpPr>
            <p:spPr bwMode="auto">
              <a:xfrm>
                <a:off x="57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2104" name="Picture 56"/>
            <p:cNvPicPr>
              <a:picLocks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079" y="0"/>
              <a:ext cx="680" cy="4320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</p:grpSp>
      <p:sp>
        <p:nvSpPr>
          <p:cNvPr id="2105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106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1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/>
            </a:lvl1pPr>
          </a:lstStyle>
          <a:p>
            <a:endParaRPr lang="ru-RU"/>
          </a:p>
        </p:txBody>
      </p:sp>
      <p:sp>
        <p:nvSpPr>
          <p:cNvPr id="21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/>
            </a:lvl1pPr>
          </a:lstStyle>
          <a:p>
            <a:endParaRPr lang="ru-RU"/>
          </a:p>
        </p:txBody>
      </p:sp>
      <p:sp>
        <p:nvSpPr>
          <p:cNvPr id="21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/>
            </a:lvl1pPr>
          </a:lstStyle>
          <a:p>
            <a:fld id="{44A73C55-1F2C-457C-8F7E-DC245A535D6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slide" Target="slide21.xml"/><Relationship Id="rId7" Type="http://schemas.openxmlformats.org/officeDocument/2006/relationships/image" Target="../media/image10.jpeg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12.xml"/><Relationship Id="rId10" Type="http://schemas.openxmlformats.org/officeDocument/2006/relationships/slide" Target="slide26.xml"/><Relationship Id="rId4" Type="http://schemas.openxmlformats.org/officeDocument/2006/relationships/slide" Target="slide24.xml"/><Relationship Id="rId9" Type="http://schemas.openxmlformats.org/officeDocument/2006/relationships/slide" Target="slide3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slide" Target="slide11.xml"/><Relationship Id="rId4" Type="http://schemas.openxmlformats.org/officeDocument/2006/relationships/slide" Target="slide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" Target="slide1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" Target="slide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slide" Target="slide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slide" Target="slide3.x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image" Target="../media/image3.jpeg"/><Relationship Id="rId4" Type="http://schemas.openxmlformats.org/officeDocument/2006/relationships/slide" Target="slide3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slide" Target="slide4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slide" Target="slide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0825" y="476250"/>
            <a:ext cx="7772400" cy="1143000"/>
          </a:xfrm>
        </p:spPr>
        <p:txBody>
          <a:bodyPr/>
          <a:lstStyle/>
          <a:p>
            <a:r>
              <a:rPr lang="ru-RU" sz="4000"/>
              <a:t>Разложение многочленов на множители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00113" y="2636838"/>
            <a:ext cx="6400800" cy="17526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>
                <a:solidFill>
                  <a:srgbClr val="0000FF"/>
                </a:solidFill>
              </a:rPr>
              <a:t>Что такое разложение многочленов на множители </a:t>
            </a:r>
          </a:p>
          <a:p>
            <a:pPr marL="609600" indent="-609600"/>
            <a:r>
              <a:rPr lang="ru-RU">
                <a:solidFill>
                  <a:srgbClr val="0000FF"/>
                </a:solidFill>
              </a:rPr>
              <a:t>и зачем оно нужно</a:t>
            </a:r>
          </a:p>
        </p:txBody>
      </p:sp>
      <p:pic>
        <p:nvPicPr>
          <p:cNvPr id="32777" name="Picture 9" descr="застав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3888" y="549275"/>
            <a:ext cx="900112" cy="936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88913"/>
            <a:ext cx="7772400" cy="1152525"/>
          </a:xfrm>
        </p:spPr>
        <p:txBody>
          <a:bodyPr/>
          <a:lstStyle/>
          <a:p>
            <a:r>
              <a:rPr lang="ru-RU" sz="2400">
                <a:solidFill>
                  <a:schemeClr val="tx1"/>
                </a:solidFill>
              </a:rPr>
              <a:t>Распределите данные алгебраические выражения </a:t>
            </a: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на группы и объясните,  по какому признаку проведено распределение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60575"/>
            <a:ext cx="3924300" cy="515938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00FF"/>
                </a:solidFill>
              </a:rPr>
              <a:t>1.</a:t>
            </a:r>
            <a:r>
              <a:rPr lang="en-US" sz="2000"/>
              <a:t> </a:t>
            </a:r>
            <a:r>
              <a:rPr lang="ru-RU" sz="2000" b="1"/>
              <a:t>195</a:t>
            </a:r>
            <a:r>
              <a:rPr kumimoji="0" lang="ru-RU" sz="2000" b="1"/>
              <a:t>с</a:t>
            </a:r>
            <a:r>
              <a:rPr kumimoji="0" lang="ru-RU" sz="2000" b="1" baseline="30000"/>
              <a:t>6</a:t>
            </a:r>
            <a:r>
              <a:rPr kumimoji="0" lang="ru-RU" sz="2000" b="1"/>
              <a:t> </a:t>
            </a:r>
            <a:r>
              <a:rPr kumimoji="0" lang="en-US" sz="2000" b="1"/>
              <a:t>p</a:t>
            </a:r>
            <a:r>
              <a:rPr kumimoji="0" lang="en-US" sz="2000" b="1" baseline="30000"/>
              <a:t>5</a:t>
            </a:r>
            <a:r>
              <a:rPr lang="ru-RU" sz="2000" b="1"/>
              <a:t>  - 91</a:t>
            </a:r>
            <a:r>
              <a:rPr lang="en-US" sz="2000" b="1"/>
              <a:t>c</a:t>
            </a:r>
            <a:r>
              <a:rPr lang="en-US" sz="2000" b="1" baseline="30000"/>
              <a:t>5</a:t>
            </a:r>
            <a:r>
              <a:rPr lang="en-US" sz="2000" b="1"/>
              <a:t>p</a:t>
            </a:r>
            <a:r>
              <a:rPr lang="en-US" sz="2000" b="1" baseline="30000"/>
              <a:t>6</a:t>
            </a:r>
            <a:r>
              <a:rPr lang="en-US" sz="2000" b="1"/>
              <a:t>k</a:t>
            </a:r>
            <a:r>
              <a:rPr lang="ru-RU" sz="2000" b="1"/>
              <a:t> + 221</a:t>
            </a:r>
            <a:r>
              <a:rPr kumimoji="0" lang="ru-RU" sz="2000" b="1"/>
              <a:t>с</a:t>
            </a:r>
            <a:r>
              <a:rPr kumimoji="0" lang="en-US" sz="2000" b="1" baseline="30000"/>
              <a:t>3</a:t>
            </a:r>
            <a:r>
              <a:rPr lang="en-US" sz="2000" b="1"/>
              <a:t>p</a:t>
            </a:r>
            <a:r>
              <a:rPr lang="en-US" sz="2000" b="1" baseline="30000"/>
              <a:t>10</a:t>
            </a:r>
            <a:r>
              <a:rPr lang="en-US" sz="2000" b="1"/>
              <a:t>k</a:t>
            </a:r>
            <a:r>
              <a:rPr lang="en-US" sz="2000" b="1" baseline="30000"/>
              <a:t>2</a:t>
            </a:r>
            <a:r>
              <a:rPr lang="ru-RU" sz="2000" b="1" baseline="30000"/>
              <a:t> </a:t>
            </a: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000" b="1"/>
          </a:p>
          <a:p>
            <a:pPr marL="457200" indent="-457200">
              <a:lnSpc>
                <a:spcPct val="90000"/>
              </a:lnSpc>
            </a:pPr>
            <a:endParaRPr lang="ru-RU" sz="2000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3500438"/>
            <a:ext cx="3635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kumimoji="1" lang="en-US" sz="2000" b="1">
                <a:solidFill>
                  <a:srgbClr val="0000FF"/>
                </a:solidFill>
              </a:rPr>
              <a:t>5.</a:t>
            </a:r>
            <a:r>
              <a:rPr kumimoji="1" lang="en-US" sz="2000" b="1"/>
              <a:t> xy</a:t>
            </a:r>
            <a:r>
              <a:rPr kumimoji="1" lang="en-US" sz="2000" b="1" baseline="30000"/>
              <a:t>2</a:t>
            </a:r>
            <a:r>
              <a:rPr kumimoji="1" lang="en-US" sz="2000" b="1"/>
              <a:t> – by</a:t>
            </a:r>
            <a:r>
              <a:rPr kumimoji="1" lang="en-US" sz="2000" b="1" baseline="30000"/>
              <a:t>2</a:t>
            </a:r>
            <a:r>
              <a:rPr kumimoji="1" lang="en-US" sz="2000" b="1"/>
              <a:t> – a x + ab +y</a:t>
            </a:r>
            <a:r>
              <a:rPr kumimoji="1" lang="en-US" sz="2000" b="1" baseline="30000"/>
              <a:t>2</a:t>
            </a:r>
            <a:r>
              <a:rPr kumimoji="1" lang="en-US" sz="2000" b="1"/>
              <a:t> – a 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0" y="2349500"/>
            <a:ext cx="1873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000">
                <a:solidFill>
                  <a:srgbClr val="0000FF"/>
                </a:solidFill>
              </a:rPr>
              <a:t>2.</a:t>
            </a:r>
            <a:r>
              <a:rPr kumimoji="1" lang="en-US" sz="2000"/>
              <a:t> </a:t>
            </a:r>
            <a:r>
              <a:rPr kumimoji="1" lang="en-US" sz="2000" b="1"/>
              <a:t>3</a:t>
            </a:r>
            <a:r>
              <a:rPr kumimoji="1" lang="ru-RU" sz="2000" b="1"/>
              <a:t>а</a:t>
            </a:r>
            <a:r>
              <a:rPr kumimoji="1" lang="ru-RU" sz="2000" b="1" baseline="30000"/>
              <a:t>2</a:t>
            </a:r>
            <a:r>
              <a:rPr kumimoji="1" lang="en-US" sz="2000" b="1"/>
              <a:t>b·(1</a:t>
            </a:r>
            <a:r>
              <a:rPr kumimoji="1" lang="ru-RU" sz="2000" b="1"/>
              <a:t> - 2а);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0" y="2708275"/>
            <a:ext cx="3455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000" b="1">
                <a:solidFill>
                  <a:srgbClr val="0000FF"/>
                </a:solidFill>
              </a:rPr>
              <a:t>3.</a:t>
            </a:r>
            <a:r>
              <a:rPr kumimoji="1" lang="en-US" sz="2000" b="1"/>
              <a:t> </a:t>
            </a:r>
            <a:r>
              <a:rPr kumimoji="1" lang="ru-RU" sz="2000" b="1"/>
              <a:t>2</a:t>
            </a:r>
            <a:r>
              <a:rPr kumimoji="1" lang="en-US" sz="2000" b="1"/>
              <a:t>mx – </a:t>
            </a:r>
            <a:r>
              <a:rPr kumimoji="1" lang="ru-RU" sz="2000" b="1"/>
              <a:t>3</a:t>
            </a:r>
            <a:r>
              <a:rPr kumimoji="1" lang="en-US" sz="2000" b="1"/>
              <a:t>m – </a:t>
            </a:r>
            <a:r>
              <a:rPr kumimoji="1" lang="ru-RU" sz="2000" b="1"/>
              <a:t>4</a:t>
            </a:r>
            <a:r>
              <a:rPr kumimoji="1" lang="en-US" sz="2000" b="1"/>
              <a:t>x +6</a:t>
            </a:r>
            <a:endParaRPr kumimoji="1" lang="ru-RU" sz="2000" b="1"/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0" y="3141663"/>
            <a:ext cx="262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2000" b="1">
                <a:solidFill>
                  <a:srgbClr val="0000FF"/>
                </a:solidFill>
              </a:rPr>
              <a:t>4.</a:t>
            </a:r>
            <a:r>
              <a:rPr kumimoji="1" lang="en-US" sz="2000" b="1"/>
              <a:t> </a:t>
            </a:r>
            <a:r>
              <a:rPr kumimoji="1" lang="ru-RU" sz="2000" b="1"/>
              <a:t>(9с - а</a:t>
            </a:r>
            <a:r>
              <a:rPr kumimoji="1" lang="en-US" sz="2000" b="1"/>
              <a:t>b</a:t>
            </a:r>
            <a:r>
              <a:rPr kumimoji="1" lang="ru-RU" sz="2000" b="1"/>
              <a:t>)</a:t>
            </a:r>
            <a:r>
              <a:rPr kumimoji="1" lang="en-US" sz="2000" b="1"/>
              <a:t>·</a:t>
            </a:r>
            <a:r>
              <a:rPr kumimoji="1" lang="ru-RU" sz="2000" b="1"/>
              <a:t>(9с + а</a:t>
            </a:r>
            <a:r>
              <a:rPr kumimoji="1" lang="en-US" sz="2000" b="1"/>
              <a:t>b</a:t>
            </a:r>
            <a:r>
              <a:rPr kumimoji="1" lang="ru-RU" sz="2000" b="1"/>
              <a:t>); </a:t>
            </a:r>
            <a:endParaRPr lang="ru-RU" sz="2000" b="1"/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0" y="3933825"/>
            <a:ext cx="2843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2000" b="1">
                <a:solidFill>
                  <a:srgbClr val="0000FF"/>
                </a:solidFill>
              </a:rPr>
              <a:t>6.</a:t>
            </a:r>
            <a:r>
              <a:rPr kumimoji="1" lang="en-US" sz="2000" b="1"/>
              <a:t> 4p</a:t>
            </a:r>
            <a:r>
              <a:rPr kumimoji="1" lang="en-US" sz="2000" b="1" baseline="30000"/>
              <a:t>2</a:t>
            </a:r>
            <a:r>
              <a:rPr kumimoji="1" lang="en-US" sz="2000" b="1"/>
              <a:t> + 12pn + 9n</a:t>
            </a:r>
            <a:r>
              <a:rPr kumimoji="1" lang="en-US" sz="2000" b="1" baseline="30000"/>
              <a:t>2</a:t>
            </a:r>
            <a:endParaRPr lang="ru-RU" sz="2000" b="1" baseline="30000"/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0" y="5084763"/>
            <a:ext cx="1655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2000" b="1">
                <a:solidFill>
                  <a:srgbClr val="0000FF"/>
                </a:solidFill>
              </a:rPr>
              <a:t>9.</a:t>
            </a:r>
            <a:r>
              <a:rPr kumimoji="1" lang="en-US" sz="2000" b="1"/>
              <a:t> </a:t>
            </a:r>
            <a:r>
              <a:rPr kumimoji="1" lang="ru-RU" sz="2000" b="1"/>
              <a:t>(5а + </a:t>
            </a:r>
            <a:r>
              <a:rPr kumimoji="1" lang="en-US" sz="2000" b="1"/>
              <a:t>1)</a:t>
            </a:r>
            <a:r>
              <a:rPr kumimoji="1" lang="en-US" sz="2000" b="1" baseline="30000"/>
              <a:t>2</a:t>
            </a:r>
            <a:r>
              <a:rPr kumimoji="1" lang="en-US" sz="2000" b="1"/>
              <a:t>; </a:t>
            </a:r>
            <a:endParaRPr lang="ru-RU" sz="2000" b="1"/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0" y="5516563"/>
            <a:ext cx="2447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2000" b="1">
                <a:solidFill>
                  <a:srgbClr val="0000FF"/>
                </a:solidFill>
              </a:rPr>
              <a:t>10.</a:t>
            </a:r>
            <a:r>
              <a:rPr kumimoji="1" lang="en-US" sz="2000" b="1"/>
              <a:t> 49b</a:t>
            </a:r>
            <a:r>
              <a:rPr kumimoji="1" lang="en-US" sz="2000" b="1" baseline="30000"/>
              <a:t>2</a:t>
            </a:r>
            <a:r>
              <a:rPr kumimoji="1" lang="en-US" sz="2000" b="1"/>
              <a:t> – 25a</a:t>
            </a:r>
            <a:r>
              <a:rPr kumimoji="1" lang="en-US" sz="2000" b="1" baseline="30000"/>
              <a:t>2</a:t>
            </a:r>
            <a:endParaRPr lang="ru-RU" sz="2000" b="1" baseline="30000"/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0" y="6308725"/>
            <a:ext cx="2987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2000" b="1">
                <a:solidFill>
                  <a:srgbClr val="0000FF"/>
                </a:solidFill>
              </a:rPr>
              <a:t>12.</a:t>
            </a:r>
            <a:r>
              <a:rPr kumimoji="1" lang="en-US" sz="2000" b="1"/>
              <a:t> </a:t>
            </a:r>
            <a:r>
              <a:rPr kumimoji="1" lang="ru-RU" sz="2000" b="1"/>
              <a:t>(х - 2)(х</a:t>
            </a:r>
            <a:r>
              <a:rPr kumimoji="1" lang="ru-RU" sz="2000" b="1" baseline="30000"/>
              <a:t>2</a:t>
            </a:r>
            <a:r>
              <a:rPr kumimoji="1" lang="ru-RU" sz="2000" b="1"/>
              <a:t> + 2х + 4);</a:t>
            </a:r>
            <a:endParaRPr lang="ru-RU" sz="2000" b="1"/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0" y="5876925"/>
            <a:ext cx="262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2000" b="1">
                <a:solidFill>
                  <a:srgbClr val="0000FF"/>
                </a:solidFill>
              </a:rPr>
              <a:t>11.</a:t>
            </a:r>
            <a:r>
              <a:rPr kumimoji="1" lang="en-US" sz="2000" b="1"/>
              <a:t> 25x</a:t>
            </a:r>
            <a:r>
              <a:rPr kumimoji="1" lang="en-US" sz="2000" b="1" baseline="30000"/>
              <a:t>2</a:t>
            </a:r>
            <a:r>
              <a:rPr kumimoji="1" lang="en-US" sz="2000" b="1"/>
              <a:t> – 40x + 16</a:t>
            </a:r>
            <a:endParaRPr lang="ru-RU" sz="2000" b="1" baseline="30000"/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0" y="4724400"/>
            <a:ext cx="1763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2000" b="1">
                <a:solidFill>
                  <a:srgbClr val="0000FF"/>
                </a:solidFill>
              </a:rPr>
              <a:t>8.</a:t>
            </a:r>
            <a:r>
              <a:rPr kumimoji="1" lang="en-US" sz="2000" b="1"/>
              <a:t> 8c</a:t>
            </a:r>
            <a:r>
              <a:rPr kumimoji="1" lang="en-US" sz="2000" b="1" baseline="30000"/>
              <a:t>3</a:t>
            </a:r>
            <a:r>
              <a:rPr kumimoji="1" lang="en-US" sz="2000" b="1"/>
              <a:t> – 125</a:t>
            </a:r>
            <a:endParaRPr lang="ru-RU" sz="2000" b="1" baseline="30000"/>
          </a:p>
        </p:txBody>
      </p:sp>
      <p:sp>
        <p:nvSpPr>
          <p:cNvPr id="52239" name="Rectangle 15"/>
          <p:cNvSpPr>
            <a:spLocks noChangeArrowheads="1"/>
          </p:cNvSpPr>
          <p:nvPr/>
        </p:nvSpPr>
        <p:spPr bwMode="auto">
          <a:xfrm>
            <a:off x="0" y="4365625"/>
            <a:ext cx="1300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sz="2000" b="1">
                <a:solidFill>
                  <a:srgbClr val="0000FF"/>
                </a:solidFill>
              </a:rPr>
              <a:t>7.</a:t>
            </a:r>
            <a:r>
              <a:rPr kumimoji="1" lang="en-US" sz="2000" b="1"/>
              <a:t> 1 + 64a</a:t>
            </a:r>
            <a:r>
              <a:rPr kumimoji="1" lang="en-US" sz="2000" b="1" baseline="30000"/>
              <a:t>3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5940425" y="170021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I </a:t>
            </a:r>
            <a:endParaRPr lang="ru-RU" b="1">
              <a:solidFill>
                <a:srgbClr val="0000FF"/>
              </a:solidFill>
            </a:endParaRP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5940425" y="4149725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IV</a:t>
            </a:r>
            <a:endParaRPr lang="ru-RU" b="1">
              <a:solidFill>
                <a:srgbClr val="0000FF"/>
              </a:solidFill>
            </a:endParaRP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1116013" y="1649413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III</a:t>
            </a:r>
            <a:endParaRPr lang="ru-RU" b="1">
              <a:solidFill>
                <a:srgbClr val="0000FF"/>
              </a:solidFill>
            </a:endParaRP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2268538" y="4581525"/>
            <a:ext cx="574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II</a:t>
            </a:r>
            <a:endParaRPr lang="ru-RU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625 0.01318 L 0.53142 -0.0497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" y="-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955 0.00208 L 0.5217 -0.1234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" y="-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41 -0.00832 L 0.52761 -0.3539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" y="-1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757 -0.00833 L 0.51771 -0.4901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" y="-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111 0.00254 L 0.51007 0.0862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666 0.01295 L 0.50781 0.0758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292 0.01318 L 0.51389 0.0656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22 0.00277 L 0.50782 0.0131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805 0.00254 L 0.5118 0.02358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" y="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802 0.00462 L -0.0092 0.45549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2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  <p:bldP spid="52230" grpId="0"/>
      <p:bldP spid="52232" grpId="0"/>
      <p:bldP spid="52233" grpId="0"/>
      <p:bldP spid="52234" grpId="0"/>
      <p:bldP spid="52235" grpId="0"/>
      <p:bldP spid="52236" grpId="0"/>
      <p:bldP spid="52237" grpId="0"/>
      <p:bldP spid="52238" grpId="0"/>
      <p:bldP spid="522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7993062" cy="576262"/>
          </a:xfrm>
        </p:spPr>
        <p:txBody>
          <a:bodyPr/>
          <a:lstStyle/>
          <a:p>
            <a:r>
              <a:rPr lang="ru-RU" sz="2800">
                <a:solidFill>
                  <a:srgbClr val="0000FF"/>
                </a:solidFill>
              </a:rPr>
              <a:t>Способы разложения многочленов на множители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4724400"/>
            <a:ext cx="5867400" cy="5762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выделение </a:t>
            </a:r>
            <a:r>
              <a:rPr lang="ru-RU" sz="3000"/>
              <a:t>полного</a:t>
            </a:r>
            <a:r>
              <a:rPr lang="ru-RU"/>
              <a:t> квадрата.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1004888"/>
            <a:ext cx="71659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kumimoji="1" lang="en-US" sz="3000"/>
              <a:t>  </a:t>
            </a:r>
            <a:r>
              <a:rPr kumimoji="1" lang="ru-RU" sz="3000">
                <a:hlinkClick r:id="rId2" action="ppaction://hlinksldjump"/>
              </a:rPr>
              <a:t>вынесение общего множителя за скобки;</a:t>
            </a:r>
            <a:endParaRPr kumimoji="1" lang="ru-RU" sz="3000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1916113"/>
            <a:ext cx="2844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kumimoji="1" lang="en-US" sz="3200"/>
              <a:t>  </a:t>
            </a:r>
            <a:r>
              <a:rPr kumimoji="1" lang="ru-RU" sz="3200">
                <a:hlinkClick r:id="rId3" action="ppaction://hlinksldjump"/>
              </a:rPr>
              <a:t>группировка;</a:t>
            </a:r>
            <a:endParaRPr kumimoji="1" lang="ru-RU" sz="3200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2828925"/>
            <a:ext cx="8129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kumimoji="1" lang="en-US" sz="2800"/>
              <a:t>  </a:t>
            </a:r>
            <a:r>
              <a:rPr kumimoji="1" lang="ru-RU" sz="2800">
                <a:hlinkClick r:id="rId4" action="ppaction://hlinksldjump"/>
              </a:rPr>
              <a:t>использование формул сокращённого умножения;</a:t>
            </a:r>
            <a:endParaRPr kumimoji="1" lang="ru-RU" sz="2800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3740150"/>
            <a:ext cx="74580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kumimoji="1" lang="en-US" sz="3000"/>
              <a:t>  </a:t>
            </a:r>
            <a:r>
              <a:rPr kumimoji="1" lang="ru-RU" sz="3000"/>
              <a:t>комбинированный </a:t>
            </a:r>
            <a:r>
              <a:rPr kumimoji="1" lang="ru-RU" sz="2000"/>
              <a:t>(комбинация различных способов);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8316913" y="2060575"/>
            <a:ext cx="827087" cy="3968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hlinkClick r:id="rId5" action="ppaction://hlinksldjump"/>
              </a:rPr>
              <a:t>меню</a:t>
            </a:r>
            <a:endParaRPr lang="ru-RU" sz="2000"/>
          </a:p>
        </p:txBody>
      </p:sp>
      <p:pic>
        <p:nvPicPr>
          <p:cNvPr id="22542" name="Picture 14" descr="883115gif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316913" y="6210300"/>
            <a:ext cx="827087" cy="647700"/>
          </a:xfrm>
          <a:prstGeom prst="rect">
            <a:avLst/>
          </a:prstGeom>
          <a:noFill/>
        </p:spPr>
      </p:pic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8459788" y="836613"/>
            <a:ext cx="684212" cy="3667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hlinkClick r:id="rId8" action="ppaction://hlinksldjump"/>
              </a:rPr>
              <a:t>№</a:t>
            </a:r>
            <a:r>
              <a:rPr lang="en-US">
                <a:hlinkClick r:id="rId8" action="ppaction://hlinksldjump"/>
              </a:rPr>
              <a:t>1</a:t>
            </a:r>
            <a:endParaRPr lang="ru-RU"/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8388350" y="3500438"/>
            <a:ext cx="755650" cy="3667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hlinkClick r:id="rId9" action="ppaction://hlinksldjump"/>
              </a:rPr>
              <a:t>тест</a:t>
            </a:r>
            <a:endParaRPr lang="ru-RU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8388350" y="4076700"/>
            <a:ext cx="755650" cy="3667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hlinkClick r:id="rId10" action="ppaction://hlinksldjump"/>
              </a:rPr>
              <a:t>зачет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88913"/>
            <a:ext cx="7772400" cy="1152525"/>
          </a:xfrm>
        </p:spPr>
        <p:txBody>
          <a:bodyPr/>
          <a:lstStyle/>
          <a:p>
            <a:r>
              <a:rPr lang="ru-RU" sz="2800">
                <a:solidFill>
                  <a:srgbClr val="0000FF"/>
                </a:solidFill>
              </a:rPr>
              <a:t>Группы  алгебраических  выражений 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013325"/>
            <a:ext cx="3924300" cy="515938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00FF"/>
                </a:solidFill>
              </a:rPr>
              <a:t>1.</a:t>
            </a:r>
            <a:r>
              <a:rPr lang="en-US" sz="2000"/>
              <a:t> </a:t>
            </a:r>
            <a:r>
              <a:rPr lang="ru-RU" sz="2000"/>
              <a:t>195</a:t>
            </a:r>
            <a:r>
              <a:rPr kumimoji="0" lang="ru-RU" sz="2000"/>
              <a:t>с</a:t>
            </a:r>
            <a:r>
              <a:rPr kumimoji="0" lang="ru-RU" sz="2000" baseline="30000"/>
              <a:t>6</a:t>
            </a:r>
            <a:r>
              <a:rPr kumimoji="0" lang="ru-RU" sz="2000"/>
              <a:t> </a:t>
            </a:r>
            <a:r>
              <a:rPr kumimoji="0" lang="en-US" sz="2000"/>
              <a:t>p</a:t>
            </a:r>
            <a:r>
              <a:rPr kumimoji="0" lang="en-US" sz="2000" baseline="30000"/>
              <a:t>5</a:t>
            </a:r>
            <a:r>
              <a:rPr lang="ru-RU" sz="2000"/>
              <a:t>  - 91</a:t>
            </a:r>
            <a:r>
              <a:rPr lang="en-US" sz="2000"/>
              <a:t>c</a:t>
            </a:r>
            <a:r>
              <a:rPr lang="en-US" sz="2000" baseline="30000"/>
              <a:t>5</a:t>
            </a:r>
            <a:r>
              <a:rPr lang="en-US" sz="2000"/>
              <a:t>p</a:t>
            </a:r>
            <a:r>
              <a:rPr lang="en-US" sz="2000" baseline="30000"/>
              <a:t>6</a:t>
            </a:r>
            <a:r>
              <a:rPr lang="en-US" sz="2000"/>
              <a:t>k</a:t>
            </a:r>
            <a:r>
              <a:rPr lang="ru-RU" sz="2000"/>
              <a:t> + 221</a:t>
            </a:r>
            <a:r>
              <a:rPr kumimoji="0" lang="ru-RU" sz="2000"/>
              <a:t>с</a:t>
            </a:r>
            <a:r>
              <a:rPr kumimoji="0" lang="en-US" sz="2000" baseline="30000"/>
              <a:t>3</a:t>
            </a:r>
            <a:r>
              <a:rPr lang="en-US" sz="2000"/>
              <a:t>p</a:t>
            </a:r>
            <a:r>
              <a:rPr lang="en-US" sz="2000" baseline="30000"/>
              <a:t>10</a:t>
            </a:r>
            <a:r>
              <a:rPr lang="en-US" sz="2000"/>
              <a:t>k</a:t>
            </a:r>
            <a:r>
              <a:rPr lang="en-US" sz="2000" baseline="30000"/>
              <a:t>2</a:t>
            </a:r>
            <a:r>
              <a:rPr lang="ru-RU" sz="2000" baseline="30000"/>
              <a:t> </a:t>
            </a: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000"/>
          </a:p>
          <a:p>
            <a:pPr marL="457200" indent="-457200">
              <a:lnSpc>
                <a:spcPct val="90000"/>
              </a:lnSpc>
            </a:pPr>
            <a:endParaRPr lang="ru-RU" sz="2000"/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395288" y="2636838"/>
            <a:ext cx="3635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kumimoji="1" lang="en-US" sz="2000" b="1">
                <a:solidFill>
                  <a:srgbClr val="0000FF"/>
                </a:solidFill>
              </a:rPr>
              <a:t>5.</a:t>
            </a:r>
            <a:r>
              <a:rPr kumimoji="1" lang="en-US" sz="2000" b="1"/>
              <a:t> xy</a:t>
            </a:r>
            <a:r>
              <a:rPr kumimoji="1" lang="en-US" sz="2000" b="1" baseline="30000"/>
              <a:t>2</a:t>
            </a:r>
            <a:r>
              <a:rPr kumimoji="1" lang="en-US" sz="2000" b="1"/>
              <a:t> – by</a:t>
            </a:r>
            <a:r>
              <a:rPr kumimoji="1" lang="en-US" sz="2000" b="1" baseline="30000"/>
              <a:t>2</a:t>
            </a:r>
            <a:r>
              <a:rPr kumimoji="1" lang="en-US" sz="2000" b="1"/>
              <a:t> – a x + ab +y</a:t>
            </a:r>
            <a:r>
              <a:rPr kumimoji="1" lang="en-US" sz="2000" b="1" baseline="30000"/>
              <a:t>2</a:t>
            </a:r>
            <a:r>
              <a:rPr kumimoji="1" lang="en-US" sz="2000" b="1"/>
              <a:t> – a </a:t>
            </a: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5148263" y="1844675"/>
            <a:ext cx="1873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000">
                <a:solidFill>
                  <a:srgbClr val="0000FF"/>
                </a:solidFill>
              </a:rPr>
              <a:t>2.</a:t>
            </a:r>
            <a:r>
              <a:rPr kumimoji="1" lang="en-US" sz="2000"/>
              <a:t> 3</a:t>
            </a:r>
            <a:r>
              <a:rPr kumimoji="1" lang="ru-RU" sz="2000"/>
              <a:t>а</a:t>
            </a:r>
            <a:r>
              <a:rPr kumimoji="1" lang="ru-RU" sz="2000" baseline="30000"/>
              <a:t>2</a:t>
            </a:r>
            <a:r>
              <a:rPr kumimoji="1" lang="en-US" sz="2000"/>
              <a:t>b·(1</a:t>
            </a:r>
            <a:r>
              <a:rPr kumimoji="1" lang="ru-RU" sz="2000"/>
              <a:t> - 2а);</a:t>
            </a: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395288" y="2060575"/>
            <a:ext cx="3455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000" b="1">
                <a:solidFill>
                  <a:srgbClr val="0000FF"/>
                </a:solidFill>
              </a:rPr>
              <a:t>3.</a:t>
            </a:r>
            <a:r>
              <a:rPr kumimoji="1" lang="en-US" sz="2000" b="1"/>
              <a:t> 2mx – 3m – 4x +6</a:t>
            </a:r>
            <a:endParaRPr kumimoji="1" lang="ru-RU" sz="2000" b="1"/>
          </a:p>
        </p:txBody>
      </p:sp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5148263" y="2349500"/>
            <a:ext cx="2627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2000" b="1">
                <a:solidFill>
                  <a:srgbClr val="0000FF"/>
                </a:solidFill>
              </a:rPr>
              <a:t>4.</a:t>
            </a:r>
            <a:r>
              <a:rPr kumimoji="1" lang="en-US" sz="2000" b="1"/>
              <a:t> </a:t>
            </a:r>
            <a:r>
              <a:rPr kumimoji="1" lang="ru-RU" sz="2000" b="1"/>
              <a:t>(9с - а</a:t>
            </a:r>
            <a:r>
              <a:rPr kumimoji="1" lang="en-US" sz="2000" b="1"/>
              <a:t>b</a:t>
            </a:r>
            <a:r>
              <a:rPr kumimoji="1" lang="ru-RU" sz="2000" b="1"/>
              <a:t>)</a:t>
            </a:r>
            <a:r>
              <a:rPr kumimoji="1" lang="en-US" sz="2000" b="1"/>
              <a:t>·</a:t>
            </a:r>
            <a:r>
              <a:rPr kumimoji="1" lang="ru-RU" sz="2000" b="1"/>
              <a:t>(9с + а</a:t>
            </a:r>
            <a:r>
              <a:rPr kumimoji="1" lang="en-US" sz="2000" b="1"/>
              <a:t>b</a:t>
            </a:r>
            <a:r>
              <a:rPr kumimoji="1" lang="ru-RU" sz="2000" b="1"/>
              <a:t>); </a:t>
            </a:r>
            <a:endParaRPr lang="ru-RU" sz="2000" b="1"/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5003800" y="4437063"/>
            <a:ext cx="2843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2000" b="1">
                <a:solidFill>
                  <a:srgbClr val="0000FF"/>
                </a:solidFill>
              </a:rPr>
              <a:t>6.</a:t>
            </a:r>
            <a:r>
              <a:rPr kumimoji="1" lang="en-US" sz="2000" b="1"/>
              <a:t> (2p)</a:t>
            </a:r>
            <a:r>
              <a:rPr kumimoji="1" lang="en-US" sz="2000" b="1" baseline="30000"/>
              <a:t>2</a:t>
            </a:r>
            <a:r>
              <a:rPr kumimoji="1" lang="en-US" sz="2000" b="1"/>
              <a:t> + 2</a:t>
            </a:r>
            <a:r>
              <a:rPr kumimoji="1" lang="en-US" sz="2000" b="1">
                <a:latin typeface="Arial" pitchFamily="34" charset="0"/>
                <a:cs typeface="Arial" pitchFamily="34" charset="0"/>
              </a:rPr>
              <a:t>·</a:t>
            </a:r>
            <a:r>
              <a:rPr kumimoji="1" lang="en-US" sz="2000" b="1"/>
              <a:t>6pn + (3n)</a:t>
            </a:r>
            <a:r>
              <a:rPr kumimoji="1" lang="en-US" sz="2000" b="1" baseline="30000"/>
              <a:t>2</a:t>
            </a:r>
            <a:endParaRPr lang="ru-RU" sz="2000" b="1" baseline="30000"/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5148263" y="2924175"/>
            <a:ext cx="1655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2000" b="1">
                <a:solidFill>
                  <a:srgbClr val="0000FF"/>
                </a:solidFill>
              </a:rPr>
              <a:t>9.</a:t>
            </a:r>
            <a:r>
              <a:rPr kumimoji="1" lang="en-US" sz="2000" b="1"/>
              <a:t> </a:t>
            </a:r>
            <a:r>
              <a:rPr kumimoji="1" lang="ru-RU" sz="2000" b="1"/>
              <a:t>(5а + </a:t>
            </a:r>
            <a:r>
              <a:rPr kumimoji="1" lang="en-US" sz="2000" b="1"/>
              <a:t>1)</a:t>
            </a:r>
            <a:r>
              <a:rPr kumimoji="1" lang="en-US" sz="2000" b="1" baseline="30000"/>
              <a:t>2</a:t>
            </a:r>
            <a:r>
              <a:rPr kumimoji="1" lang="en-US" sz="2000" b="1"/>
              <a:t>; </a:t>
            </a:r>
            <a:endParaRPr lang="ru-RU" sz="2000" b="1"/>
          </a:p>
        </p:txBody>
      </p:sp>
      <p:sp>
        <p:nvSpPr>
          <p:cNvPr id="77834" name="Text Box 10"/>
          <p:cNvSpPr txBox="1">
            <a:spLocks noChangeArrowheads="1"/>
          </p:cNvSpPr>
          <p:nvPr/>
        </p:nvSpPr>
        <p:spPr bwMode="auto">
          <a:xfrm>
            <a:off x="5003800" y="5373688"/>
            <a:ext cx="2447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2000" b="1">
                <a:solidFill>
                  <a:srgbClr val="0000FF"/>
                </a:solidFill>
              </a:rPr>
              <a:t>10.</a:t>
            </a:r>
            <a:r>
              <a:rPr kumimoji="1" lang="en-US" sz="2000" b="1"/>
              <a:t> (7b)</a:t>
            </a:r>
            <a:r>
              <a:rPr kumimoji="1" lang="en-US" sz="2000" b="1" baseline="30000"/>
              <a:t>2</a:t>
            </a:r>
            <a:r>
              <a:rPr kumimoji="1" lang="en-US" sz="2000" b="1"/>
              <a:t> – (5a)</a:t>
            </a:r>
            <a:r>
              <a:rPr kumimoji="1" lang="en-US" sz="2000" b="1" baseline="30000"/>
              <a:t>2</a:t>
            </a:r>
            <a:endParaRPr lang="ru-RU" sz="2000" b="1" baseline="30000"/>
          </a:p>
        </p:txBody>
      </p:sp>
      <p:sp>
        <p:nvSpPr>
          <p:cNvPr id="77835" name="Text Box 11"/>
          <p:cNvSpPr txBox="1">
            <a:spLocks noChangeArrowheads="1"/>
          </p:cNvSpPr>
          <p:nvPr/>
        </p:nvSpPr>
        <p:spPr bwMode="auto">
          <a:xfrm>
            <a:off x="5076825" y="3429000"/>
            <a:ext cx="2987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2000" b="1">
                <a:solidFill>
                  <a:srgbClr val="0000FF"/>
                </a:solidFill>
              </a:rPr>
              <a:t>12.</a:t>
            </a:r>
            <a:r>
              <a:rPr kumimoji="1" lang="en-US" sz="2000" b="1"/>
              <a:t> </a:t>
            </a:r>
            <a:r>
              <a:rPr kumimoji="1" lang="ru-RU" sz="2000" b="1"/>
              <a:t>(х - 2)(х</a:t>
            </a:r>
            <a:r>
              <a:rPr kumimoji="1" lang="ru-RU" sz="2000" b="1" baseline="30000"/>
              <a:t>2</a:t>
            </a:r>
            <a:r>
              <a:rPr kumimoji="1" lang="ru-RU" sz="2000" b="1"/>
              <a:t> + 2х + 4);</a:t>
            </a:r>
            <a:endParaRPr lang="ru-RU" sz="2000" b="1"/>
          </a:p>
        </p:txBody>
      </p:sp>
      <p:sp>
        <p:nvSpPr>
          <p:cNvPr id="77836" name="Text Box 12"/>
          <p:cNvSpPr txBox="1">
            <a:spLocks noChangeArrowheads="1"/>
          </p:cNvSpPr>
          <p:nvPr/>
        </p:nvSpPr>
        <p:spPr bwMode="auto">
          <a:xfrm>
            <a:off x="5003800" y="4941888"/>
            <a:ext cx="262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2000" b="1">
                <a:solidFill>
                  <a:srgbClr val="0000FF"/>
                </a:solidFill>
              </a:rPr>
              <a:t>11.</a:t>
            </a:r>
            <a:r>
              <a:rPr kumimoji="1" lang="en-US" sz="2000" b="1"/>
              <a:t> (5x)</a:t>
            </a:r>
            <a:r>
              <a:rPr kumimoji="1" lang="en-US" sz="2000" b="1" baseline="30000"/>
              <a:t>2</a:t>
            </a:r>
            <a:r>
              <a:rPr kumimoji="1" lang="en-US" sz="2000" b="1"/>
              <a:t> – 2</a:t>
            </a:r>
            <a:r>
              <a:rPr kumimoji="1" lang="en-US" sz="2000" b="1">
                <a:latin typeface="Arial" pitchFamily="34" charset="0"/>
                <a:cs typeface="Arial" pitchFamily="34" charset="0"/>
              </a:rPr>
              <a:t>·20</a:t>
            </a:r>
            <a:r>
              <a:rPr kumimoji="1" lang="en-US" sz="2000" b="1"/>
              <a:t>x + 4</a:t>
            </a:r>
            <a:r>
              <a:rPr kumimoji="1" lang="en-US" sz="2000" b="1" baseline="30000"/>
              <a:t>2</a:t>
            </a:r>
            <a:endParaRPr lang="ru-RU" sz="2000" b="1" baseline="30000"/>
          </a:p>
        </p:txBody>
      </p:sp>
      <p:sp>
        <p:nvSpPr>
          <p:cNvPr id="77837" name="Text Box 13"/>
          <p:cNvSpPr txBox="1">
            <a:spLocks noChangeArrowheads="1"/>
          </p:cNvSpPr>
          <p:nvPr/>
        </p:nvSpPr>
        <p:spPr bwMode="auto">
          <a:xfrm>
            <a:off x="5003800" y="6237288"/>
            <a:ext cx="1763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2000" b="1">
                <a:solidFill>
                  <a:srgbClr val="0000FF"/>
                </a:solidFill>
              </a:rPr>
              <a:t>8.</a:t>
            </a:r>
            <a:r>
              <a:rPr kumimoji="1" lang="en-US" sz="2000" b="1"/>
              <a:t> (2c)</a:t>
            </a:r>
            <a:r>
              <a:rPr kumimoji="1" lang="en-US" sz="2000" b="1" baseline="30000"/>
              <a:t>3</a:t>
            </a:r>
            <a:r>
              <a:rPr kumimoji="1" lang="en-US" sz="2000" b="1"/>
              <a:t> – 5</a:t>
            </a:r>
            <a:r>
              <a:rPr kumimoji="1" lang="en-US" sz="2000" b="1" baseline="30000"/>
              <a:t>3</a:t>
            </a:r>
            <a:endParaRPr lang="ru-RU" sz="2000" b="1" baseline="30000"/>
          </a:p>
        </p:txBody>
      </p:sp>
      <p:sp>
        <p:nvSpPr>
          <p:cNvPr id="77838" name="Rectangle 14"/>
          <p:cNvSpPr>
            <a:spLocks noChangeArrowheads="1"/>
          </p:cNvSpPr>
          <p:nvPr/>
        </p:nvSpPr>
        <p:spPr bwMode="auto">
          <a:xfrm>
            <a:off x="5003800" y="5805488"/>
            <a:ext cx="1341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sz="2000" b="1">
                <a:solidFill>
                  <a:srgbClr val="0000FF"/>
                </a:solidFill>
              </a:rPr>
              <a:t>7.</a:t>
            </a:r>
            <a:r>
              <a:rPr kumimoji="1" lang="en-US" sz="2000" b="1"/>
              <a:t> 1 + (4a)</a:t>
            </a:r>
            <a:r>
              <a:rPr kumimoji="1" lang="en-US" sz="2000" b="1" baseline="30000"/>
              <a:t>3</a:t>
            </a:r>
          </a:p>
        </p:txBody>
      </p:sp>
      <p:sp>
        <p:nvSpPr>
          <p:cNvPr id="77839" name="Text Box 15"/>
          <p:cNvSpPr txBox="1">
            <a:spLocks noChangeArrowheads="1"/>
          </p:cNvSpPr>
          <p:nvPr/>
        </p:nvSpPr>
        <p:spPr bwMode="auto">
          <a:xfrm>
            <a:off x="5940425" y="148431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I </a:t>
            </a:r>
            <a:endParaRPr lang="ru-RU" b="1">
              <a:solidFill>
                <a:srgbClr val="0000FF"/>
              </a:solidFill>
            </a:endParaRPr>
          </a:p>
        </p:txBody>
      </p:sp>
      <p:sp>
        <p:nvSpPr>
          <p:cNvPr id="77840" name="Text Box 16"/>
          <p:cNvSpPr txBox="1">
            <a:spLocks noChangeArrowheads="1"/>
          </p:cNvSpPr>
          <p:nvPr/>
        </p:nvSpPr>
        <p:spPr bwMode="auto">
          <a:xfrm>
            <a:off x="5940425" y="4005263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hlinkClick r:id="rId2" action="ppaction://hlinksldjump"/>
              </a:rPr>
              <a:t>IV</a:t>
            </a:r>
            <a:endParaRPr lang="ru-RU" b="1">
              <a:solidFill>
                <a:srgbClr val="0000FF"/>
              </a:solidFill>
            </a:endParaRPr>
          </a:p>
        </p:txBody>
      </p:sp>
      <p:sp>
        <p:nvSpPr>
          <p:cNvPr id="77841" name="Text Box 17"/>
          <p:cNvSpPr txBox="1">
            <a:spLocks noChangeArrowheads="1"/>
          </p:cNvSpPr>
          <p:nvPr/>
        </p:nvSpPr>
        <p:spPr bwMode="auto">
          <a:xfrm>
            <a:off x="1403350" y="162877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  <a:hlinkClick r:id="rId3" action="ppaction://hlinksldjump"/>
              </a:rPr>
              <a:t>III</a:t>
            </a:r>
            <a:endParaRPr lang="ru-RU" b="1">
              <a:solidFill>
                <a:srgbClr val="0000FF"/>
              </a:solidFill>
            </a:endParaRPr>
          </a:p>
        </p:txBody>
      </p:sp>
      <p:sp>
        <p:nvSpPr>
          <p:cNvPr id="77842" name="Text Box 18"/>
          <p:cNvSpPr txBox="1">
            <a:spLocks noChangeArrowheads="1"/>
          </p:cNvSpPr>
          <p:nvPr/>
        </p:nvSpPr>
        <p:spPr bwMode="auto">
          <a:xfrm>
            <a:off x="1403350" y="4508500"/>
            <a:ext cx="574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hlinkClick r:id="rId4" action="ppaction://hlinksldjump"/>
              </a:rPr>
              <a:t>II</a:t>
            </a:r>
            <a:endParaRPr lang="ru-RU" b="1">
              <a:solidFill>
                <a:srgbClr val="0000FF"/>
              </a:solidFill>
            </a:endParaRPr>
          </a:p>
        </p:txBody>
      </p:sp>
      <p:pic>
        <p:nvPicPr>
          <p:cNvPr id="77844" name="Picture 20" descr="j0299587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04250" y="6381750"/>
            <a:ext cx="539750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000">
                <a:solidFill>
                  <a:srgbClr val="0000FF"/>
                </a:solidFill>
              </a:rPr>
              <a:t>Соотнеси многочлены </a:t>
            </a:r>
            <a:br>
              <a:rPr lang="ru-RU" sz="3000">
                <a:solidFill>
                  <a:srgbClr val="0000FF"/>
                </a:solidFill>
              </a:rPr>
            </a:br>
            <a:r>
              <a:rPr lang="ru-RU" sz="3000">
                <a:solidFill>
                  <a:srgbClr val="0000FF"/>
                </a:solidFill>
              </a:rPr>
              <a:t>с их разложением на множители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916113"/>
            <a:ext cx="3810000" cy="41148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ru-RU" sz="2800">
                <a:solidFill>
                  <a:srgbClr val="000000"/>
                </a:solidFill>
              </a:rPr>
              <a:t>3</a:t>
            </a:r>
            <a:r>
              <a:rPr lang="en-US" sz="2800">
                <a:solidFill>
                  <a:srgbClr val="000000"/>
                </a:solidFill>
              </a:rPr>
              <a:t>x+3y</a:t>
            </a:r>
            <a:endParaRPr lang="ru-RU" sz="2800">
              <a:solidFill>
                <a:srgbClr val="000000"/>
              </a:solidFill>
            </a:endParaRPr>
          </a:p>
          <a:p>
            <a:pPr marL="533400" indent="-533400">
              <a:buFontTx/>
              <a:buAutoNum type="arabicPeriod"/>
            </a:pPr>
            <a:r>
              <a:rPr lang="ru-RU" sz="2800">
                <a:solidFill>
                  <a:srgbClr val="000000"/>
                </a:solidFill>
              </a:rPr>
              <a:t>3х+6у</a:t>
            </a:r>
          </a:p>
          <a:p>
            <a:pPr marL="533400" indent="-533400">
              <a:buFontTx/>
              <a:buAutoNum type="arabicPeriod"/>
            </a:pPr>
            <a:r>
              <a:rPr lang="ru-RU" sz="2800">
                <a:solidFill>
                  <a:srgbClr val="000000"/>
                </a:solidFill>
              </a:rPr>
              <a:t>8х-12у</a:t>
            </a:r>
          </a:p>
          <a:p>
            <a:pPr marL="533400" indent="-533400">
              <a:buFontTx/>
              <a:buAutoNum type="arabicPeriod"/>
            </a:pPr>
            <a:r>
              <a:rPr lang="ru-RU" sz="2800">
                <a:solidFill>
                  <a:srgbClr val="000000"/>
                </a:solidFill>
              </a:rPr>
              <a:t>12/49х – 3/28у</a:t>
            </a:r>
          </a:p>
          <a:p>
            <a:pPr marL="533400" indent="-533400">
              <a:buFontTx/>
              <a:buAutoNum type="arabicPeriod"/>
            </a:pPr>
            <a:r>
              <a:rPr lang="ru-RU" sz="2800">
                <a:solidFill>
                  <a:srgbClr val="000000"/>
                </a:solidFill>
              </a:rPr>
              <a:t>2,4х+7,2у</a:t>
            </a:r>
          </a:p>
          <a:p>
            <a:pPr marL="533400" indent="-533400">
              <a:buFontTx/>
              <a:buAutoNum type="arabicPeriod"/>
            </a:pPr>
            <a:r>
              <a:rPr lang="ru-RU" sz="2800">
                <a:solidFill>
                  <a:srgbClr val="000000"/>
                </a:solidFill>
              </a:rPr>
              <a:t>х</a:t>
            </a:r>
            <a:r>
              <a:rPr lang="en-US" sz="2800" baseline="30000">
                <a:solidFill>
                  <a:srgbClr val="000000"/>
                </a:solidFill>
              </a:rPr>
              <a:t>3</a:t>
            </a:r>
            <a:r>
              <a:rPr lang="ru-RU" sz="2800">
                <a:solidFill>
                  <a:srgbClr val="000000"/>
                </a:solidFill>
              </a:rPr>
              <a:t>-х</a:t>
            </a:r>
            <a:r>
              <a:rPr lang="en-US" sz="2800" baseline="30000">
                <a:solidFill>
                  <a:srgbClr val="000000"/>
                </a:solidFill>
              </a:rPr>
              <a:t>2</a:t>
            </a:r>
            <a:endParaRPr lang="ru-RU" sz="2800" baseline="30000">
              <a:solidFill>
                <a:srgbClr val="000000"/>
              </a:solidFill>
            </a:endParaRPr>
          </a:p>
          <a:p>
            <a:pPr marL="533400" indent="-533400">
              <a:buFontTx/>
              <a:buAutoNum type="arabicPeriod"/>
            </a:pPr>
            <a:r>
              <a:rPr lang="ru-RU" sz="2800">
                <a:solidFill>
                  <a:srgbClr val="000000"/>
                </a:solidFill>
              </a:rPr>
              <a:t>-х</a:t>
            </a:r>
            <a:r>
              <a:rPr lang="ru-RU" sz="2800" baseline="30000">
                <a:solidFill>
                  <a:srgbClr val="000000"/>
                </a:solidFill>
              </a:rPr>
              <a:t>2</a:t>
            </a:r>
            <a:r>
              <a:rPr lang="ru-RU" sz="2800">
                <a:solidFill>
                  <a:srgbClr val="000000"/>
                </a:solidFill>
              </a:rPr>
              <a:t>у</a:t>
            </a:r>
            <a:r>
              <a:rPr lang="ru-RU" sz="2800" baseline="30000">
                <a:solidFill>
                  <a:srgbClr val="000000"/>
                </a:solidFill>
              </a:rPr>
              <a:t>2</a:t>
            </a:r>
            <a:r>
              <a:rPr lang="ru-RU" sz="2800">
                <a:solidFill>
                  <a:srgbClr val="000000"/>
                </a:solidFill>
              </a:rPr>
              <a:t>-ху</a:t>
            </a:r>
          </a:p>
          <a:p>
            <a:pPr marL="533400" indent="-533400">
              <a:buFontTx/>
              <a:buAutoNum type="arabicPeriod"/>
            </a:pPr>
            <a:r>
              <a:rPr lang="ru-RU" sz="2800">
                <a:solidFill>
                  <a:srgbClr val="000000"/>
                </a:solidFill>
              </a:rPr>
              <a:t>15х</a:t>
            </a:r>
            <a:r>
              <a:rPr lang="ru-RU" sz="2800" baseline="30000">
                <a:solidFill>
                  <a:srgbClr val="000000"/>
                </a:solidFill>
              </a:rPr>
              <a:t>3</a:t>
            </a:r>
            <a:r>
              <a:rPr lang="ru-RU" sz="2800">
                <a:solidFill>
                  <a:srgbClr val="000000"/>
                </a:solidFill>
              </a:rPr>
              <a:t>у</a:t>
            </a:r>
            <a:r>
              <a:rPr lang="ru-RU" sz="2800" baseline="30000">
                <a:solidFill>
                  <a:srgbClr val="000000"/>
                </a:solidFill>
              </a:rPr>
              <a:t>2</a:t>
            </a:r>
            <a:r>
              <a:rPr lang="ru-RU" sz="2800">
                <a:solidFill>
                  <a:srgbClr val="000000"/>
                </a:solidFill>
              </a:rPr>
              <a:t>+20х</a:t>
            </a:r>
            <a:r>
              <a:rPr lang="ru-RU" sz="2800" baseline="30000">
                <a:solidFill>
                  <a:srgbClr val="000000"/>
                </a:solidFill>
              </a:rPr>
              <a:t>2</a:t>
            </a:r>
            <a:r>
              <a:rPr lang="ru-RU" sz="2800">
                <a:solidFill>
                  <a:srgbClr val="000000"/>
                </a:solidFill>
              </a:rPr>
              <a:t>у</a:t>
            </a:r>
            <a:r>
              <a:rPr lang="ru-RU" sz="2800" baseline="30000">
                <a:solidFill>
                  <a:srgbClr val="000000"/>
                </a:solidFill>
              </a:rPr>
              <a:t>3</a:t>
            </a:r>
          </a:p>
          <a:p>
            <a:pPr marL="533400" indent="-533400">
              <a:buFontTx/>
              <a:buAutoNum type="arabicPeriod"/>
            </a:pPr>
            <a:r>
              <a:rPr lang="en-US" sz="2800">
                <a:solidFill>
                  <a:srgbClr val="000000"/>
                </a:solidFill>
              </a:rPr>
              <a:t>-</a:t>
            </a:r>
            <a:r>
              <a:rPr lang="ru-RU" sz="2800">
                <a:solidFill>
                  <a:srgbClr val="000000"/>
                </a:solidFill>
              </a:rPr>
              <a:t>8х</a:t>
            </a:r>
            <a:r>
              <a:rPr lang="ru-RU" sz="2800" baseline="30000">
                <a:solidFill>
                  <a:srgbClr val="000000"/>
                </a:solidFill>
              </a:rPr>
              <a:t>3</a:t>
            </a:r>
            <a:r>
              <a:rPr lang="ru-RU" sz="2800">
                <a:solidFill>
                  <a:srgbClr val="000000"/>
                </a:solidFill>
              </a:rPr>
              <a:t>у</a:t>
            </a:r>
            <a:r>
              <a:rPr lang="ru-RU" sz="2800" baseline="30000">
                <a:solidFill>
                  <a:srgbClr val="000000"/>
                </a:solidFill>
              </a:rPr>
              <a:t>3</a:t>
            </a:r>
            <a:r>
              <a:rPr lang="ru-RU" sz="2800">
                <a:solidFill>
                  <a:srgbClr val="000000"/>
                </a:solidFill>
              </a:rPr>
              <a:t>-</a:t>
            </a:r>
            <a:r>
              <a:rPr lang="en-US" sz="2800">
                <a:solidFill>
                  <a:srgbClr val="000000"/>
                </a:solidFill>
              </a:rPr>
              <a:t>2</a:t>
            </a:r>
            <a:r>
              <a:rPr lang="ru-RU" sz="2800">
                <a:solidFill>
                  <a:srgbClr val="000000"/>
                </a:solidFill>
              </a:rPr>
              <a:t>х</a:t>
            </a:r>
            <a:r>
              <a:rPr lang="ru-RU" sz="2800" baseline="30000">
                <a:solidFill>
                  <a:srgbClr val="000000"/>
                </a:solidFill>
              </a:rPr>
              <a:t>3</a:t>
            </a:r>
            <a:r>
              <a:rPr lang="ru-RU" sz="2800">
                <a:solidFill>
                  <a:srgbClr val="000000"/>
                </a:solidFill>
              </a:rPr>
              <a:t>у</a:t>
            </a:r>
            <a:r>
              <a:rPr lang="ru-RU" sz="2800" baseline="30000">
                <a:solidFill>
                  <a:srgbClr val="000000"/>
                </a:solidFill>
              </a:rPr>
              <a:t>4</a:t>
            </a:r>
            <a:r>
              <a:rPr lang="en-US" sz="2800">
                <a:solidFill>
                  <a:srgbClr val="000000"/>
                </a:solidFill>
              </a:rPr>
              <a:t>+4x</a:t>
            </a:r>
            <a:r>
              <a:rPr lang="en-US" sz="2800" baseline="30000">
                <a:solidFill>
                  <a:srgbClr val="000000"/>
                </a:solidFill>
              </a:rPr>
              <a:t>3</a:t>
            </a:r>
            <a:r>
              <a:rPr lang="en-US" sz="2800">
                <a:solidFill>
                  <a:srgbClr val="000000"/>
                </a:solidFill>
              </a:rPr>
              <a:t>y</a:t>
            </a:r>
            <a:r>
              <a:rPr lang="en-US" sz="2800" baseline="30000">
                <a:solidFill>
                  <a:srgbClr val="000000"/>
                </a:solidFill>
              </a:rPr>
              <a:t>3</a:t>
            </a:r>
            <a:r>
              <a:rPr lang="en-US" sz="2800">
                <a:solidFill>
                  <a:srgbClr val="000000"/>
                </a:solidFill>
              </a:rPr>
              <a:t>z</a:t>
            </a:r>
            <a:endParaRPr lang="ru-RU" sz="2800" baseline="30000">
              <a:solidFill>
                <a:srgbClr val="000000"/>
              </a:solidFill>
            </a:endParaRPr>
          </a:p>
          <a:p>
            <a:pPr marL="533400" indent="-533400">
              <a:buFontTx/>
              <a:buAutoNum type="arabicPeriod"/>
            </a:pPr>
            <a:endParaRPr lang="ru-RU" sz="2800">
              <a:solidFill>
                <a:srgbClr val="000000"/>
              </a:solidFill>
            </a:endParaRP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3438" y="1916113"/>
            <a:ext cx="3313112" cy="4752975"/>
          </a:xfrm>
        </p:spPr>
        <p:txBody>
          <a:bodyPr/>
          <a:lstStyle/>
          <a:p>
            <a:pPr marL="533400" indent="-533400">
              <a:buFontTx/>
              <a:buAutoNum type="alphaLcParenR"/>
            </a:pPr>
            <a:r>
              <a:rPr lang="ru-RU" sz="2800">
                <a:solidFill>
                  <a:srgbClr val="000000"/>
                </a:solidFill>
              </a:rPr>
              <a:t>5х</a:t>
            </a:r>
            <a:r>
              <a:rPr lang="ru-RU" sz="2800" baseline="30000">
                <a:solidFill>
                  <a:srgbClr val="000000"/>
                </a:solidFill>
              </a:rPr>
              <a:t>2</a:t>
            </a:r>
            <a:r>
              <a:rPr lang="ru-RU" sz="2800">
                <a:solidFill>
                  <a:srgbClr val="000000"/>
                </a:solidFill>
              </a:rPr>
              <a:t>у</a:t>
            </a:r>
            <a:r>
              <a:rPr lang="ru-RU" sz="2800" baseline="30000">
                <a:solidFill>
                  <a:srgbClr val="000000"/>
                </a:solidFill>
              </a:rPr>
              <a:t>2</a:t>
            </a: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·(</a:t>
            </a: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3х</a:t>
            </a: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+</a:t>
            </a: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4у)</a:t>
            </a:r>
          </a:p>
          <a:p>
            <a:pPr marL="533400" indent="-533400">
              <a:buFontTx/>
              <a:buAutoNum type="alphaLcParenR"/>
            </a:pP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х</a:t>
            </a:r>
            <a:r>
              <a:rPr lang="en-US" sz="2800" baseline="3000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(х - </a:t>
            </a: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 marL="533400" indent="-533400">
              <a:buFontTx/>
              <a:buAutoNum type="alphaLcParenR"/>
            </a:pPr>
            <a:r>
              <a:rPr lang="ru-RU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-2</a:t>
            </a:r>
            <a:r>
              <a:rPr lang="ru-RU" sz="2800">
                <a:solidFill>
                  <a:srgbClr val="000000"/>
                </a:solidFill>
                <a:cs typeface="Arial" pitchFamily="34" charset="0"/>
              </a:rPr>
              <a:t>х</a:t>
            </a:r>
            <a:r>
              <a:rPr lang="ru-RU" sz="2800" baseline="30000">
                <a:solidFill>
                  <a:srgbClr val="000000"/>
                </a:solidFill>
                <a:cs typeface="Arial" pitchFamily="34" charset="0"/>
              </a:rPr>
              <a:t>3</a:t>
            </a:r>
            <a:r>
              <a:rPr lang="ru-RU" sz="2800">
                <a:solidFill>
                  <a:srgbClr val="000000"/>
                </a:solidFill>
                <a:cs typeface="Arial" pitchFamily="34" charset="0"/>
              </a:rPr>
              <a:t>у</a:t>
            </a:r>
            <a:r>
              <a:rPr lang="ru-RU" sz="2800" baseline="30000">
                <a:solidFill>
                  <a:srgbClr val="000000"/>
                </a:solidFill>
                <a:cs typeface="Arial" pitchFamily="34" charset="0"/>
              </a:rPr>
              <a:t>3</a:t>
            </a:r>
            <a:r>
              <a:rPr lang="en-US" sz="2800">
                <a:solidFill>
                  <a:srgbClr val="000000"/>
                </a:solidFill>
                <a:cs typeface="Arial" pitchFamily="34" charset="0"/>
              </a:rPr>
              <a:t>·</a:t>
            </a:r>
            <a:r>
              <a:rPr lang="ru-RU" sz="2800">
                <a:solidFill>
                  <a:srgbClr val="000000"/>
                </a:solidFill>
                <a:cs typeface="Arial" pitchFamily="34" charset="0"/>
              </a:rPr>
              <a:t>(</a:t>
            </a:r>
            <a:r>
              <a:rPr lang="en-US" sz="2800">
                <a:solidFill>
                  <a:srgbClr val="000000"/>
                </a:solidFill>
                <a:cs typeface="Arial" pitchFamily="34" charset="0"/>
              </a:rPr>
              <a:t>4+y</a:t>
            </a:r>
            <a:r>
              <a:rPr lang="ru-RU" sz="2800">
                <a:solidFill>
                  <a:srgbClr val="000000"/>
                </a:solidFill>
                <a:cs typeface="Arial" pitchFamily="34" charset="0"/>
              </a:rPr>
              <a:t>-2</a:t>
            </a:r>
            <a:r>
              <a:rPr lang="en-US" sz="2800">
                <a:solidFill>
                  <a:srgbClr val="000000"/>
                </a:solidFill>
                <a:cs typeface="Arial" pitchFamily="34" charset="0"/>
              </a:rPr>
              <a:t>z</a:t>
            </a: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 marL="533400" indent="-533400">
              <a:buFontTx/>
              <a:buAutoNum type="alphaLcParenR"/>
            </a:pP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3</a:t>
            </a:r>
            <a:r>
              <a:rPr lang="en-US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(х+2у)</a:t>
            </a:r>
          </a:p>
          <a:p>
            <a:pPr marL="533400" indent="-533400">
              <a:buFontTx/>
              <a:buAutoNum type="alphaLcParenR"/>
            </a:pP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 -ху</a:t>
            </a:r>
            <a:r>
              <a:rPr lang="en-US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(ху+1)</a:t>
            </a:r>
          </a:p>
          <a:p>
            <a:pPr marL="533400" indent="-533400">
              <a:buFontTx/>
              <a:buAutoNum type="alphaLcParenR"/>
            </a:pP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 2,4</a:t>
            </a:r>
            <a:r>
              <a:rPr lang="en-US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(х+3у)</a:t>
            </a:r>
          </a:p>
          <a:p>
            <a:pPr marL="533400" indent="-533400">
              <a:buFontTx/>
              <a:buAutoNum type="alphaLcParenR"/>
            </a:pPr>
            <a:r>
              <a:rPr lang="en-US" sz="2800">
                <a:solidFill>
                  <a:srgbClr val="000000"/>
                </a:solidFill>
              </a:rPr>
              <a:t>3</a:t>
            </a: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·(x+y)</a:t>
            </a:r>
            <a:endParaRPr lang="ru-RU" sz="2800">
              <a:solidFill>
                <a:srgbClr val="000000"/>
              </a:solidFill>
              <a:cs typeface="Times New Roman" pitchFamily="18" charset="0"/>
            </a:endParaRPr>
          </a:p>
          <a:p>
            <a:pPr marL="533400" indent="-533400">
              <a:buFontTx/>
              <a:buAutoNum type="alphaLcParenR"/>
            </a:pP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 4</a:t>
            </a:r>
            <a:r>
              <a:rPr lang="en-US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(2х-3у)</a:t>
            </a:r>
            <a:endParaRPr lang="en-US" sz="2800">
              <a:solidFill>
                <a:srgbClr val="000000"/>
              </a:solidFill>
              <a:cs typeface="Times New Roman" pitchFamily="18" charset="0"/>
            </a:endParaRPr>
          </a:p>
          <a:p>
            <a:pPr marL="533400" indent="-533400">
              <a:buFontTx/>
              <a:buAutoNum type="alphaLcParenR"/>
            </a:pP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3/7</a:t>
            </a:r>
            <a:r>
              <a:rPr lang="en-US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(4/7х-1/4у)</a:t>
            </a:r>
          </a:p>
          <a:p>
            <a:pPr marL="533400" indent="-533400">
              <a:buFontTx/>
              <a:buAutoNum type="alphaLcParenR"/>
            </a:pPr>
            <a:endParaRPr lang="ru-RU" sz="2800">
              <a:solidFill>
                <a:srgbClr val="000000"/>
              </a:solidFill>
              <a:cs typeface="Times New Roman" pitchFamily="18" charset="0"/>
            </a:endParaRPr>
          </a:p>
          <a:p>
            <a:pPr marL="533400" indent="-533400">
              <a:buFontTx/>
              <a:buAutoNum type="alphaLcParenR"/>
            </a:pPr>
            <a:endParaRPr lang="ru-RU" sz="2800">
              <a:solidFill>
                <a:srgbClr val="000000"/>
              </a:solidFill>
              <a:cs typeface="Times New Roman" pitchFamily="18" charset="0"/>
            </a:endParaRPr>
          </a:p>
          <a:p>
            <a:pPr marL="533400" indent="-533400">
              <a:buFontTx/>
              <a:buAutoNum type="alphaLcParenR"/>
            </a:pPr>
            <a:endParaRPr lang="ru-RU" sz="2800">
              <a:solidFill>
                <a:srgbClr val="000000"/>
              </a:solidFill>
              <a:cs typeface="Times New Roman" pitchFamily="18" charset="0"/>
            </a:endParaRPr>
          </a:p>
          <a:p>
            <a:pPr marL="533400" indent="-533400">
              <a:buFontTx/>
              <a:buAutoNum type="alphaLcParenR"/>
            </a:pPr>
            <a:endParaRPr lang="en-US" sz="240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7772400" cy="1143000"/>
          </a:xfrm>
        </p:spPr>
        <p:txBody>
          <a:bodyPr/>
          <a:lstStyle/>
          <a:p>
            <a:r>
              <a:rPr lang="ru-RU" sz="2600">
                <a:solidFill>
                  <a:srgbClr val="0000FF"/>
                </a:solidFill>
              </a:rPr>
              <a:t>Соотношение многочленов</a:t>
            </a:r>
            <a:br>
              <a:rPr lang="ru-RU" sz="2600">
                <a:solidFill>
                  <a:srgbClr val="0000FF"/>
                </a:solidFill>
              </a:rPr>
            </a:br>
            <a:r>
              <a:rPr lang="ru-RU" sz="2600">
                <a:solidFill>
                  <a:srgbClr val="0000FF"/>
                </a:solidFill>
              </a:rPr>
              <a:t> с их разложением на множители: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16238" y="1268413"/>
            <a:ext cx="2808287" cy="5300662"/>
          </a:xfrm>
        </p:spPr>
        <p:txBody>
          <a:bodyPr/>
          <a:lstStyle/>
          <a:p>
            <a:pPr marL="609600" indent="-609600" algn="ctr">
              <a:buFontTx/>
              <a:buAutoNum type="arabicPeriod"/>
            </a:pPr>
            <a:r>
              <a:rPr lang="en-US"/>
              <a:t>g </a:t>
            </a:r>
            <a:r>
              <a:rPr lang="ru-RU"/>
              <a:t> (жэ)</a:t>
            </a:r>
            <a:endParaRPr lang="en-US"/>
          </a:p>
          <a:p>
            <a:pPr marL="609600" indent="-609600" algn="ctr">
              <a:buFontTx/>
              <a:buAutoNum type="arabicPeriod"/>
            </a:pPr>
            <a:r>
              <a:rPr lang="en-US"/>
              <a:t>d</a:t>
            </a:r>
            <a:r>
              <a:rPr lang="ru-RU"/>
              <a:t>  (дэ)</a:t>
            </a:r>
            <a:endParaRPr lang="en-US"/>
          </a:p>
          <a:p>
            <a:pPr marL="609600" indent="-609600" algn="ctr">
              <a:buFontTx/>
              <a:buAutoNum type="arabicPeriod"/>
            </a:pPr>
            <a:r>
              <a:rPr lang="en-US"/>
              <a:t>h</a:t>
            </a:r>
            <a:r>
              <a:rPr lang="ru-RU"/>
              <a:t> </a:t>
            </a:r>
            <a:r>
              <a:rPr lang="en-US"/>
              <a:t>(</a:t>
            </a:r>
            <a:r>
              <a:rPr lang="ru-RU"/>
              <a:t>аш</a:t>
            </a:r>
            <a:r>
              <a:rPr lang="en-US"/>
              <a:t>)</a:t>
            </a:r>
          </a:p>
          <a:p>
            <a:pPr marL="609600" indent="-609600" algn="ctr">
              <a:buFontTx/>
              <a:buAutoNum type="arabicPeriod"/>
            </a:pPr>
            <a:r>
              <a:rPr lang="en-US"/>
              <a:t>i</a:t>
            </a:r>
            <a:r>
              <a:rPr lang="ru-RU"/>
              <a:t>  </a:t>
            </a:r>
            <a:r>
              <a:rPr lang="en-US"/>
              <a:t>(</a:t>
            </a:r>
            <a:r>
              <a:rPr lang="ru-RU"/>
              <a:t>и</a:t>
            </a:r>
            <a:r>
              <a:rPr lang="en-US"/>
              <a:t>)</a:t>
            </a:r>
          </a:p>
          <a:p>
            <a:pPr marL="609600" indent="-609600" algn="ctr">
              <a:buFontTx/>
              <a:buAutoNum type="arabicPeriod"/>
            </a:pPr>
            <a:r>
              <a:rPr lang="en-US"/>
              <a:t>f</a:t>
            </a:r>
            <a:r>
              <a:rPr lang="ru-RU"/>
              <a:t> </a:t>
            </a:r>
            <a:r>
              <a:rPr lang="en-US"/>
              <a:t>(</a:t>
            </a:r>
            <a:r>
              <a:rPr lang="ru-RU"/>
              <a:t>эф</a:t>
            </a:r>
            <a:r>
              <a:rPr lang="en-US"/>
              <a:t>)</a:t>
            </a:r>
          </a:p>
          <a:p>
            <a:pPr marL="609600" indent="-609600" algn="ctr">
              <a:buFontTx/>
              <a:buAutoNum type="arabicPeriod"/>
            </a:pPr>
            <a:r>
              <a:rPr lang="en-US"/>
              <a:t>b</a:t>
            </a:r>
            <a:r>
              <a:rPr lang="ru-RU"/>
              <a:t> </a:t>
            </a:r>
            <a:r>
              <a:rPr lang="en-US"/>
              <a:t>(</a:t>
            </a:r>
            <a:r>
              <a:rPr lang="ru-RU"/>
              <a:t>бэ</a:t>
            </a:r>
            <a:r>
              <a:rPr lang="en-US"/>
              <a:t>)</a:t>
            </a:r>
          </a:p>
          <a:p>
            <a:pPr marL="609600" indent="-609600" algn="ctr">
              <a:buFontTx/>
              <a:buAutoNum type="arabicPeriod"/>
            </a:pPr>
            <a:r>
              <a:rPr lang="en-US"/>
              <a:t>e</a:t>
            </a:r>
            <a:r>
              <a:rPr lang="ru-RU"/>
              <a:t>  </a:t>
            </a:r>
            <a:r>
              <a:rPr lang="en-US"/>
              <a:t>(</a:t>
            </a:r>
            <a:r>
              <a:rPr lang="ru-RU"/>
              <a:t>е</a:t>
            </a:r>
            <a:r>
              <a:rPr lang="en-US"/>
              <a:t>)</a:t>
            </a:r>
          </a:p>
          <a:p>
            <a:pPr marL="609600" indent="-609600" algn="ctr">
              <a:buFontTx/>
              <a:buAutoNum type="arabicPeriod"/>
            </a:pPr>
            <a:r>
              <a:rPr lang="en-US"/>
              <a:t>a</a:t>
            </a:r>
            <a:r>
              <a:rPr lang="ru-RU"/>
              <a:t>  </a:t>
            </a:r>
            <a:r>
              <a:rPr lang="en-US"/>
              <a:t>(</a:t>
            </a:r>
            <a:r>
              <a:rPr lang="ru-RU"/>
              <a:t>а</a:t>
            </a:r>
            <a:r>
              <a:rPr lang="en-US"/>
              <a:t>)</a:t>
            </a:r>
          </a:p>
          <a:p>
            <a:pPr marL="609600" indent="-609600" algn="ctr">
              <a:buFontTx/>
              <a:buAutoNum type="arabicPeriod"/>
            </a:pPr>
            <a:r>
              <a:rPr lang="en-US"/>
              <a:t>c</a:t>
            </a:r>
            <a:r>
              <a:rPr lang="ru-RU"/>
              <a:t> </a:t>
            </a:r>
            <a:r>
              <a:rPr lang="en-US"/>
              <a:t>(</a:t>
            </a:r>
            <a:r>
              <a:rPr lang="ru-RU"/>
              <a:t>цэ</a:t>
            </a:r>
            <a:r>
              <a:rPr lang="en-US"/>
              <a:t>)</a:t>
            </a:r>
          </a:p>
          <a:p>
            <a:pPr marL="609600" indent="-609600" algn="ctr">
              <a:buFontTx/>
              <a:buAutoNum type="arabicPeriod"/>
            </a:pPr>
            <a:endParaRPr lang="en-US"/>
          </a:p>
          <a:p>
            <a:pPr marL="609600" indent="-609600" algn="ctr">
              <a:buFontTx/>
              <a:buAutoNum type="arabicPeriod"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000">
                <a:solidFill>
                  <a:srgbClr val="0000FF"/>
                </a:solidFill>
              </a:rPr>
              <a:t>Что выносится за скобку в качестве общего множителя?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916113"/>
            <a:ext cx="3810000" cy="41148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ru-RU" sz="2800">
                <a:solidFill>
                  <a:srgbClr val="000000"/>
                </a:solidFill>
              </a:rPr>
              <a:t>3</a:t>
            </a:r>
            <a:r>
              <a:rPr lang="en-US" sz="2800">
                <a:solidFill>
                  <a:srgbClr val="000000"/>
                </a:solidFill>
              </a:rPr>
              <a:t>x+3y</a:t>
            </a:r>
            <a:endParaRPr lang="ru-RU" sz="2800">
              <a:solidFill>
                <a:srgbClr val="000000"/>
              </a:solidFill>
            </a:endParaRPr>
          </a:p>
          <a:p>
            <a:pPr marL="533400" indent="-533400">
              <a:buFontTx/>
              <a:buAutoNum type="arabicPeriod"/>
            </a:pPr>
            <a:r>
              <a:rPr lang="ru-RU" sz="2800">
                <a:solidFill>
                  <a:srgbClr val="000000"/>
                </a:solidFill>
              </a:rPr>
              <a:t>3х+6у</a:t>
            </a:r>
          </a:p>
          <a:p>
            <a:pPr marL="533400" indent="-533400">
              <a:buFontTx/>
              <a:buAutoNum type="arabicPeriod"/>
            </a:pPr>
            <a:r>
              <a:rPr lang="ru-RU" sz="2800">
                <a:solidFill>
                  <a:srgbClr val="000000"/>
                </a:solidFill>
              </a:rPr>
              <a:t>8х-12у</a:t>
            </a:r>
          </a:p>
          <a:p>
            <a:pPr marL="533400" indent="-533400">
              <a:buFontTx/>
              <a:buAutoNum type="arabicPeriod"/>
            </a:pPr>
            <a:r>
              <a:rPr lang="ru-RU" sz="2800">
                <a:solidFill>
                  <a:srgbClr val="000000"/>
                </a:solidFill>
              </a:rPr>
              <a:t>12/49х – 3/28у</a:t>
            </a:r>
          </a:p>
          <a:p>
            <a:pPr marL="533400" indent="-533400">
              <a:buFontTx/>
              <a:buAutoNum type="arabicPeriod"/>
            </a:pPr>
            <a:r>
              <a:rPr lang="ru-RU" sz="2800">
                <a:solidFill>
                  <a:srgbClr val="000000"/>
                </a:solidFill>
              </a:rPr>
              <a:t>2,4х+7,2у</a:t>
            </a:r>
          </a:p>
          <a:p>
            <a:pPr marL="533400" indent="-533400">
              <a:buFontTx/>
              <a:buAutoNum type="arabicPeriod"/>
            </a:pPr>
            <a:r>
              <a:rPr lang="ru-RU" sz="2800">
                <a:solidFill>
                  <a:srgbClr val="000000"/>
                </a:solidFill>
              </a:rPr>
              <a:t>х</a:t>
            </a:r>
            <a:r>
              <a:rPr lang="en-US" sz="2800" baseline="30000">
                <a:solidFill>
                  <a:srgbClr val="000000"/>
                </a:solidFill>
              </a:rPr>
              <a:t>3</a:t>
            </a:r>
            <a:r>
              <a:rPr lang="ru-RU" sz="2800">
                <a:solidFill>
                  <a:srgbClr val="000000"/>
                </a:solidFill>
              </a:rPr>
              <a:t>-х</a:t>
            </a:r>
            <a:r>
              <a:rPr lang="en-US" sz="2800" baseline="30000">
                <a:solidFill>
                  <a:srgbClr val="000000"/>
                </a:solidFill>
              </a:rPr>
              <a:t>2</a:t>
            </a:r>
            <a:endParaRPr lang="ru-RU" sz="2800" baseline="30000">
              <a:solidFill>
                <a:srgbClr val="000000"/>
              </a:solidFill>
            </a:endParaRPr>
          </a:p>
          <a:p>
            <a:pPr marL="533400" indent="-533400">
              <a:buFontTx/>
              <a:buAutoNum type="arabicPeriod"/>
            </a:pPr>
            <a:r>
              <a:rPr lang="ru-RU" sz="2800">
                <a:solidFill>
                  <a:srgbClr val="000000"/>
                </a:solidFill>
              </a:rPr>
              <a:t>-х</a:t>
            </a:r>
            <a:r>
              <a:rPr lang="ru-RU" sz="2800" baseline="30000">
                <a:solidFill>
                  <a:srgbClr val="000000"/>
                </a:solidFill>
              </a:rPr>
              <a:t>2</a:t>
            </a:r>
            <a:r>
              <a:rPr lang="ru-RU" sz="2800">
                <a:solidFill>
                  <a:srgbClr val="000000"/>
                </a:solidFill>
              </a:rPr>
              <a:t>у</a:t>
            </a:r>
            <a:r>
              <a:rPr lang="ru-RU" sz="2800" baseline="30000">
                <a:solidFill>
                  <a:srgbClr val="000000"/>
                </a:solidFill>
              </a:rPr>
              <a:t>2</a:t>
            </a:r>
            <a:r>
              <a:rPr lang="ru-RU" sz="2800">
                <a:solidFill>
                  <a:srgbClr val="000000"/>
                </a:solidFill>
              </a:rPr>
              <a:t>-ху</a:t>
            </a:r>
          </a:p>
          <a:p>
            <a:pPr marL="533400" indent="-533400">
              <a:buFontTx/>
              <a:buAutoNum type="arabicPeriod"/>
            </a:pPr>
            <a:r>
              <a:rPr lang="ru-RU" sz="2800">
                <a:solidFill>
                  <a:srgbClr val="000000"/>
                </a:solidFill>
              </a:rPr>
              <a:t>15х</a:t>
            </a:r>
            <a:r>
              <a:rPr lang="ru-RU" sz="2800" baseline="30000">
                <a:solidFill>
                  <a:srgbClr val="000000"/>
                </a:solidFill>
              </a:rPr>
              <a:t>3</a:t>
            </a:r>
            <a:r>
              <a:rPr lang="ru-RU" sz="2800">
                <a:solidFill>
                  <a:srgbClr val="000000"/>
                </a:solidFill>
              </a:rPr>
              <a:t>у</a:t>
            </a:r>
            <a:r>
              <a:rPr lang="ru-RU" sz="2800" baseline="30000">
                <a:solidFill>
                  <a:srgbClr val="000000"/>
                </a:solidFill>
              </a:rPr>
              <a:t>2</a:t>
            </a:r>
            <a:r>
              <a:rPr lang="ru-RU" sz="2800">
                <a:solidFill>
                  <a:srgbClr val="000000"/>
                </a:solidFill>
              </a:rPr>
              <a:t>+20х</a:t>
            </a:r>
            <a:r>
              <a:rPr lang="ru-RU" sz="2800" baseline="30000">
                <a:solidFill>
                  <a:srgbClr val="000000"/>
                </a:solidFill>
              </a:rPr>
              <a:t>2</a:t>
            </a:r>
            <a:r>
              <a:rPr lang="ru-RU" sz="2800">
                <a:solidFill>
                  <a:srgbClr val="000000"/>
                </a:solidFill>
              </a:rPr>
              <a:t>у</a:t>
            </a:r>
            <a:r>
              <a:rPr lang="ru-RU" sz="2800" baseline="30000">
                <a:solidFill>
                  <a:srgbClr val="000000"/>
                </a:solidFill>
              </a:rPr>
              <a:t>3</a:t>
            </a:r>
          </a:p>
          <a:p>
            <a:pPr marL="533400" indent="-533400">
              <a:buFontTx/>
              <a:buAutoNum type="arabicPeriod"/>
            </a:pPr>
            <a:r>
              <a:rPr lang="en-US" sz="2800">
                <a:solidFill>
                  <a:srgbClr val="000000"/>
                </a:solidFill>
              </a:rPr>
              <a:t>-</a:t>
            </a:r>
            <a:r>
              <a:rPr lang="ru-RU" sz="2800">
                <a:solidFill>
                  <a:srgbClr val="000000"/>
                </a:solidFill>
              </a:rPr>
              <a:t>8х</a:t>
            </a:r>
            <a:r>
              <a:rPr lang="ru-RU" sz="2800" baseline="30000">
                <a:solidFill>
                  <a:srgbClr val="000000"/>
                </a:solidFill>
              </a:rPr>
              <a:t>3</a:t>
            </a:r>
            <a:r>
              <a:rPr lang="ru-RU" sz="2800">
                <a:solidFill>
                  <a:srgbClr val="000000"/>
                </a:solidFill>
              </a:rPr>
              <a:t>у</a:t>
            </a:r>
            <a:r>
              <a:rPr lang="ru-RU" sz="2800" baseline="30000">
                <a:solidFill>
                  <a:srgbClr val="000000"/>
                </a:solidFill>
              </a:rPr>
              <a:t>3</a:t>
            </a:r>
            <a:r>
              <a:rPr lang="ru-RU" sz="2800">
                <a:solidFill>
                  <a:srgbClr val="000000"/>
                </a:solidFill>
              </a:rPr>
              <a:t>-</a:t>
            </a:r>
            <a:r>
              <a:rPr lang="en-US" sz="2800">
                <a:solidFill>
                  <a:srgbClr val="000000"/>
                </a:solidFill>
              </a:rPr>
              <a:t>2</a:t>
            </a:r>
            <a:r>
              <a:rPr lang="ru-RU" sz="2800">
                <a:solidFill>
                  <a:srgbClr val="000000"/>
                </a:solidFill>
              </a:rPr>
              <a:t>х</a:t>
            </a:r>
            <a:r>
              <a:rPr lang="ru-RU" sz="2800" baseline="30000">
                <a:solidFill>
                  <a:srgbClr val="000000"/>
                </a:solidFill>
              </a:rPr>
              <a:t>3</a:t>
            </a:r>
            <a:r>
              <a:rPr lang="ru-RU" sz="2800">
                <a:solidFill>
                  <a:srgbClr val="000000"/>
                </a:solidFill>
              </a:rPr>
              <a:t>у</a:t>
            </a:r>
            <a:r>
              <a:rPr lang="ru-RU" sz="2800" baseline="30000">
                <a:solidFill>
                  <a:srgbClr val="000000"/>
                </a:solidFill>
              </a:rPr>
              <a:t>4</a:t>
            </a:r>
            <a:r>
              <a:rPr lang="en-US" sz="2800">
                <a:solidFill>
                  <a:srgbClr val="000000"/>
                </a:solidFill>
              </a:rPr>
              <a:t>+4x</a:t>
            </a:r>
            <a:r>
              <a:rPr lang="en-US" sz="2800" baseline="30000">
                <a:solidFill>
                  <a:srgbClr val="000000"/>
                </a:solidFill>
              </a:rPr>
              <a:t>3</a:t>
            </a:r>
            <a:r>
              <a:rPr lang="en-US" sz="2800">
                <a:solidFill>
                  <a:srgbClr val="000000"/>
                </a:solidFill>
              </a:rPr>
              <a:t>y</a:t>
            </a:r>
            <a:r>
              <a:rPr lang="en-US" sz="2800" baseline="30000">
                <a:solidFill>
                  <a:srgbClr val="000000"/>
                </a:solidFill>
              </a:rPr>
              <a:t>3</a:t>
            </a:r>
            <a:r>
              <a:rPr lang="en-US" sz="2800">
                <a:solidFill>
                  <a:srgbClr val="000000"/>
                </a:solidFill>
              </a:rPr>
              <a:t>z</a:t>
            </a:r>
            <a:endParaRPr lang="ru-RU" sz="2800" baseline="30000">
              <a:solidFill>
                <a:srgbClr val="000000"/>
              </a:solidFill>
            </a:endParaRPr>
          </a:p>
          <a:p>
            <a:pPr marL="533400" indent="-533400">
              <a:buFontTx/>
              <a:buAutoNum type="arabicPeriod"/>
            </a:pPr>
            <a:endParaRPr lang="ru-RU" sz="2800">
              <a:solidFill>
                <a:srgbClr val="000000"/>
              </a:solidFill>
            </a:endParaRP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03800" y="1905000"/>
            <a:ext cx="2952750" cy="4114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ru-RU" sz="2800">
                <a:solidFill>
                  <a:srgbClr val="000000"/>
                </a:solidFill>
              </a:rPr>
              <a:t>= 5х</a:t>
            </a:r>
            <a:r>
              <a:rPr lang="ru-RU" sz="2800" baseline="30000">
                <a:solidFill>
                  <a:srgbClr val="000000"/>
                </a:solidFill>
              </a:rPr>
              <a:t>2</a:t>
            </a:r>
            <a:r>
              <a:rPr lang="ru-RU" sz="2800">
                <a:solidFill>
                  <a:srgbClr val="000000"/>
                </a:solidFill>
              </a:rPr>
              <a:t>у</a:t>
            </a:r>
            <a:r>
              <a:rPr lang="ru-RU" sz="2800" baseline="30000">
                <a:solidFill>
                  <a:srgbClr val="000000"/>
                </a:solidFill>
              </a:rPr>
              <a:t>2</a:t>
            </a: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·(</a:t>
            </a: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3х</a:t>
            </a: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+</a:t>
            </a: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4у)</a:t>
            </a:r>
          </a:p>
          <a:p>
            <a:pPr marL="533400" indent="-533400">
              <a:buFontTx/>
              <a:buNone/>
            </a:pP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= х</a:t>
            </a:r>
            <a:r>
              <a:rPr lang="en-US" sz="2800" baseline="3000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(х - </a:t>
            </a: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 marL="533400" indent="-533400">
              <a:buFontTx/>
              <a:buNone/>
            </a:pPr>
            <a:r>
              <a:rPr lang="ru-RU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-2</a:t>
            </a:r>
            <a:r>
              <a:rPr lang="ru-RU" sz="2800">
                <a:solidFill>
                  <a:srgbClr val="000000"/>
                </a:solidFill>
                <a:cs typeface="Arial" pitchFamily="34" charset="0"/>
              </a:rPr>
              <a:t>х</a:t>
            </a:r>
            <a:r>
              <a:rPr lang="ru-RU" sz="2800" baseline="30000">
                <a:solidFill>
                  <a:srgbClr val="000000"/>
                </a:solidFill>
                <a:cs typeface="Arial" pitchFamily="34" charset="0"/>
              </a:rPr>
              <a:t>3</a:t>
            </a:r>
            <a:r>
              <a:rPr lang="ru-RU" sz="2800">
                <a:solidFill>
                  <a:srgbClr val="000000"/>
                </a:solidFill>
                <a:cs typeface="Arial" pitchFamily="34" charset="0"/>
              </a:rPr>
              <a:t>у</a:t>
            </a:r>
            <a:r>
              <a:rPr lang="ru-RU" sz="2800" baseline="30000">
                <a:solidFill>
                  <a:srgbClr val="000000"/>
                </a:solidFill>
                <a:cs typeface="Arial" pitchFamily="34" charset="0"/>
              </a:rPr>
              <a:t>3</a:t>
            </a:r>
            <a:r>
              <a:rPr lang="en-US" sz="2800">
                <a:solidFill>
                  <a:srgbClr val="000000"/>
                </a:solidFill>
                <a:cs typeface="Arial" pitchFamily="34" charset="0"/>
              </a:rPr>
              <a:t>·</a:t>
            </a:r>
            <a:r>
              <a:rPr lang="ru-RU" sz="2800">
                <a:solidFill>
                  <a:srgbClr val="000000"/>
                </a:solidFill>
                <a:cs typeface="Arial" pitchFamily="34" charset="0"/>
              </a:rPr>
              <a:t>(</a:t>
            </a:r>
            <a:r>
              <a:rPr lang="en-US" sz="2800">
                <a:solidFill>
                  <a:srgbClr val="000000"/>
                </a:solidFill>
                <a:cs typeface="Arial" pitchFamily="34" charset="0"/>
              </a:rPr>
              <a:t>4+y</a:t>
            </a:r>
            <a:r>
              <a:rPr lang="ru-RU" sz="2800">
                <a:solidFill>
                  <a:srgbClr val="000000"/>
                </a:solidFill>
                <a:cs typeface="Arial" pitchFamily="34" charset="0"/>
              </a:rPr>
              <a:t>-2</a:t>
            </a:r>
            <a:r>
              <a:rPr lang="en-US" sz="2800">
                <a:solidFill>
                  <a:srgbClr val="000000"/>
                </a:solidFill>
                <a:cs typeface="Arial" pitchFamily="34" charset="0"/>
              </a:rPr>
              <a:t>z</a:t>
            </a: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 marL="533400" indent="-533400">
              <a:buFontTx/>
              <a:buNone/>
            </a:pP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= 3</a:t>
            </a:r>
            <a:r>
              <a:rPr lang="en-US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(х+2у)</a:t>
            </a:r>
          </a:p>
          <a:p>
            <a:pPr marL="533400" indent="-533400">
              <a:buFontTx/>
              <a:buNone/>
            </a:pP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= -ху</a:t>
            </a:r>
            <a:r>
              <a:rPr lang="en-US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(ху+1)</a:t>
            </a:r>
          </a:p>
          <a:p>
            <a:pPr marL="533400" indent="-533400">
              <a:buFontTx/>
              <a:buNone/>
            </a:pP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= 2,4</a:t>
            </a:r>
            <a:r>
              <a:rPr lang="en-US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(х+3у)</a:t>
            </a:r>
          </a:p>
          <a:p>
            <a:pPr marL="533400" indent="-533400">
              <a:buFontTx/>
              <a:buNone/>
            </a:pPr>
            <a:r>
              <a:rPr lang="ru-RU" sz="2800">
                <a:solidFill>
                  <a:srgbClr val="000000"/>
                </a:solidFill>
              </a:rPr>
              <a:t>= </a:t>
            </a:r>
            <a:r>
              <a:rPr lang="en-US" sz="2800">
                <a:solidFill>
                  <a:srgbClr val="000000"/>
                </a:solidFill>
              </a:rPr>
              <a:t>3</a:t>
            </a: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·(x+y)</a:t>
            </a:r>
            <a:endParaRPr lang="ru-RU" sz="2800">
              <a:solidFill>
                <a:srgbClr val="000000"/>
              </a:solidFill>
              <a:cs typeface="Times New Roman" pitchFamily="18" charset="0"/>
            </a:endParaRPr>
          </a:p>
          <a:p>
            <a:pPr marL="533400" indent="-533400">
              <a:buFontTx/>
              <a:buNone/>
            </a:pP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= 4</a:t>
            </a:r>
            <a:r>
              <a:rPr lang="en-US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(2х-3у)</a:t>
            </a:r>
            <a:endParaRPr lang="en-US" sz="2800">
              <a:solidFill>
                <a:srgbClr val="000000"/>
              </a:solidFill>
              <a:cs typeface="Times New Roman" pitchFamily="18" charset="0"/>
            </a:endParaRPr>
          </a:p>
          <a:p>
            <a:pPr marL="533400" indent="-533400">
              <a:buFontTx/>
              <a:buNone/>
            </a:pP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= </a:t>
            </a: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3/7</a:t>
            </a:r>
            <a:r>
              <a:rPr lang="en-US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2800">
                <a:solidFill>
                  <a:srgbClr val="000000"/>
                </a:solidFill>
                <a:cs typeface="Times New Roman" pitchFamily="18" charset="0"/>
              </a:rPr>
              <a:t>(4/7х-1/4у)</a:t>
            </a:r>
          </a:p>
          <a:p>
            <a:pPr marL="533400" indent="-533400">
              <a:buFontTx/>
              <a:buNone/>
            </a:pPr>
            <a:endParaRPr lang="ru-RU" sz="2800">
              <a:solidFill>
                <a:srgbClr val="000000"/>
              </a:solidFill>
              <a:cs typeface="Times New Roman" pitchFamily="18" charset="0"/>
            </a:endParaRPr>
          </a:p>
          <a:p>
            <a:pPr marL="533400" indent="-533400">
              <a:buFontTx/>
              <a:buNone/>
            </a:pPr>
            <a:endParaRPr lang="ru-RU" sz="2800">
              <a:solidFill>
                <a:srgbClr val="000000"/>
              </a:solidFill>
              <a:cs typeface="Times New Roman" pitchFamily="18" charset="0"/>
            </a:endParaRPr>
          </a:p>
          <a:p>
            <a:pPr marL="533400" indent="-533400">
              <a:buFontTx/>
              <a:buNone/>
            </a:pPr>
            <a:endParaRPr lang="ru-RU" sz="2800">
              <a:solidFill>
                <a:srgbClr val="000000"/>
              </a:solidFill>
              <a:cs typeface="Times New Roman" pitchFamily="18" charset="0"/>
            </a:endParaRPr>
          </a:p>
          <a:p>
            <a:pPr marL="533400" indent="-533400">
              <a:buFontTx/>
              <a:buNone/>
            </a:pPr>
            <a:endParaRPr lang="en-US" sz="240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445 0.00878 L -0.36736 -0.442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75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" y="-2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16185E-6 L -0.36233 -0.1465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7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" y="-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.0104 L -0.34357 -0.3701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75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" y="-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90751E-6 L -0.22048 -0.366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75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" y="-1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05 -0.0111 L -0.30555 -0.0739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75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-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76 -0.00601 L -0.38768 0.297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" y="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4 0.0007 L -0.3467 0.1472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49 0.01618 L -0.24618 0.5294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" y="2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15607E-7 L -0.15781 0.454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133600"/>
            <a:ext cx="7812088" cy="3240088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ru-RU">
                <a:solidFill>
                  <a:schemeClr val="hlink"/>
                </a:solidFill>
              </a:rPr>
              <a:t>            </a:t>
            </a:r>
            <a:r>
              <a:rPr lang="ru-RU" b="1">
                <a:solidFill>
                  <a:srgbClr val="000000"/>
                </a:solidFill>
              </a:rPr>
              <a:t>15х</a:t>
            </a:r>
            <a:r>
              <a:rPr lang="ru-RU" b="1" baseline="30000">
                <a:solidFill>
                  <a:srgbClr val="000000"/>
                </a:solidFill>
              </a:rPr>
              <a:t>3</a:t>
            </a:r>
            <a:r>
              <a:rPr lang="ru-RU" b="1">
                <a:solidFill>
                  <a:srgbClr val="000000"/>
                </a:solidFill>
              </a:rPr>
              <a:t>у</a:t>
            </a:r>
            <a:r>
              <a:rPr lang="ru-RU" b="1" baseline="30000">
                <a:solidFill>
                  <a:srgbClr val="000000"/>
                </a:solidFill>
              </a:rPr>
              <a:t>2</a:t>
            </a:r>
            <a:r>
              <a:rPr lang="ru-RU" b="1">
                <a:solidFill>
                  <a:srgbClr val="000000"/>
                </a:solidFill>
              </a:rPr>
              <a:t>+20х</a:t>
            </a:r>
            <a:r>
              <a:rPr lang="ru-RU" b="1" baseline="30000">
                <a:solidFill>
                  <a:srgbClr val="000000"/>
                </a:solidFill>
              </a:rPr>
              <a:t>2</a:t>
            </a:r>
            <a:r>
              <a:rPr lang="ru-RU" b="1">
                <a:solidFill>
                  <a:srgbClr val="000000"/>
                </a:solidFill>
              </a:rPr>
              <a:t>у</a:t>
            </a:r>
            <a:r>
              <a:rPr lang="ru-RU" b="1" baseline="30000">
                <a:solidFill>
                  <a:srgbClr val="000000"/>
                </a:solidFill>
              </a:rPr>
              <a:t>3</a:t>
            </a:r>
          </a:p>
          <a:p>
            <a:pPr marL="609600" indent="-609600">
              <a:buFontTx/>
              <a:buAutoNum type="arabicPeriod"/>
            </a:pPr>
            <a:r>
              <a:rPr lang="ru-RU">
                <a:solidFill>
                  <a:srgbClr val="0000FF"/>
                </a:solidFill>
              </a:rPr>
              <a:t>ху</a:t>
            </a:r>
            <a:r>
              <a:rPr lang="en-US">
                <a:solidFill>
                  <a:srgbClr val="0000FF"/>
                </a:solidFill>
                <a:cs typeface="Times New Roman" pitchFamily="18" charset="0"/>
              </a:rPr>
              <a:t>·(</a:t>
            </a:r>
            <a:r>
              <a:rPr lang="ru-RU">
                <a:solidFill>
                  <a:srgbClr val="0000FF"/>
                </a:solidFill>
                <a:cs typeface="Times New Roman" pitchFamily="18" charset="0"/>
              </a:rPr>
              <a:t>15х</a:t>
            </a:r>
            <a:r>
              <a:rPr lang="ru-RU" baseline="3000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ru-RU">
                <a:solidFill>
                  <a:srgbClr val="0000FF"/>
                </a:solidFill>
                <a:cs typeface="Times New Roman" pitchFamily="18" charset="0"/>
              </a:rPr>
              <a:t>у</a:t>
            </a:r>
            <a:r>
              <a:rPr lang="en-US">
                <a:solidFill>
                  <a:srgbClr val="0000FF"/>
                </a:solidFill>
                <a:cs typeface="Times New Roman" pitchFamily="18" charset="0"/>
              </a:rPr>
              <a:t>+</a:t>
            </a:r>
            <a:r>
              <a:rPr lang="ru-RU">
                <a:solidFill>
                  <a:srgbClr val="0000FF"/>
                </a:solidFill>
                <a:cs typeface="Times New Roman" pitchFamily="18" charset="0"/>
              </a:rPr>
              <a:t>20ху</a:t>
            </a:r>
            <a:r>
              <a:rPr lang="ru-RU" baseline="3000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ru-RU">
                <a:solidFill>
                  <a:srgbClr val="0000FF"/>
                </a:solidFill>
                <a:cs typeface="Times New Roman" pitchFamily="18" charset="0"/>
              </a:rPr>
              <a:t>)</a:t>
            </a:r>
          </a:p>
          <a:p>
            <a:pPr marL="609600" indent="-609600">
              <a:buFontTx/>
              <a:buAutoNum type="arabicPeriod"/>
            </a:pPr>
            <a:r>
              <a:rPr lang="ru-RU">
                <a:solidFill>
                  <a:srgbClr val="0000FF"/>
                </a:solidFill>
              </a:rPr>
              <a:t>х</a:t>
            </a:r>
            <a:r>
              <a:rPr lang="ru-RU" baseline="30000">
                <a:solidFill>
                  <a:srgbClr val="0000FF"/>
                </a:solidFill>
              </a:rPr>
              <a:t>2</a:t>
            </a:r>
            <a:r>
              <a:rPr lang="en-US">
                <a:solidFill>
                  <a:srgbClr val="0000FF"/>
                </a:solidFill>
                <a:cs typeface="Times New Roman" pitchFamily="18" charset="0"/>
              </a:rPr>
              <a:t>·(</a:t>
            </a:r>
            <a:r>
              <a:rPr lang="ru-RU">
                <a:solidFill>
                  <a:srgbClr val="0000FF"/>
                </a:solidFill>
                <a:cs typeface="Times New Roman" pitchFamily="18" charset="0"/>
              </a:rPr>
              <a:t>15ху</a:t>
            </a:r>
            <a:r>
              <a:rPr lang="ru-RU" baseline="3000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en-US">
                <a:solidFill>
                  <a:srgbClr val="0000FF"/>
                </a:solidFill>
                <a:cs typeface="Times New Roman" pitchFamily="18" charset="0"/>
              </a:rPr>
              <a:t>+</a:t>
            </a:r>
            <a:r>
              <a:rPr lang="ru-RU">
                <a:solidFill>
                  <a:srgbClr val="0000FF"/>
                </a:solidFill>
                <a:cs typeface="Times New Roman" pitchFamily="18" charset="0"/>
              </a:rPr>
              <a:t>20у</a:t>
            </a:r>
            <a:r>
              <a:rPr lang="ru-RU" baseline="30000">
                <a:solidFill>
                  <a:srgbClr val="0000FF"/>
                </a:solidFill>
                <a:cs typeface="Times New Roman" pitchFamily="18" charset="0"/>
              </a:rPr>
              <a:t>3</a:t>
            </a:r>
            <a:r>
              <a:rPr lang="ru-RU">
                <a:solidFill>
                  <a:srgbClr val="0000FF"/>
                </a:solidFill>
                <a:cs typeface="Times New Roman" pitchFamily="18" charset="0"/>
              </a:rPr>
              <a:t>)</a:t>
            </a:r>
          </a:p>
          <a:p>
            <a:pPr marL="609600" indent="-609600">
              <a:buFontTx/>
              <a:buAutoNum type="arabicPeriod"/>
            </a:pPr>
            <a:r>
              <a:rPr lang="ru-RU">
                <a:solidFill>
                  <a:srgbClr val="0000FF"/>
                </a:solidFill>
              </a:rPr>
              <a:t>5х</a:t>
            </a:r>
            <a:r>
              <a:rPr lang="ru-RU" baseline="30000">
                <a:solidFill>
                  <a:srgbClr val="0000FF"/>
                </a:solidFill>
              </a:rPr>
              <a:t>2</a:t>
            </a:r>
            <a:r>
              <a:rPr lang="ru-RU">
                <a:solidFill>
                  <a:srgbClr val="0000FF"/>
                </a:solidFill>
              </a:rPr>
              <a:t>у</a:t>
            </a:r>
            <a:r>
              <a:rPr lang="ru-RU" baseline="30000">
                <a:solidFill>
                  <a:srgbClr val="0000FF"/>
                </a:solidFill>
              </a:rPr>
              <a:t>2</a:t>
            </a:r>
            <a:r>
              <a:rPr lang="en-US">
                <a:solidFill>
                  <a:srgbClr val="0000FF"/>
                </a:solidFill>
                <a:cs typeface="Times New Roman" pitchFamily="18" charset="0"/>
              </a:rPr>
              <a:t>·(</a:t>
            </a:r>
            <a:r>
              <a:rPr lang="ru-RU">
                <a:solidFill>
                  <a:srgbClr val="0000FF"/>
                </a:solidFill>
                <a:cs typeface="Times New Roman" pitchFamily="18" charset="0"/>
              </a:rPr>
              <a:t>3х</a:t>
            </a:r>
            <a:r>
              <a:rPr lang="en-US">
                <a:solidFill>
                  <a:srgbClr val="0000FF"/>
                </a:solidFill>
                <a:cs typeface="Times New Roman" pitchFamily="18" charset="0"/>
              </a:rPr>
              <a:t>+</a:t>
            </a:r>
            <a:r>
              <a:rPr lang="ru-RU">
                <a:solidFill>
                  <a:srgbClr val="0000FF"/>
                </a:solidFill>
                <a:cs typeface="Times New Roman" pitchFamily="18" charset="0"/>
              </a:rPr>
              <a:t>4у)</a:t>
            </a:r>
          </a:p>
          <a:p>
            <a:pPr marL="609600" indent="-609600">
              <a:buFontTx/>
              <a:buAutoNum type="arabicPeriod"/>
            </a:pPr>
            <a:r>
              <a:rPr lang="ru-RU">
                <a:solidFill>
                  <a:srgbClr val="0000FF"/>
                </a:solidFill>
                <a:cs typeface="Times New Roman" pitchFamily="18" charset="0"/>
              </a:rPr>
              <a:t>у</a:t>
            </a:r>
            <a:r>
              <a:rPr lang="ru-RU" baseline="3000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en-US">
                <a:solidFill>
                  <a:srgbClr val="0000FF"/>
                </a:solidFill>
                <a:cs typeface="Times New Roman" pitchFamily="18" charset="0"/>
              </a:rPr>
              <a:t>·(</a:t>
            </a:r>
            <a:r>
              <a:rPr lang="ru-RU">
                <a:solidFill>
                  <a:srgbClr val="0000FF"/>
                </a:solidFill>
                <a:cs typeface="Times New Roman" pitchFamily="18" charset="0"/>
              </a:rPr>
              <a:t>15х</a:t>
            </a:r>
            <a:r>
              <a:rPr lang="ru-RU" baseline="30000">
                <a:solidFill>
                  <a:srgbClr val="0000FF"/>
                </a:solidFill>
                <a:cs typeface="Times New Roman" pitchFamily="18" charset="0"/>
              </a:rPr>
              <a:t>3</a:t>
            </a:r>
            <a:r>
              <a:rPr lang="en-US">
                <a:solidFill>
                  <a:srgbClr val="0000FF"/>
                </a:solidFill>
                <a:cs typeface="Times New Roman" pitchFamily="18" charset="0"/>
              </a:rPr>
              <a:t>+</a:t>
            </a:r>
            <a:r>
              <a:rPr lang="ru-RU">
                <a:solidFill>
                  <a:srgbClr val="0000FF"/>
                </a:solidFill>
                <a:cs typeface="Times New Roman" pitchFamily="18" charset="0"/>
              </a:rPr>
              <a:t>20х</a:t>
            </a:r>
            <a:r>
              <a:rPr lang="ru-RU" baseline="3000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ru-RU">
                <a:solidFill>
                  <a:srgbClr val="0000FF"/>
                </a:solidFill>
                <a:cs typeface="Times New Roman" pitchFamily="18" charset="0"/>
              </a:rPr>
              <a:t>у)</a:t>
            </a:r>
          </a:p>
          <a:p>
            <a:pPr marL="609600" indent="-609600">
              <a:buFontTx/>
              <a:buAutoNum type="arabicPeriod"/>
            </a:pPr>
            <a:endParaRPr lang="ru-RU" baseline="3000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260350"/>
            <a:ext cx="8101013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ru-RU" sz="2800">
                <a:solidFill>
                  <a:schemeClr val="tx2"/>
                </a:solidFill>
              </a:rPr>
              <a:t>Чтобы представить многочлен в виде </a:t>
            </a:r>
          </a:p>
          <a:p>
            <a:pPr algn="ctr">
              <a:lnSpc>
                <a:spcPct val="80000"/>
              </a:lnSpc>
            </a:pPr>
            <a:r>
              <a:rPr kumimoji="1" lang="ru-RU" sz="2800">
                <a:solidFill>
                  <a:schemeClr val="tx2"/>
                </a:solidFill>
              </a:rPr>
              <a:t>произведения многочлена и одночлена, </a:t>
            </a:r>
          </a:p>
          <a:p>
            <a:pPr algn="ctr">
              <a:lnSpc>
                <a:spcPct val="80000"/>
              </a:lnSpc>
            </a:pPr>
            <a:r>
              <a:rPr kumimoji="1" lang="ru-RU" sz="2800">
                <a:solidFill>
                  <a:schemeClr val="tx2"/>
                </a:solidFill>
              </a:rPr>
              <a:t>необходимо в составе каждого члена многочлена </a:t>
            </a:r>
          </a:p>
          <a:p>
            <a:pPr algn="ctr">
              <a:lnSpc>
                <a:spcPct val="80000"/>
              </a:lnSpc>
            </a:pPr>
            <a:r>
              <a:rPr kumimoji="1" lang="ru-RU" sz="2800">
                <a:solidFill>
                  <a:schemeClr val="tx2"/>
                </a:solidFill>
              </a:rPr>
              <a:t>выделить одинаковую часть</a:t>
            </a:r>
          </a:p>
          <a:p>
            <a:pPr algn="ctr">
              <a:lnSpc>
                <a:spcPct val="80000"/>
              </a:lnSpc>
            </a:pPr>
            <a:r>
              <a:rPr kumimoji="1" lang="ru-RU" sz="2800">
                <a:solidFill>
                  <a:schemeClr val="tx2"/>
                </a:solidFill>
              </a:rPr>
              <a:t>(одинаковый множитель)</a:t>
            </a:r>
            <a:endParaRPr kumimoji="1" lang="ru-RU" sz="2800">
              <a:solidFill>
                <a:srgbClr val="0000FF"/>
              </a:solidFill>
            </a:endParaRP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179388" y="5305425"/>
            <a:ext cx="78501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/>
              <a:t>Из предложенных вариантов </a:t>
            </a:r>
            <a:r>
              <a:rPr kumimoji="1" lang="ru-RU" sz="2400"/>
              <a:t>разложения многочлена на множители</a:t>
            </a:r>
            <a:r>
              <a:rPr lang="ru-RU" sz="2400"/>
              <a:t> выбери то, </a:t>
            </a:r>
            <a:r>
              <a:rPr kumimoji="1" lang="ru-RU" sz="2400"/>
              <a:t>которое считается </a:t>
            </a:r>
            <a:r>
              <a:rPr kumimoji="1" lang="ru-RU" sz="2400">
                <a:solidFill>
                  <a:srgbClr val="0000FF"/>
                </a:solidFill>
              </a:rPr>
              <a:t>законченным</a:t>
            </a:r>
            <a:r>
              <a:rPr kumimoji="1" lang="ru-RU" sz="2400"/>
              <a:t>.</a:t>
            </a:r>
            <a:r>
              <a:rPr lang="ru-RU" sz="2400"/>
              <a:t> </a:t>
            </a:r>
          </a:p>
        </p:txBody>
      </p:sp>
      <p:pic>
        <p:nvPicPr>
          <p:cNvPr id="50184" name="Picture 8" descr="j029958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04250" y="6381750"/>
            <a:ext cx="539750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3375"/>
            <a:ext cx="7772400" cy="692150"/>
          </a:xfrm>
        </p:spPr>
        <p:txBody>
          <a:bodyPr/>
          <a:lstStyle/>
          <a:p>
            <a:r>
              <a:rPr lang="ru-RU" sz="3000">
                <a:solidFill>
                  <a:srgbClr val="0000FF"/>
                </a:solidFill>
              </a:rPr>
              <a:t>Алгоритм отыскания общего множителя нескольких одночленов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1438"/>
            <a:ext cx="8266113" cy="5040312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ru-RU" sz="3000"/>
              <a:t>Найти НОД коэффициентов всех одночленов, входящих в многочлен, который и будет общим числовым множителем.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ru-RU" sz="3000"/>
              <a:t>Найти переменные, которые входят в каждый член многочлена, и выбрать для каждой из них наименьший (из имеющихся) показатель степени. 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ru-RU" sz="3000" u="sng"/>
              <a:t>Произведение коэффициента</a:t>
            </a:r>
            <a:r>
              <a:rPr lang="en-US" sz="3000"/>
              <a:t>,</a:t>
            </a:r>
            <a:r>
              <a:rPr lang="ru-RU" sz="3000"/>
              <a:t> найденного на первом шаге</a:t>
            </a:r>
            <a:r>
              <a:rPr lang="en-US" sz="3000"/>
              <a:t>,</a:t>
            </a:r>
            <a:r>
              <a:rPr lang="ru-RU" sz="3000"/>
              <a:t> </a:t>
            </a:r>
            <a:r>
              <a:rPr lang="ru-RU" sz="3000" u="sng"/>
              <a:t>и  степеней</a:t>
            </a:r>
            <a:r>
              <a:rPr lang="en-US" sz="3000"/>
              <a:t>,</a:t>
            </a:r>
            <a:r>
              <a:rPr lang="ru-RU" sz="3000"/>
              <a:t> найденных на втором шаге</a:t>
            </a:r>
            <a:r>
              <a:rPr lang="en-US" sz="3000"/>
              <a:t>,</a:t>
            </a:r>
            <a:r>
              <a:rPr lang="ru-RU" sz="3000"/>
              <a:t> </a:t>
            </a:r>
            <a:r>
              <a:rPr lang="ru-RU" sz="3000" u="sng"/>
              <a:t>является общим множителем</a:t>
            </a:r>
            <a:r>
              <a:rPr lang="ru-RU" sz="3000"/>
              <a:t>, который целесообразно вынести за скобки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395288" y="188913"/>
            <a:ext cx="7777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kumimoji="1" lang="ru-RU" sz="2400">
              <a:solidFill>
                <a:srgbClr val="0000FF"/>
              </a:solidFill>
            </a:endParaRPr>
          </a:p>
        </p:txBody>
      </p:sp>
      <p:pic>
        <p:nvPicPr>
          <p:cNvPr id="46087" name="Picture 7" descr="j029958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04250" y="6381750"/>
            <a:ext cx="539750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60350"/>
            <a:ext cx="7772400" cy="936625"/>
          </a:xfrm>
        </p:spPr>
        <p:txBody>
          <a:bodyPr/>
          <a:lstStyle/>
          <a:p>
            <a:r>
              <a:rPr lang="ru-RU" sz="3400" b="1">
                <a:solidFill>
                  <a:srgbClr val="000000"/>
                </a:solidFill>
              </a:rPr>
              <a:t>195</a:t>
            </a:r>
            <a:r>
              <a:rPr kumimoji="0" lang="ru-RU" sz="3400" b="1">
                <a:solidFill>
                  <a:srgbClr val="FF3300"/>
                </a:solidFill>
                <a:cs typeface="Times New Roman" pitchFamily="18" charset="0"/>
              </a:rPr>
              <a:t>с</a:t>
            </a:r>
            <a:r>
              <a:rPr kumimoji="0" lang="ru-RU" sz="3400" b="1" baseline="30000">
                <a:solidFill>
                  <a:srgbClr val="FF3300"/>
                </a:solidFill>
                <a:cs typeface="Times New Roman" pitchFamily="18" charset="0"/>
              </a:rPr>
              <a:t>6</a:t>
            </a:r>
            <a:r>
              <a:rPr kumimoji="0" lang="ru-RU" sz="3400" b="1" baseline="3000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kumimoji="0" lang="en-US" sz="3400" b="1">
                <a:solidFill>
                  <a:srgbClr val="990099"/>
                </a:solidFill>
                <a:cs typeface="Times New Roman" pitchFamily="18" charset="0"/>
              </a:rPr>
              <a:t>p</a:t>
            </a:r>
            <a:r>
              <a:rPr kumimoji="0" lang="en-US" sz="3400" b="1" baseline="30000">
                <a:solidFill>
                  <a:srgbClr val="990099"/>
                </a:solidFill>
                <a:cs typeface="Times New Roman" pitchFamily="18" charset="0"/>
              </a:rPr>
              <a:t>5</a:t>
            </a:r>
            <a:r>
              <a:rPr lang="ru-RU" sz="3400" b="1">
                <a:solidFill>
                  <a:srgbClr val="990099"/>
                </a:solidFill>
              </a:rPr>
              <a:t> </a:t>
            </a:r>
            <a:r>
              <a:rPr lang="ru-RU" sz="3400" b="1"/>
              <a:t> - </a:t>
            </a:r>
            <a:r>
              <a:rPr lang="ru-RU" sz="3400" b="1">
                <a:solidFill>
                  <a:srgbClr val="000000"/>
                </a:solidFill>
              </a:rPr>
              <a:t>91</a:t>
            </a:r>
            <a:r>
              <a:rPr lang="en-US" sz="3400" b="1">
                <a:solidFill>
                  <a:srgbClr val="FF3300"/>
                </a:solidFill>
              </a:rPr>
              <a:t>c</a:t>
            </a:r>
            <a:r>
              <a:rPr lang="en-US" sz="3400" b="1" baseline="30000">
                <a:solidFill>
                  <a:srgbClr val="FF3300"/>
                </a:solidFill>
              </a:rPr>
              <a:t>5</a:t>
            </a:r>
            <a:r>
              <a:rPr lang="en-US" sz="3400" b="1">
                <a:solidFill>
                  <a:srgbClr val="990099"/>
                </a:solidFill>
              </a:rPr>
              <a:t>p</a:t>
            </a:r>
            <a:r>
              <a:rPr lang="en-US" sz="3400" b="1" baseline="30000">
                <a:solidFill>
                  <a:srgbClr val="990099"/>
                </a:solidFill>
              </a:rPr>
              <a:t>6</a:t>
            </a:r>
            <a:r>
              <a:rPr lang="en-US" sz="3400" b="1">
                <a:solidFill>
                  <a:srgbClr val="008000"/>
                </a:solidFill>
              </a:rPr>
              <a:t>k</a:t>
            </a:r>
            <a:r>
              <a:rPr lang="ru-RU" sz="3400" b="1"/>
              <a:t> + </a:t>
            </a:r>
            <a:r>
              <a:rPr lang="ru-RU" sz="3400" b="1">
                <a:solidFill>
                  <a:srgbClr val="000000"/>
                </a:solidFill>
              </a:rPr>
              <a:t>221</a:t>
            </a:r>
            <a:r>
              <a:rPr kumimoji="0" lang="ru-RU" sz="3400" b="1">
                <a:solidFill>
                  <a:srgbClr val="FF3300"/>
                </a:solidFill>
                <a:cs typeface="Times New Roman" pitchFamily="18" charset="0"/>
              </a:rPr>
              <a:t>с</a:t>
            </a:r>
            <a:r>
              <a:rPr kumimoji="0" lang="en-US" sz="3400" b="1" baseline="30000">
                <a:solidFill>
                  <a:srgbClr val="FF3300"/>
                </a:solidFill>
                <a:cs typeface="Times New Roman" pitchFamily="18" charset="0"/>
              </a:rPr>
              <a:t>3</a:t>
            </a:r>
            <a:r>
              <a:rPr lang="en-US" sz="3400" b="1">
                <a:solidFill>
                  <a:srgbClr val="990099"/>
                </a:solidFill>
              </a:rPr>
              <a:t>p</a:t>
            </a:r>
            <a:r>
              <a:rPr lang="en-US" sz="3400" b="1" baseline="30000">
                <a:solidFill>
                  <a:srgbClr val="990099"/>
                </a:solidFill>
              </a:rPr>
              <a:t>10</a:t>
            </a:r>
            <a:r>
              <a:rPr lang="en-US" sz="3400" b="1">
                <a:solidFill>
                  <a:srgbClr val="008000"/>
                </a:solidFill>
              </a:rPr>
              <a:t>k</a:t>
            </a:r>
            <a:r>
              <a:rPr lang="en-US" sz="3400" b="1" baseline="30000">
                <a:solidFill>
                  <a:srgbClr val="008000"/>
                </a:solidFill>
              </a:rPr>
              <a:t>2</a:t>
            </a:r>
            <a:r>
              <a:rPr lang="ru-RU" sz="3400" b="1"/>
              <a:t> =</a:t>
            </a:r>
            <a:r>
              <a:rPr lang="ru-RU"/>
              <a:t> </a:t>
            </a:r>
          </a:p>
        </p:txBody>
      </p:sp>
      <p:graphicFrame>
        <p:nvGraphicFramePr>
          <p:cNvPr id="8371" name="Group 179"/>
          <p:cNvGraphicFramePr>
            <a:graphicFrameLocks noGrp="1"/>
          </p:cNvGraphicFramePr>
          <p:nvPr>
            <p:ph idx="1"/>
          </p:nvPr>
        </p:nvGraphicFramePr>
        <p:xfrm>
          <a:off x="228600" y="1484313"/>
          <a:ext cx="7772400" cy="2808288"/>
        </p:xfrm>
        <a:graphic>
          <a:graphicData uri="http://schemas.openxmlformats.org/drawingml/2006/table">
            <a:tbl>
              <a:tblPr/>
              <a:tblGrid>
                <a:gridCol w="742950"/>
                <a:gridCol w="576263"/>
                <a:gridCol w="863600"/>
                <a:gridCol w="595312"/>
                <a:gridCol w="569913"/>
                <a:gridCol w="571500"/>
                <a:gridCol w="1074737"/>
                <a:gridCol w="573088"/>
                <a:gridCol w="720725"/>
                <a:gridCol w="576262"/>
                <a:gridCol w="908050"/>
              </a:tblGrid>
              <a:tr h="5619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195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5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91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7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221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</a:t>
                      </a: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39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13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13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17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17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13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195=5·3·13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91=7·13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221=13·17</a:t>
                      </a:r>
                      <a:endParaRPr kumimoji="0" lang="pl-PL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359" name="Text Box 167"/>
          <p:cNvSpPr txBox="1">
            <a:spLocks noChangeArrowheads="1"/>
          </p:cNvSpPr>
          <p:nvPr/>
        </p:nvSpPr>
        <p:spPr bwMode="auto">
          <a:xfrm>
            <a:off x="539750" y="4508500"/>
            <a:ext cx="7127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8360" name="Text Box 168"/>
          <p:cNvSpPr txBox="1">
            <a:spLocks noChangeArrowheads="1"/>
          </p:cNvSpPr>
          <p:nvPr/>
        </p:nvSpPr>
        <p:spPr bwMode="auto">
          <a:xfrm>
            <a:off x="0" y="4581525"/>
            <a:ext cx="914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ru-RU" sz="3000" b="1">
                <a:solidFill>
                  <a:srgbClr val="000000"/>
                </a:solidFill>
              </a:rPr>
              <a:t>15</a:t>
            </a:r>
            <a:r>
              <a:rPr kumimoji="1" lang="en-US" sz="3000" b="1">
                <a:solidFill>
                  <a:srgbClr val="000000"/>
                </a:solidFill>
              </a:rPr>
              <a:t>c</a:t>
            </a:r>
            <a:r>
              <a:rPr kumimoji="1" lang="en-US" sz="3000" b="1" baseline="30000">
                <a:solidFill>
                  <a:srgbClr val="000000"/>
                </a:solidFill>
              </a:rPr>
              <a:t>3</a:t>
            </a:r>
            <a:r>
              <a:rPr kumimoji="1" lang="ru-RU" sz="3000" b="1">
                <a:solidFill>
                  <a:schemeClr val="tx2"/>
                </a:solidFill>
              </a:rPr>
              <a:t> </a:t>
            </a:r>
            <a:r>
              <a:rPr kumimoji="1" lang="en-US" sz="3000" b="1">
                <a:solidFill>
                  <a:schemeClr val="tx2"/>
                </a:solidFill>
                <a:cs typeface="Times New Roman" pitchFamily="18" charset="0"/>
              </a:rPr>
              <a:t>·</a:t>
            </a:r>
            <a:r>
              <a:rPr kumimoji="1" lang="ru-RU" sz="3000" b="1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kumimoji="1" lang="en-US" sz="3000" b="1">
                <a:solidFill>
                  <a:schemeClr val="tx2"/>
                </a:solidFill>
                <a:cs typeface="Times New Roman" pitchFamily="18" charset="0"/>
              </a:rPr>
              <a:t>  </a:t>
            </a:r>
            <a:r>
              <a:rPr kumimoji="1" lang="ru-RU" sz="3000" b="1">
                <a:solidFill>
                  <a:schemeClr val="tx2"/>
                </a:solidFill>
              </a:rPr>
              <a:t> </a:t>
            </a:r>
            <a:r>
              <a:rPr kumimoji="1" lang="en-US" sz="3000" b="1">
                <a:solidFill>
                  <a:schemeClr val="tx2"/>
                </a:solidFill>
              </a:rPr>
              <a:t> </a:t>
            </a:r>
            <a:r>
              <a:rPr kumimoji="1" lang="ru-RU" sz="3000" b="1">
                <a:solidFill>
                  <a:schemeClr val="tx2"/>
                </a:solidFill>
              </a:rPr>
              <a:t> </a:t>
            </a:r>
            <a:r>
              <a:rPr kumimoji="1" lang="en-US" sz="3000" b="1">
                <a:solidFill>
                  <a:srgbClr val="0000FF"/>
                </a:solidFill>
              </a:rPr>
              <a:t>c</a:t>
            </a:r>
            <a:r>
              <a:rPr kumimoji="1" lang="en-US" sz="3000" b="1" baseline="30000">
                <a:solidFill>
                  <a:srgbClr val="0000FF"/>
                </a:solidFill>
              </a:rPr>
              <a:t>3</a:t>
            </a:r>
            <a:r>
              <a:rPr kumimoji="1" lang="en-US" sz="3000" b="1">
                <a:solidFill>
                  <a:srgbClr val="0000FF"/>
                </a:solidFill>
              </a:rPr>
              <a:t>p</a:t>
            </a:r>
            <a:r>
              <a:rPr kumimoji="1" lang="en-US" sz="3000" b="1" baseline="30000">
                <a:solidFill>
                  <a:srgbClr val="0000FF"/>
                </a:solidFill>
              </a:rPr>
              <a:t>5</a:t>
            </a:r>
            <a:r>
              <a:rPr kumimoji="1" lang="ru-RU" sz="3000" b="1">
                <a:solidFill>
                  <a:schemeClr val="tx2"/>
                </a:solidFill>
              </a:rPr>
              <a:t>- </a:t>
            </a:r>
            <a:r>
              <a:rPr kumimoji="1" lang="ru-RU" sz="3000" b="1">
                <a:solidFill>
                  <a:srgbClr val="000000"/>
                </a:solidFill>
              </a:rPr>
              <a:t>7</a:t>
            </a:r>
            <a:r>
              <a:rPr kumimoji="1" lang="en-US" sz="3000" b="1">
                <a:solidFill>
                  <a:srgbClr val="000000"/>
                </a:solidFill>
              </a:rPr>
              <a:t>c</a:t>
            </a:r>
            <a:r>
              <a:rPr kumimoji="1" lang="en-US" sz="3000" b="1" baseline="30000">
                <a:solidFill>
                  <a:srgbClr val="000000"/>
                </a:solidFill>
              </a:rPr>
              <a:t>2</a:t>
            </a:r>
            <a:r>
              <a:rPr kumimoji="1" lang="en-US" sz="3000" b="1">
                <a:solidFill>
                  <a:srgbClr val="000000"/>
                </a:solidFill>
              </a:rPr>
              <a:t>pk</a:t>
            </a:r>
            <a:r>
              <a:rPr kumimoji="1" lang="ru-RU" sz="3000" b="1"/>
              <a:t> </a:t>
            </a:r>
            <a:r>
              <a:rPr kumimoji="1" lang="en-US" sz="3000" b="1">
                <a:solidFill>
                  <a:schemeClr val="tx2"/>
                </a:solidFill>
              </a:rPr>
              <a:t>·</a:t>
            </a:r>
            <a:r>
              <a:rPr kumimoji="1" lang="ru-RU" sz="3000" b="1">
                <a:solidFill>
                  <a:schemeClr val="tx2"/>
                </a:solidFill>
              </a:rPr>
              <a:t> </a:t>
            </a:r>
            <a:r>
              <a:rPr kumimoji="1" lang="en-US" sz="3000" b="1">
                <a:solidFill>
                  <a:schemeClr val="tx2"/>
                </a:solidFill>
              </a:rPr>
              <a:t>      </a:t>
            </a:r>
            <a:r>
              <a:rPr kumimoji="1" lang="en-US" sz="3000" b="1">
                <a:solidFill>
                  <a:srgbClr val="0000FF"/>
                </a:solidFill>
              </a:rPr>
              <a:t>c</a:t>
            </a:r>
            <a:r>
              <a:rPr kumimoji="1" lang="en-US" sz="3000" b="1" baseline="30000">
                <a:solidFill>
                  <a:srgbClr val="0000FF"/>
                </a:solidFill>
              </a:rPr>
              <a:t>3</a:t>
            </a:r>
            <a:r>
              <a:rPr kumimoji="1" lang="en-US" sz="3000" b="1">
                <a:solidFill>
                  <a:srgbClr val="0000FF"/>
                </a:solidFill>
              </a:rPr>
              <a:t>p</a:t>
            </a:r>
            <a:r>
              <a:rPr kumimoji="1" lang="en-US" sz="3000" b="1" baseline="30000">
                <a:solidFill>
                  <a:srgbClr val="0000FF"/>
                </a:solidFill>
              </a:rPr>
              <a:t>5</a:t>
            </a:r>
            <a:r>
              <a:rPr kumimoji="1" lang="ru-RU" sz="3000" b="1">
                <a:solidFill>
                  <a:schemeClr val="tx2"/>
                </a:solidFill>
              </a:rPr>
              <a:t>+ </a:t>
            </a:r>
            <a:r>
              <a:rPr kumimoji="1" lang="ru-RU" sz="3000" b="1">
                <a:solidFill>
                  <a:srgbClr val="000000"/>
                </a:solidFill>
              </a:rPr>
              <a:t>17</a:t>
            </a:r>
            <a:r>
              <a:rPr kumimoji="1" lang="en-US" sz="3000" b="1">
                <a:solidFill>
                  <a:srgbClr val="000000"/>
                </a:solidFill>
              </a:rPr>
              <a:t>p</a:t>
            </a:r>
            <a:r>
              <a:rPr kumimoji="1" lang="en-US" sz="3000" b="1" baseline="30000">
                <a:solidFill>
                  <a:srgbClr val="000000"/>
                </a:solidFill>
              </a:rPr>
              <a:t>5</a:t>
            </a:r>
            <a:r>
              <a:rPr kumimoji="1" lang="en-US" sz="3000" b="1">
                <a:solidFill>
                  <a:srgbClr val="000000"/>
                </a:solidFill>
              </a:rPr>
              <a:t>k</a:t>
            </a:r>
            <a:r>
              <a:rPr kumimoji="1" lang="en-US" sz="3000" b="1" baseline="30000">
                <a:solidFill>
                  <a:srgbClr val="000000"/>
                </a:solidFill>
              </a:rPr>
              <a:t>2</a:t>
            </a:r>
            <a:r>
              <a:rPr kumimoji="1" lang="en-US" sz="3000" b="1" baseline="30000">
                <a:solidFill>
                  <a:schemeClr val="tx2"/>
                </a:solidFill>
              </a:rPr>
              <a:t> </a:t>
            </a:r>
            <a:r>
              <a:rPr kumimoji="1" lang="en-US" sz="3000" b="1">
                <a:solidFill>
                  <a:schemeClr val="tx2"/>
                </a:solidFill>
              </a:rPr>
              <a:t>·</a:t>
            </a:r>
            <a:r>
              <a:rPr kumimoji="1" lang="ru-RU" sz="3000" b="1"/>
              <a:t> </a:t>
            </a:r>
            <a:r>
              <a:rPr kumimoji="1" lang="en-US" sz="3000" b="1"/>
              <a:t>     </a:t>
            </a:r>
            <a:r>
              <a:rPr kumimoji="1" lang="en-US" sz="3000" b="1">
                <a:solidFill>
                  <a:srgbClr val="0000FF"/>
                </a:solidFill>
              </a:rPr>
              <a:t>c</a:t>
            </a:r>
            <a:r>
              <a:rPr kumimoji="1" lang="en-US" sz="3000" b="1" baseline="30000">
                <a:solidFill>
                  <a:srgbClr val="0000FF"/>
                </a:solidFill>
              </a:rPr>
              <a:t>3</a:t>
            </a:r>
            <a:r>
              <a:rPr kumimoji="1" lang="en-US" sz="3000" b="1">
                <a:solidFill>
                  <a:srgbClr val="0000FF"/>
                </a:solidFill>
              </a:rPr>
              <a:t>p</a:t>
            </a:r>
            <a:r>
              <a:rPr kumimoji="1" lang="en-US" sz="3000" b="1" baseline="30000">
                <a:solidFill>
                  <a:srgbClr val="0000FF"/>
                </a:solidFill>
              </a:rPr>
              <a:t>5</a:t>
            </a:r>
            <a:r>
              <a:rPr kumimoji="1" lang="ru-RU" sz="3000" b="1">
                <a:solidFill>
                  <a:schemeClr val="tx2"/>
                </a:solidFill>
              </a:rPr>
              <a:t>=</a:t>
            </a:r>
          </a:p>
        </p:txBody>
      </p:sp>
      <p:sp>
        <p:nvSpPr>
          <p:cNvPr id="8361" name="Text Box 169"/>
          <p:cNvSpPr txBox="1">
            <a:spLocks noChangeArrowheads="1"/>
          </p:cNvSpPr>
          <p:nvPr/>
        </p:nvSpPr>
        <p:spPr bwMode="auto">
          <a:xfrm>
            <a:off x="1042988" y="2636838"/>
            <a:ext cx="504825" cy="4730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500"/>
              <a:t>13</a:t>
            </a:r>
          </a:p>
        </p:txBody>
      </p:sp>
      <p:sp>
        <p:nvSpPr>
          <p:cNvPr id="8362" name="Text Box 170"/>
          <p:cNvSpPr txBox="1">
            <a:spLocks noChangeArrowheads="1"/>
          </p:cNvSpPr>
          <p:nvPr/>
        </p:nvSpPr>
        <p:spPr bwMode="auto">
          <a:xfrm>
            <a:off x="3635375" y="2060575"/>
            <a:ext cx="504825" cy="4730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500"/>
              <a:t>13</a:t>
            </a:r>
          </a:p>
        </p:txBody>
      </p:sp>
      <p:sp>
        <p:nvSpPr>
          <p:cNvPr id="8363" name="Text Box 171"/>
          <p:cNvSpPr txBox="1">
            <a:spLocks noChangeArrowheads="1"/>
          </p:cNvSpPr>
          <p:nvPr/>
        </p:nvSpPr>
        <p:spPr bwMode="auto">
          <a:xfrm>
            <a:off x="6516688" y="1484313"/>
            <a:ext cx="503237" cy="4730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500"/>
              <a:t>13</a:t>
            </a:r>
          </a:p>
        </p:txBody>
      </p:sp>
      <p:sp>
        <p:nvSpPr>
          <p:cNvPr id="8367" name="Text Box 175"/>
          <p:cNvSpPr txBox="1">
            <a:spLocks noChangeArrowheads="1"/>
          </p:cNvSpPr>
          <p:nvPr/>
        </p:nvSpPr>
        <p:spPr bwMode="auto">
          <a:xfrm>
            <a:off x="735013" y="5683250"/>
            <a:ext cx="2684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8368" name="Text Box 176"/>
          <p:cNvSpPr txBox="1">
            <a:spLocks noChangeArrowheads="1"/>
          </p:cNvSpPr>
          <p:nvPr/>
        </p:nvSpPr>
        <p:spPr bwMode="auto">
          <a:xfrm>
            <a:off x="179388" y="5300663"/>
            <a:ext cx="3671887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/>
              <a:t>c</a:t>
            </a:r>
            <a:r>
              <a:rPr lang="en-US" sz="2500" baseline="30000"/>
              <a:t>6</a:t>
            </a:r>
            <a:r>
              <a:rPr lang="en-US" sz="2500"/>
              <a:t> ,</a:t>
            </a:r>
            <a:r>
              <a:rPr lang="en-US" sz="2500" baseline="30000"/>
              <a:t> </a:t>
            </a:r>
            <a:r>
              <a:rPr lang="en-US" sz="2500"/>
              <a:t>c</a:t>
            </a:r>
            <a:r>
              <a:rPr lang="en-US" sz="2500" baseline="30000"/>
              <a:t>5 </a:t>
            </a:r>
            <a:r>
              <a:rPr lang="en-US" sz="2500"/>
              <a:t> ,</a:t>
            </a:r>
            <a:r>
              <a:rPr lang="en-US" sz="2500" baseline="30000"/>
              <a:t> </a:t>
            </a:r>
            <a:r>
              <a:rPr lang="en-US" sz="2500"/>
              <a:t>c</a:t>
            </a:r>
            <a:r>
              <a:rPr lang="en-US" sz="2500" baseline="30000"/>
              <a:t>3</a:t>
            </a:r>
            <a:endParaRPr lang="ru-RU" sz="2500"/>
          </a:p>
          <a:p>
            <a:pPr>
              <a:spcBef>
                <a:spcPct val="50000"/>
              </a:spcBef>
            </a:pPr>
            <a:r>
              <a:rPr lang="en-US" sz="2500"/>
              <a:t>p</a:t>
            </a:r>
            <a:r>
              <a:rPr lang="en-US" sz="2500" baseline="30000"/>
              <a:t>5 </a:t>
            </a:r>
            <a:r>
              <a:rPr lang="en-US" sz="2500"/>
              <a:t>, p</a:t>
            </a:r>
            <a:r>
              <a:rPr lang="en-US" sz="2500" baseline="30000"/>
              <a:t>6</a:t>
            </a:r>
            <a:r>
              <a:rPr lang="en-US" sz="2500"/>
              <a:t> , p</a:t>
            </a:r>
            <a:r>
              <a:rPr lang="en-US" sz="2500" baseline="30000"/>
              <a:t>10</a:t>
            </a:r>
          </a:p>
          <a:p>
            <a:pPr>
              <a:spcBef>
                <a:spcPct val="50000"/>
              </a:spcBef>
            </a:pPr>
            <a:r>
              <a:rPr lang="en-US" sz="2500" baseline="30000"/>
              <a:t>---  , </a:t>
            </a:r>
            <a:r>
              <a:rPr lang="en-US" sz="2500"/>
              <a:t> k  , k</a:t>
            </a:r>
            <a:r>
              <a:rPr lang="en-US" sz="2500" baseline="30000"/>
              <a:t>2</a:t>
            </a:r>
            <a:endParaRPr lang="ru-RU" sz="2500"/>
          </a:p>
        </p:txBody>
      </p:sp>
      <p:sp>
        <p:nvSpPr>
          <p:cNvPr id="8369" name="Line 177"/>
          <p:cNvSpPr>
            <a:spLocks noChangeShapeType="1"/>
          </p:cNvSpPr>
          <p:nvPr/>
        </p:nvSpPr>
        <p:spPr bwMode="auto">
          <a:xfrm>
            <a:off x="1763713" y="5445125"/>
            <a:ext cx="0" cy="141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370" name="Text Box 178"/>
          <p:cNvSpPr txBox="1">
            <a:spLocks noChangeArrowheads="1"/>
          </p:cNvSpPr>
          <p:nvPr/>
        </p:nvSpPr>
        <p:spPr bwMode="auto">
          <a:xfrm>
            <a:off x="2124075" y="5300663"/>
            <a:ext cx="719138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2500" b="1">
                <a:solidFill>
                  <a:srgbClr val="0000FF"/>
                </a:solidFill>
              </a:rPr>
              <a:t>c</a:t>
            </a:r>
            <a:r>
              <a:rPr kumimoji="1" lang="en-US" sz="2500" b="1" baseline="30000">
                <a:solidFill>
                  <a:srgbClr val="0000FF"/>
                </a:solidFill>
              </a:rPr>
              <a:t>3</a:t>
            </a:r>
            <a:r>
              <a:rPr kumimoji="1" lang="en-US" sz="2500"/>
              <a:t> </a:t>
            </a:r>
            <a:endParaRPr kumimoji="1" lang="ru-RU" sz="2500" b="1">
              <a:solidFill>
                <a:srgbClr val="0000FF"/>
              </a:solidFill>
            </a:endParaRPr>
          </a:p>
          <a:p>
            <a:endParaRPr kumimoji="1" lang="ru-RU" b="1">
              <a:solidFill>
                <a:srgbClr val="0000FF"/>
              </a:solidFill>
            </a:endParaRPr>
          </a:p>
          <a:p>
            <a:r>
              <a:rPr kumimoji="1" lang="en-US" sz="2500" b="1">
                <a:solidFill>
                  <a:srgbClr val="0000FF"/>
                </a:solidFill>
              </a:rPr>
              <a:t>p</a:t>
            </a:r>
            <a:r>
              <a:rPr kumimoji="1" lang="en-US" sz="2500" b="1" baseline="30000">
                <a:solidFill>
                  <a:srgbClr val="0000FF"/>
                </a:solidFill>
              </a:rPr>
              <a:t>5</a:t>
            </a:r>
            <a:endParaRPr lang="en-US" sz="2500" baseline="3000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endParaRPr lang="ru-RU" sz="25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81 -0.00301 L -0.00382 0.2929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83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6.93642E-7 L 1.94444E-6 0.38012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16185E-6 L -0.01961 0.45849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8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" y="2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61" grpId="0" animBg="1"/>
      <p:bldP spid="8362" grpId="0" animBg="1"/>
      <p:bldP spid="836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1628775"/>
            <a:ext cx="838835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3000" b="1">
                <a:solidFill>
                  <a:srgbClr val="000000"/>
                </a:solidFill>
              </a:rPr>
              <a:t>=</a:t>
            </a:r>
            <a:r>
              <a:rPr kumimoji="1" lang="ru-RU" sz="3000" b="1" u="sng">
                <a:solidFill>
                  <a:srgbClr val="000000"/>
                </a:solidFill>
              </a:rPr>
              <a:t>15</a:t>
            </a:r>
            <a:r>
              <a:rPr kumimoji="1" lang="en-US" sz="3000" b="1" u="sng">
                <a:solidFill>
                  <a:srgbClr val="000000"/>
                </a:solidFill>
              </a:rPr>
              <a:t>c</a:t>
            </a:r>
            <a:r>
              <a:rPr kumimoji="1" lang="ru-RU" sz="3000" b="1" u="sng" baseline="30000">
                <a:solidFill>
                  <a:srgbClr val="000000"/>
                </a:solidFill>
              </a:rPr>
              <a:t>3</a:t>
            </a:r>
            <a:r>
              <a:rPr kumimoji="1" lang="ru-RU" sz="3000" b="1" u="sng">
                <a:solidFill>
                  <a:schemeClr val="tx2"/>
                </a:solidFill>
              </a:rPr>
              <a:t> </a:t>
            </a:r>
            <a:r>
              <a:rPr kumimoji="1" lang="en-US" sz="3000" b="1" u="sng">
                <a:solidFill>
                  <a:schemeClr val="tx2"/>
                </a:solidFill>
              </a:rPr>
              <a:t>·</a:t>
            </a:r>
            <a:r>
              <a:rPr kumimoji="1" lang="ru-RU" sz="3000" b="1" u="sng">
                <a:solidFill>
                  <a:schemeClr val="tx2"/>
                </a:solidFill>
              </a:rPr>
              <a:t> </a:t>
            </a:r>
            <a:r>
              <a:rPr kumimoji="1" lang="ru-RU" sz="3000" b="1" u="sng">
                <a:solidFill>
                  <a:srgbClr val="0000FF"/>
                </a:solidFill>
              </a:rPr>
              <a:t>13</a:t>
            </a:r>
            <a:r>
              <a:rPr kumimoji="1" lang="en-US" sz="3000" b="1" u="sng">
                <a:solidFill>
                  <a:srgbClr val="0000FF"/>
                </a:solidFill>
              </a:rPr>
              <a:t>c</a:t>
            </a:r>
            <a:r>
              <a:rPr kumimoji="1" lang="ru-RU" sz="3000" b="1" u="sng" baseline="30000">
                <a:solidFill>
                  <a:srgbClr val="0000FF"/>
                </a:solidFill>
              </a:rPr>
              <a:t>3</a:t>
            </a:r>
            <a:r>
              <a:rPr kumimoji="1" lang="en-US" sz="3000" b="1" u="sng">
                <a:solidFill>
                  <a:srgbClr val="0000FF"/>
                </a:solidFill>
              </a:rPr>
              <a:t>p</a:t>
            </a:r>
            <a:r>
              <a:rPr kumimoji="1" lang="ru-RU" sz="3000" b="1" u="sng" baseline="30000">
                <a:solidFill>
                  <a:srgbClr val="0000FF"/>
                </a:solidFill>
              </a:rPr>
              <a:t>5</a:t>
            </a:r>
            <a:r>
              <a:rPr kumimoji="1" lang="ru-RU" sz="3000" b="1" baseline="30000">
                <a:solidFill>
                  <a:srgbClr val="0000FF"/>
                </a:solidFill>
              </a:rPr>
              <a:t>  </a:t>
            </a:r>
            <a:r>
              <a:rPr kumimoji="1" lang="ru-RU" sz="3400" b="1">
                <a:solidFill>
                  <a:schemeClr val="tx2"/>
                </a:solidFill>
              </a:rPr>
              <a:t>- </a:t>
            </a:r>
            <a:r>
              <a:rPr kumimoji="1" lang="ru-RU" sz="3000" b="1">
                <a:solidFill>
                  <a:schemeClr val="tx2"/>
                </a:solidFill>
              </a:rPr>
              <a:t> </a:t>
            </a:r>
            <a:r>
              <a:rPr kumimoji="1" lang="ru-RU" sz="3000" b="1" u="sng">
                <a:solidFill>
                  <a:srgbClr val="000000"/>
                </a:solidFill>
              </a:rPr>
              <a:t>7</a:t>
            </a:r>
            <a:r>
              <a:rPr kumimoji="1" lang="en-US" sz="3000" b="1" u="sng">
                <a:solidFill>
                  <a:srgbClr val="000000"/>
                </a:solidFill>
              </a:rPr>
              <a:t>c</a:t>
            </a:r>
            <a:r>
              <a:rPr kumimoji="1" lang="ru-RU" sz="3000" b="1" u="sng" baseline="30000">
                <a:solidFill>
                  <a:srgbClr val="000000"/>
                </a:solidFill>
              </a:rPr>
              <a:t>2</a:t>
            </a:r>
            <a:r>
              <a:rPr kumimoji="1" lang="en-US" sz="3000" b="1" u="sng">
                <a:solidFill>
                  <a:srgbClr val="000000"/>
                </a:solidFill>
              </a:rPr>
              <a:t>p</a:t>
            </a:r>
            <a:r>
              <a:rPr kumimoji="1" lang="ru-RU" sz="3000" b="1" u="sng">
                <a:solidFill>
                  <a:srgbClr val="000000"/>
                </a:solidFill>
              </a:rPr>
              <a:t> </a:t>
            </a:r>
            <a:r>
              <a:rPr kumimoji="1" lang="en-US" sz="3000" b="1" u="sng">
                <a:solidFill>
                  <a:srgbClr val="000000"/>
                </a:solidFill>
              </a:rPr>
              <a:t>k</a:t>
            </a:r>
            <a:r>
              <a:rPr kumimoji="1" lang="ru-RU" sz="3000" b="1" u="sng"/>
              <a:t> </a:t>
            </a:r>
            <a:r>
              <a:rPr kumimoji="1" lang="en-US" sz="3000" b="1" u="sng">
                <a:solidFill>
                  <a:schemeClr val="tx2"/>
                </a:solidFill>
              </a:rPr>
              <a:t>·</a:t>
            </a:r>
            <a:r>
              <a:rPr kumimoji="1" lang="ru-RU" sz="3000" b="1" u="sng">
                <a:solidFill>
                  <a:schemeClr val="tx2"/>
                </a:solidFill>
              </a:rPr>
              <a:t> </a:t>
            </a:r>
            <a:r>
              <a:rPr kumimoji="1" lang="ru-RU" sz="3000" b="1" u="sng">
                <a:solidFill>
                  <a:srgbClr val="0000FF"/>
                </a:solidFill>
              </a:rPr>
              <a:t>13</a:t>
            </a:r>
            <a:r>
              <a:rPr kumimoji="1" lang="en-US" sz="3000" b="1" u="sng">
                <a:solidFill>
                  <a:srgbClr val="0000FF"/>
                </a:solidFill>
              </a:rPr>
              <a:t>c</a:t>
            </a:r>
            <a:r>
              <a:rPr kumimoji="1" lang="ru-RU" sz="3000" b="1" u="sng" baseline="30000">
                <a:solidFill>
                  <a:srgbClr val="0000FF"/>
                </a:solidFill>
              </a:rPr>
              <a:t>3</a:t>
            </a:r>
            <a:r>
              <a:rPr kumimoji="1" lang="en-US" sz="3000" b="1" u="sng">
                <a:solidFill>
                  <a:srgbClr val="0000FF"/>
                </a:solidFill>
              </a:rPr>
              <a:t>p</a:t>
            </a:r>
            <a:r>
              <a:rPr kumimoji="1" lang="ru-RU" sz="3000" b="1" u="sng" baseline="30000">
                <a:solidFill>
                  <a:srgbClr val="0000FF"/>
                </a:solidFill>
              </a:rPr>
              <a:t>5 </a:t>
            </a:r>
            <a:r>
              <a:rPr kumimoji="1" lang="ru-RU" sz="3000" b="1" baseline="30000">
                <a:solidFill>
                  <a:srgbClr val="0000FF"/>
                </a:solidFill>
              </a:rPr>
              <a:t> </a:t>
            </a:r>
            <a:r>
              <a:rPr kumimoji="1" lang="ru-RU" sz="3000" b="1">
                <a:solidFill>
                  <a:schemeClr val="tx2"/>
                </a:solidFill>
              </a:rPr>
              <a:t>+  </a:t>
            </a:r>
            <a:r>
              <a:rPr kumimoji="1" lang="ru-RU" sz="3000" b="1" u="sng">
                <a:solidFill>
                  <a:srgbClr val="000000"/>
                </a:solidFill>
              </a:rPr>
              <a:t>17</a:t>
            </a:r>
            <a:r>
              <a:rPr kumimoji="1" lang="en-US" sz="3000" b="1" u="sng">
                <a:solidFill>
                  <a:srgbClr val="000000"/>
                </a:solidFill>
              </a:rPr>
              <a:t>p</a:t>
            </a:r>
            <a:r>
              <a:rPr kumimoji="1" lang="ru-RU" sz="3000" b="1" u="sng" baseline="30000">
                <a:solidFill>
                  <a:srgbClr val="000000"/>
                </a:solidFill>
              </a:rPr>
              <a:t>5</a:t>
            </a:r>
            <a:r>
              <a:rPr kumimoji="1" lang="en-US" sz="3000" b="1" u="sng">
                <a:solidFill>
                  <a:srgbClr val="000000"/>
                </a:solidFill>
              </a:rPr>
              <a:t>k</a:t>
            </a:r>
            <a:r>
              <a:rPr kumimoji="1" lang="ru-RU" sz="3000" b="1" u="sng" baseline="30000">
                <a:solidFill>
                  <a:srgbClr val="000000"/>
                </a:solidFill>
              </a:rPr>
              <a:t>2</a:t>
            </a:r>
            <a:r>
              <a:rPr kumimoji="1" lang="en-US" sz="3000" b="1" u="sng">
                <a:solidFill>
                  <a:schemeClr val="tx2"/>
                </a:solidFill>
              </a:rPr>
              <a:t> ·</a:t>
            </a:r>
            <a:r>
              <a:rPr kumimoji="1" lang="ru-RU" sz="3000" b="1" u="sng"/>
              <a:t> </a:t>
            </a:r>
            <a:r>
              <a:rPr kumimoji="1" lang="ru-RU" sz="3000" b="1" u="sng">
                <a:solidFill>
                  <a:srgbClr val="0000FF"/>
                </a:solidFill>
              </a:rPr>
              <a:t>13</a:t>
            </a:r>
            <a:r>
              <a:rPr kumimoji="1" lang="en-US" sz="3000" b="1" u="sng">
                <a:solidFill>
                  <a:srgbClr val="0000FF"/>
                </a:solidFill>
              </a:rPr>
              <a:t>c</a:t>
            </a:r>
            <a:r>
              <a:rPr kumimoji="1" lang="ru-RU" sz="3000" b="1" u="sng" baseline="30000">
                <a:solidFill>
                  <a:srgbClr val="0000FF"/>
                </a:solidFill>
              </a:rPr>
              <a:t>3</a:t>
            </a:r>
            <a:r>
              <a:rPr kumimoji="1" lang="en-US" sz="3000" b="1" u="sng">
                <a:solidFill>
                  <a:srgbClr val="0000FF"/>
                </a:solidFill>
              </a:rPr>
              <a:t>p</a:t>
            </a:r>
            <a:r>
              <a:rPr kumimoji="1" lang="ru-RU" sz="3000" b="1" u="sng" baseline="30000">
                <a:solidFill>
                  <a:srgbClr val="0000FF"/>
                </a:solidFill>
              </a:rPr>
              <a:t>5</a:t>
            </a:r>
            <a:r>
              <a:rPr kumimoji="1" lang="ru-RU" sz="3000" b="1">
                <a:solidFill>
                  <a:schemeClr val="tx2"/>
                </a:solidFill>
              </a:rPr>
              <a:t>=</a:t>
            </a:r>
          </a:p>
          <a:p>
            <a:pPr>
              <a:spcBef>
                <a:spcPct val="50000"/>
              </a:spcBef>
            </a:pPr>
            <a:r>
              <a:rPr kumimoji="1" lang="ru-RU" sz="3000" b="1">
                <a:solidFill>
                  <a:srgbClr val="0000FF"/>
                </a:solidFill>
              </a:rPr>
              <a:t>               </a:t>
            </a:r>
          </a:p>
          <a:p>
            <a:pPr algn="ctr">
              <a:spcBef>
                <a:spcPct val="50000"/>
              </a:spcBef>
            </a:pPr>
            <a:r>
              <a:rPr kumimoji="1" lang="ru-RU" sz="3000" b="1">
                <a:solidFill>
                  <a:srgbClr val="0000FF"/>
                </a:solidFill>
              </a:rPr>
              <a:t>=13</a:t>
            </a:r>
            <a:r>
              <a:rPr kumimoji="1" lang="en-US" sz="3000" b="1">
                <a:solidFill>
                  <a:srgbClr val="0000FF"/>
                </a:solidFill>
              </a:rPr>
              <a:t>c</a:t>
            </a:r>
            <a:r>
              <a:rPr kumimoji="1" lang="ru-RU" sz="3000" b="1" baseline="30000">
                <a:solidFill>
                  <a:srgbClr val="0000FF"/>
                </a:solidFill>
              </a:rPr>
              <a:t>3</a:t>
            </a:r>
            <a:r>
              <a:rPr kumimoji="1" lang="en-US" sz="3000" b="1">
                <a:solidFill>
                  <a:srgbClr val="0000FF"/>
                </a:solidFill>
              </a:rPr>
              <a:t>p</a:t>
            </a:r>
            <a:r>
              <a:rPr kumimoji="1" lang="ru-RU" sz="3000" b="1" baseline="30000">
                <a:solidFill>
                  <a:srgbClr val="0000FF"/>
                </a:solidFill>
              </a:rPr>
              <a:t>5 </a:t>
            </a:r>
            <a:r>
              <a:rPr kumimoji="1" lang="en-US" sz="3000" b="1">
                <a:solidFill>
                  <a:srgbClr val="0000FF"/>
                </a:solidFill>
                <a:cs typeface="Times New Roman" pitchFamily="18" charset="0"/>
              </a:rPr>
              <a:t>·</a:t>
            </a:r>
            <a:r>
              <a:rPr kumimoji="1" lang="ru-RU" sz="3000" b="1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kumimoji="1" lang="ru-RU" sz="3000" b="1">
                <a:solidFill>
                  <a:srgbClr val="000000"/>
                </a:solidFill>
              </a:rPr>
              <a:t>(15</a:t>
            </a:r>
            <a:r>
              <a:rPr kumimoji="1" lang="en-US" sz="3000" b="1">
                <a:solidFill>
                  <a:srgbClr val="000000"/>
                </a:solidFill>
              </a:rPr>
              <a:t>c</a:t>
            </a:r>
            <a:r>
              <a:rPr kumimoji="1" lang="ru-RU" sz="3000" b="1" baseline="30000">
                <a:solidFill>
                  <a:srgbClr val="000000"/>
                </a:solidFill>
              </a:rPr>
              <a:t>3</a:t>
            </a:r>
            <a:r>
              <a:rPr kumimoji="1" lang="ru-RU" sz="3000" b="1">
                <a:solidFill>
                  <a:srgbClr val="000000"/>
                </a:solidFill>
              </a:rPr>
              <a:t> - 7</a:t>
            </a:r>
            <a:r>
              <a:rPr kumimoji="1" lang="en-US" sz="3000" b="1">
                <a:solidFill>
                  <a:srgbClr val="000000"/>
                </a:solidFill>
              </a:rPr>
              <a:t>c</a:t>
            </a:r>
            <a:r>
              <a:rPr kumimoji="1" lang="ru-RU" sz="3000" b="1">
                <a:solidFill>
                  <a:srgbClr val="000000"/>
                </a:solidFill>
              </a:rPr>
              <a:t> </a:t>
            </a:r>
            <a:r>
              <a:rPr kumimoji="1" lang="ru-RU" sz="3000" b="1" baseline="30000">
                <a:solidFill>
                  <a:srgbClr val="000000"/>
                </a:solidFill>
              </a:rPr>
              <a:t>2</a:t>
            </a:r>
            <a:r>
              <a:rPr kumimoji="1" lang="en-US" sz="3000" b="1">
                <a:solidFill>
                  <a:srgbClr val="000000"/>
                </a:solidFill>
              </a:rPr>
              <a:t>p</a:t>
            </a:r>
            <a:r>
              <a:rPr kumimoji="1" lang="ru-RU" sz="3000" b="1">
                <a:solidFill>
                  <a:srgbClr val="000000"/>
                </a:solidFill>
              </a:rPr>
              <a:t> </a:t>
            </a:r>
            <a:r>
              <a:rPr kumimoji="1" lang="en-US" sz="3000" b="1">
                <a:solidFill>
                  <a:srgbClr val="000000"/>
                </a:solidFill>
              </a:rPr>
              <a:t>k</a:t>
            </a:r>
            <a:r>
              <a:rPr kumimoji="1" lang="ru-RU" sz="3000" b="1">
                <a:solidFill>
                  <a:srgbClr val="000000"/>
                </a:solidFill>
              </a:rPr>
              <a:t> + 17</a:t>
            </a:r>
            <a:r>
              <a:rPr kumimoji="1" lang="en-US" sz="3000" b="1">
                <a:solidFill>
                  <a:srgbClr val="000000"/>
                </a:solidFill>
              </a:rPr>
              <a:t>p</a:t>
            </a:r>
            <a:r>
              <a:rPr kumimoji="1" lang="ru-RU" sz="3000" b="1" baseline="30000">
                <a:solidFill>
                  <a:srgbClr val="000000"/>
                </a:solidFill>
              </a:rPr>
              <a:t>5</a:t>
            </a:r>
            <a:r>
              <a:rPr kumimoji="1" lang="en-US" sz="3000" b="1">
                <a:solidFill>
                  <a:srgbClr val="000000"/>
                </a:solidFill>
              </a:rPr>
              <a:t>k</a:t>
            </a:r>
            <a:r>
              <a:rPr kumimoji="1" lang="ru-RU" sz="3000" b="1" baseline="30000">
                <a:solidFill>
                  <a:srgbClr val="000000"/>
                </a:solidFill>
              </a:rPr>
              <a:t>2</a:t>
            </a:r>
            <a:r>
              <a:rPr kumimoji="1" lang="ru-RU" sz="3000" b="1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755650" y="549275"/>
            <a:ext cx="72009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ru-RU" sz="3800" b="1"/>
              <a:t>195</a:t>
            </a:r>
            <a:r>
              <a:rPr lang="ru-RU" sz="3800" b="1"/>
              <a:t>с</a:t>
            </a:r>
            <a:r>
              <a:rPr lang="ru-RU" sz="3800" b="1" baseline="30000"/>
              <a:t>6</a:t>
            </a:r>
            <a:r>
              <a:rPr lang="ru-RU" sz="3800" b="1"/>
              <a:t> </a:t>
            </a:r>
            <a:r>
              <a:rPr lang="en-US" sz="3800" b="1"/>
              <a:t>p</a:t>
            </a:r>
            <a:r>
              <a:rPr lang="en-US" sz="3800" b="1" baseline="30000"/>
              <a:t>5</a:t>
            </a:r>
            <a:r>
              <a:rPr kumimoji="1" lang="ru-RU" sz="3800" b="1"/>
              <a:t>  - 91</a:t>
            </a:r>
            <a:r>
              <a:rPr kumimoji="1" lang="en-US" sz="3800" b="1"/>
              <a:t>c</a:t>
            </a:r>
            <a:r>
              <a:rPr kumimoji="1" lang="en-US" sz="3800" b="1" baseline="30000"/>
              <a:t>5</a:t>
            </a:r>
            <a:r>
              <a:rPr kumimoji="1" lang="en-US" sz="3800" b="1"/>
              <a:t>p</a:t>
            </a:r>
            <a:r>
              <a:rPr kumimoji="1" lang="en-US" sz="3800" b="1" baseline="30000"/>
              <a:t>6</a:t>
            </a:r>
            <a:r>
              <a:rPr kumimoji="1" lang="en-US" sz="3800" b="1"/>
              <a:t>k</a:t>
            </a:r>
            <a:r>
              <a:rPr kumimoji="1" lang="ru-RU" sz="3800" b="1"/>
              <a:t> + 221</a:t>
            </a:r>
            <a:r>
              <a:rPr lang="ru-RU" sz="3800" b="1"/>
              <a:t>с</a:t>
            </a:r>
            <a:r>
              <a:rPr lang="en-US" sz="3800" b="1" baseline="30000"/>
              <a:t>3</a:t>
            </a:r>
            <a:r>
              <a:rPr kumimoji="1" lang="en-US" sz="3800" b="1"/>
              <a:t>p</a:t>
            </a:r>
            <a:r>
              <a:rPr kumimoji="1" lang="en-US" sz="3800" b="1" baseline="30000"/>
              <a:t>10</a:t>
            </a:r>
            <a:r>
              <a:rPr kumimoji="1" lang="en-US" sz="3800" b="1"/>
              <a:t>k</a:t>
            </a:r>
            <a:r>
              <a:rPr kumimoji="1" lang="en-US" sz="3800" b="1" baseline="30000"/>
              <a:t>2</a:t>
            </a:r>
            <a:r>
              <a:rPr kumimoji="1" lang="ru-RU" sz="3800" b="1"/>
              <a:t> 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7772400" cy="685800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2800"/>
              <a:t>	</a:t>
            </a:r>
            <a:r>
              <a:rPr lang="ru-RU" sz="2100"/>
              <a:t>При решении многих алгебраических задач бывает необходимо данный многочлен представить в виде: </a:t>
            </a:r>
          </a:p>
          <a:p>
            <a:pPr>
              <a:lnSpc>
                <a:spcPct val="80000"/>
              </a:lnSpc>
            </a:pPr>
            <a:r>
              <a:rPr lang="ru-RU" sz="2100">
                <a:solidFill>
                  <a:srgbClr val="0000FF"/>
                </a:solidFill>
              </a:rPr>
              <a:t>произведения двух или более многочленов: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100" b="1">
                <a:solidFill>
                  <a:srgbClr val="000000"/>
                </a:solidFill>
              </a:rPr>
              <a:t>(х+1)</a:t>
            </a:r>
            <a:r>
              <a:rPr lang="en-US" sz="2100" b="1">
                <a:solidFill>
                  <a:srgbClr val="000000"/>
                </a:solidFill>
                <a:cs typeface="Times New Roman" pitchFamily="18" charset="0"/>
              </a:rPr>
              <a:t>·</a:t>
            </a:r>
            <a:r>
              <a:rPr lang="ru-RU" sz="2100" b="1">
                <a:solidFill>
                  <a:srgbClr val="000000"/>
                </a:solidFill>
                <a:cs typeface="Times New Roman" pitchFamily="18" charset="0"/>
              </a:rPr>
              <a:t>(х-2),</a:t>
            </a:r>
            <a:r>
              <a:rPr lang="en-US" sz="2100" b="1">
                <a:solidFill>
                  <a:srgbClr val="000000"/>
                </a:solidFill>
                <a:cs typeface="Times New Roman" pitchFamily="18" charset="0"/>
              </a:rPr>
              <a:t>  </a:t>
            </a:r>
            <a:r>
              <a:rPr lang="ru-RU" sz="2100" b="1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US" sz="2100" b="1">
                <a:solidFill>
                  <a:srgbClr val="000000"/>
                </a:solidFill>
                <a:cs typeface="Times New Roman" pitchFamily="18" charset="0"/>
              </a:rPr>
              <a:t>m</a:t>
            </a:r>
            <a:r>
              <a:rPr lang="ru-RU" sz="2100" b="1">
                <a:solidFill>
                  <a:srgbClr val="000000"/>
                </a:solidFill>
                <a:cs typeface="Times New Roman" pitchFamily="18" charset="0"/>
              </a:rPr>
              <a:t>+4)</a:t>
            </a:r>
            <a:r>
              <a:rPr lang="en-US" sz="2100" b="1">
                <a:solidFill>
                  <a:srgbClr val="000000"/>
                </a:solidFill>
                <a:cs typeface="Times New Roman" pitchFamily="18" charset="0"/>
              </a:rPr>
              <a:t>·</a:t>
            </a:r>
            <a:r>
              <a:rPr lang="ru-RU" sz="2100" b="1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sz="2100" b="1">
                <a:solidFill>
                  <a:srgbClr val="000000"/>
                </a:solidFill>
                <a:cs typeface="Times New Roman" pitchFamily="18" charset="0"/>
              </a:rPr>
              <a:t>m+2)·(m-8)</a:t>
            </a:r>
            <a:endParaRPr lang="ru-RU" sz="2100" b="1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2100">
                <a:solidFill>
                  <a:srgbClr val="0000FF"/>
                </a:solidFill>
              </a:rPr>
              <a:t>произведения многочлена на одночлен, содержащий не менее одной переменной: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100">
                <a:solidFill>
                  <a:srgbClr val="0000FF"/>
                </a:solidFill>
              </a:rPr>
              <a:t> </a:t>
            </a:r>
            <a:r>
              <a:rPr lang="en-US" sz="2100" b="1">
                <a:solidFill>
                  <a:srgbClr val="000000"/>
                </a:solidFill>
              </a:rPr>
              <a:t>2y</a:t>
            </a:r>
            <a:r>
              <a:rPr lang="en-US" sz="2100" b="1">
                <a:solidFill>
                  <a:srgbClr val="000000"/>
                </a:solidFill>
                <a:cs typeface="Times New Roman" pitchFamily="18" charset="0"/>
              </a:rPr>
              <a:t>·</a:t>
            </a:r>
            <a:r>
              <a:rPr lang="en-US" sz="2100" b="1">
                <a:solidFill>
                  <a:srgbClr val="000000"/>
                </a:solidFill>
              </a:rPr>
              <a:t>(y-1)</a:t>
            </a:r>
            <a:endParaRPr lang="ru-RU" sz="2100" b="1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2100">
                <a:solidFill>
                  <a:srgbClr val="FF3300"/>
                </a:solidFill>
              </a:rPr>
              <a:t>можно </a:t>
            </a:r>
            <a:r>
              <a:rPr lang="ru-RU" sz="2100">
                <a:solidFill>
                  <a:srgbClr val="0000FF"/>
                </a:solidFill>
              </a:rPr>
              <a:t>представить в виде произведения числа на многочлен,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100">
                <a:solidFill>
                  <a:srgbClr val="FF3300"/>
                </a:solidFill>
              </a:rPr>
              <a:t>например ,</a:t>
            </a:r>
            <a:r>
              <a:rPr lang="ru-RU" sz="2100">
                <a:solidFill>
                  <a:srgbClr val="0000FF"/>
                </a:solidFill>
              </a:rPr>
              <a:t>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100">
                <a:solidFill>
                  <a:srgbClr val="000000"/>
                </a:solidFill>
              </a:rPr>
              <a:t>(</a:t>
            </a:r>
            <a:r>
              <a:rPr lang="ru-RU" sz="2100" b="1">
                <a:solidFill>
                  <a:srgbClr val="000000"/>
                </a:solidFill>
              </a:rPr>
              <a:t>2х</a:t>
            </a:r>
            <a:r>
              <a:rPr lang="ru-RU" sz="2100" b="1" baseline="30000">
                <a:solidFill>
                  <a:srgbClr val="000000"/>
                </a:solidFill>
              </a:rPr>
              <a:t>2</a:t>
            </a:r>
            <a:r>
              <a:rPr lang="ru-RU" sz="2100" b="1">
                <a:solidFill>
                  <a:srgbClr val="000000"/>
                </a:solidFill>
              </a:rPr>
              <a:t>+6у</a:t>
            </a:r>
            <a:r>
              <a:rPr lang="ru-RU" sz="2100" b="1" baseline="30000">
                <a:solidFill>
                  <a:srgbClr val="000000"/>
                </a:solidFill>
              </a:rPr>
              <a:t>2</a:t>
            </a:r>
            <a:r>
              <a:rPr lang="ru-RU" sz="2100" b="1">
                <a:solidFill>
                  <a:srgbClr val="000000"/>
                </a:solidFill>
              </a:rPr>
              <a:t>)</a:t>
            </a:r>
            <a:r>
              <a:rPr lang="en-US" sz="2100" b="1">
                <a:solidFill>
                  <a:srgbClr val="000000"/>
                </a:solidFill>
                <a:cs typeface="Times New Roman" pitchFamily="18" charset="0"/>
              </a:rPr>
              <a:t>·</a:t>
            </a:r>
            <a:r>
              <a:rPr lang="ru-RU" sz="2100" b="1">
                <a:solidFill>
                  <a:srgbClr val="000000"/>
                </a:solidFill>
              </a:rPr>
              <a:t>0,5</a:t>
            </a:r>
            <a:r>
              <a:rPr lang="ru-RU" sz="2100">
                <a:solidFill>
                  <a:srgbClr val="000000"/>
                </a:solidFill>
              </a:rPr>
              <a:t> </a:t>
            </a:r>
            <a:r>
              <a:rPr lang="ru-RU" sz="2100">
                <a:solidFill>
                  <a:srgbClr val="0000FF"/>
                </a:solidFill>
              </a:rPr>
              <a:t>    или       </a:t>
            </a:r>
            <a:r>
              <a:rPr lang="ru-RU" sz="2100" b="1">
                <a:solidFill>
                  <a:srgbClr val="000000"/>
                </a:solidFill>
              </a:rPr>
              <a:t>(</a:t>
            </a:r>
            <a:r>
              <a:rPr lang="ru-RU" sz="2100" b="1">
                <a:solidFill>
                  <a:srgbClr val="000000"/>
                </a:solidFill>
                <a:sym typeface="Wingdings" pitchFamily="2" charset="2"/>
              </a:rPr>
              <a:t>х</a:t>
            </a:r>
            <a:r>
              <a:rPr lang="ru-RU" sz="2100" b="1" baseline="30000">
                <a:solidFill>
                  <a:srgbClr val="000000"/>
                </a:solidFill>
                <a:sym typeface="Wingdings" pitchFamily="2" charset="2"/>
              </a:rPr>
              <a:t>2</a:t>
            </a:r>
            <a:r>
              <a:rPr lang="ru-RU" sz="2100" b="1">
                <a:solidFill>
                  <a:srgbClr val="000000"/>
                </a:solidFill>
                <a:sym typeface="Wingdings" pitchFamily="2" charset="2"/>
              </a:rPr>
              <a:t>+3у</a:t>
            </a:r>
            <a:r>
              <a:rPr lang="ru-RU" sz="2100" b="1" baseline="30000">
                <a:solidFill>
                  <a:srgbClr val="000000"/>
                </a:solidFill>
                <a:sym typeface="Wingdings" pitchFamily="2" charset="2"/>
              </a:rPr>
              <a:t>2</a:t>
            </a:r>
            <a:r>
              <a:rPr lang="ru-RU" sz="2100" b="1">
                <a:solidFill>
                  <a:srgbClr val="000000"/>
                </a:solidFill>
                <a:sym typeface="Wingdings" pitchFamily="2" charset="2"/>
              </a:rPr>
              <a:t>)</a:t>
            </a:r>
            <a:r>
              <a:rPr lang="en-US" sz="2100" b="1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·</a:t>
            </a:r>
            <a:r>
              <a:rPr lang="ru-RU" sz="2100" b="1">
                <a:solidFill>
                  <a:srgbClr val="000000"/>
                </a:solidFill>
                <a:sym typeface="Wingdings" pitchFamily="2" charset="2"/>
              </a:rPr>
              <a:t>1</a:t>
            </a:r>
            <a:endParaRPr lang="ru-RU" sz="2100" b="1" i="1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100" i="1">
                <a:solidFill>
                  <a:srgbClr val="000000"/>
                </a:solidFill>
              </a:rPr>
              <a:t>Но это искусственное преобразование, поэтому без большей необходимости не используется</a:t>
            </a:r>
            <a:r>
              <a:rPr lang="ru-RU" sz="2100" b="1" i="1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100"/>
              <a:t>Однако не каждый многочлен допускает разложение на множители.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100"/>
              <a:t>Например, многочлены </a:t>
            </a:r>
            <a:r>
              <a:rPr lang="ru-RU" sz="2100">
                <a:solidFill>
                  <a:srgbClr val="0000FF"/>
                </a:solidFill>
              </a:rPr>
              <a:t>х+3, х</a:t>
            </a:r>
            <a:r>
              <a:rPr lang="ru-RU" sz="2100" baseline="30000">
                <a:solidFill>
                  <a:srgbClr val="0000FF"/>
                </a:solidFill>
              </a:rPr>
              <a:t>2</a:t>
            </a:r>
            <a:r>
              <a:rPr lang="ru-RU" sz="2100">
                <a:solidFill>
                  <a:srgbClr val="0000FF"/>
                </a:solidFill>
              </a:rPr>
              <a:t>+3у</a:t>
            </a:r>
            <a:r>
              <a:rPr lang="ru-RU" sz="2100" baseline="30000">
                <a:solidFill>
                  <a:srgbClr val="0000FF"/>
                </a:solidFill>
              </a:rPr>
              <a:t>2</a:t>
            </a:r>
            <a:r>
              <a:rPr lang="ru-RU" sz="2100" baseline="30000"/>
              <a:t> </a:t>
            </a:r>
            <a:r>
              <a:rPr lang="ru-RU" sz="2100"/>
              <a:t> разложить на множители нельзя.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100"/>
              <a:t> </a:t>
            </a:r>
            <a:r>
              <a:rPr lang="ru-RU" sz="2500"/>
              <a:t>Такие многочлены называются </a:t>
            </a:r>
            <a:r>
              <a:rPr lang="ru-RU" sz="2500">
                <a:solidFill>
                  <a:srgbClr val="0000FF"/>
                </a:solidFill>
              </a:rPr>
              <a:t>простыми </a:t>
            </a:r>
            <a:r>
              <a:rPr lang="ru-RU" sz="2500"/>
              <a:t>(неприводимыми).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500"/>
              <a:t>Разложение на множители считается законченным, если все полученные множители простые</a:t>
            </a:r>
            <a:r>
              <a:rPr lang="en-US" sz="2500"/>
              <a:t>.</a:t>
            </a:r>
            <a:r>
              <a:rPr lang="ru-RU" sz="2500"/>
              <a:t> (неприводимы).</a:t>
            </a:r>
          </a:p>
        </p:txBody>
      </p:sp>
      <p:pic>
        <p:nvPicPr>
          <p:cNvPr id="21509" name="Picture 5" descr="колобок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913" y="620713"/>
            <a:ext cx="827087" cy="7191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3850" y="2133600"/>
            <a:ext cx="784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3400" b="1">
                <a:solidFill>
                  <a:srgbClr val="000000"/>
                </a:solidFill>
              </a:rPr>
              <a:t>4c</a:t>
            </a:r>
            <a:r>
              <a:rPr kumimoji="1" lang="en-US" sz="34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kumimoji="1" lang="en-US" sz="3400" b="1">
                <a:solidFill>
                  <a:srgbClr val="000000"/>
                </a:solidFill>
              </a:rPr>
              <a:t>(4c – 1) – 3</a:t>
            </a:r>
            <a:r>
              <a:rPr kumimoji="1" lang="en-US" sz="34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kumimoji="1" lang="en-US" sz="1600"/>
              <a:t> </a:t>
            </a:r>
            <a:r>
              <a:rPr kumimoji="1" lang="en-US" sz="3400" b="1">
                <a:solidFill>
                  <a:srgbClr val="000000"/>
                </a:solidFill>
              </a:rPr>
              <a:t>(4c – 1)</a:t>
            </a:r>
            <a:r>
              <a:rPr kumimoji="1" lang="en-US" sz="3400" b="1" baseline="30000">
                <a:solidFill>
                  <a:srgbClr val="000000"/>
                </a:solidFill>
              </a:rPr>
              <a:t>2 </a:t>
            </a:r>
            <a:r>
              <a:rPr kumimoji="1" lang="en-US" sz="3400" b="1">
                <a:solidFill>
                  <a:srgbClr val="000000"/>
                </a:solidFill>
              </a:rPr>
              <a:t>=</a:t>
            </a:r>
            <a:endParaRPr kumimoji="1" lang="ru-RU" sz="3400" b="1">
              <a:solidFill>
                <a:srgbClr val="000000"/>
              </a:solidFill>
            </a:endParaRPr>
          </a:p>
        </p:txBody>
      </p:sp>
      <p:pic>
        <p:nvPicPr>
          <p:cNvPr id="14343" name="Picture 7" descr="j029958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04250" y="6381750"/>
            <a:ext cx="539750" cy="476250"/>
          </a:xfrm>
          <a:prstGeom prst="rect">
            <a:avLst/>
          </a:prstGeom>
          <a:noFill/>
        </p:spPr>
      </p:pic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619250" y="1052513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0" y="188913"/>
            <a:ext cx="81010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	</a:t>
            </a:r>
            <a:r>
              <a:rPr lang="en-US" sz="2800">
                <a:latin typeface="Arial" pitchFamily="34" charset="0"/>
                <a:cs typeface="Arial" pitchFamily="34" charset="0"/>
              </a:rPr>
              <a:t>*)</a:t>
            </a:r>
            <a:r>
              <a:rPr lang="ru-RU" sz="2800">
                <a:latin typeface="Arial" pitchFamily="34" charset="0"/>
                <a:cs typeface="Arial" pitchFamily="34" charset="0"/>
              </a:rPr>
              <a:t> </a:t>
            </a:r>
            <a:r>
              <a:rPr lang="ru-RU" sz="2800"/>
              <a:t>Иногда алгебраическое выражение задается в таком виде</a:t>
            </a:r>
            <a:r>
              <a:rPr lang="en-US" sz="2800"/>
              <a:t>,</a:t>
            </a:r>
            <a:r>
              <a:rPr lang="ru-RU" sz="2800"/>
              <a:t> что </a:t>
            </a:r>
            <a:r>
              <a:rPr lang="ru-RU" sz="2800">
                <a:solidFill>
                  <a:srgbClr val="0000FF"/>
                </a:solidFill>
              </a:rPr>
              <a:t>в качестве общего</a:t>
            </a:r>
            <a:r>
              <a:rPr lang="ru-RU" sz="2800"/>
              <a:t> </a:t>
            </a:r>
            <a:r>
              <a:rPr lang="ru-RU" sz="2800">
                <a:solidFill>
                  <a:srgbClr val="0000FF"/>
                </a:solidFill>
              </a:rPr>
              <a:t>множителя</a:t>
            </a:r>
            <a:r>
              <a:rPr lang="ru-RU" sz="2800"/>
              <a:t> может выступать не одночлен</a:t>
            </a:r>
            <a:r>
              <a:rPr lang="en-US" sz="2800"/>
              <a:t>,</a:t>
            </a:r>
            <a:r>
              <a:rPr lang="ru-RU" sz="2800"/>
              <a:t> а </a:t>
            </a:r>
            <a:r>
              <a:rPr lang="ru-RU" sz="2800">
                <a:solidFill>
                  <a:srgbClr val="0000FF"/>
                </a:solidFill>
              </a:rPr>
              <a:t>сумма нескольких одночленов: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0" y="3068638"/>
            <a:ext cx="784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3400" b="1">
                <a:solidFill>
                  <a:srgbClr val="000000"/>
                </a:solidFill>
              </a:rPr>
              <a:t>= 4c</a:t>
            </a:r>
            <a:r>
              <a:rPr kumimoji="1" lang="en-US" sz="3400" b="1" u="sng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kumimoji="1" lang="en-US" sz="3400" b="1" u="sng">
                <a:solidFill>
                  <a:srgbClr val="0000FF"/>
                </a:solidFill>
              </a:rPr>
              <a:t>(4c – 1)</a:t>
            </a:r>
            <a:r>
              <a:rPr kumimoji="1" lang="en-US" sz="3400" b="1">
                <a:solidFill>
                  <a:srgbClr val="000000"/>
                </a:solidFill>
              </a:rPr>
              <a:t> – 3</a:t>
            </a:r>
            <a:r>
              <a:rPr kumimoji="1" lang="en-US" sz="3400" b="1" u="sng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kumimoji="1" lang="en-US" sz="1600" u="sng">
                <a:solidFill>
                  <a:srgbClr val="0000FF"/>
                </a:solidFill>
              </a:rPr>
              <a:t> </a:t>
            </a:r>
            <a:r>
              <a:rPr kumimoji="1" lang="en-US" sz="3400" b="1" u="sng">
                <a:solidFill>
                  <a:srgbClr val="0000FF"/>
                </a:solidFill>
              </a:rPr>
              <a:t>(4c – 1)</a:t>
            </a:r>
            <a:r>
              <a:rPr kumimoji="1" lang="en-US" sz="3400" b="1" baseline="30000">
                <a:solidFill>
                  <a:srgbClr val="000000"/>
                </a:solidFill>
              </a:rPr>
              <a:t> </a:t>
            </a:r>
            <a:r>
              <a:rPr kumimoji="1" lang="en-US" sz="34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kumimoji="1" lang="en-US" sz="3400" b="1">
                <a:solidFill>
                  <a:srgbClr val="000000"/>
                </a:solidFill>
              </a:rPr>
              <a:t>(4c – 1)</a:t>
            </a:r>
            <a:r>
              <a:rPr kumimoji="1" lang="en-US" sz="3400" b="1" baseline="30000">
                <a:solidFill>
                  <a:srgbClr val="000000"/>
                </a:solidFill>
              </a:rPr>
              <a:t> </a:t>
            </a:r>
            <a:r>
              <a:rPr kumimoji="1" lang="en-US" sz="3400" b="1">
                <a:solidFill>
                  <a:srgbClr val="000000"/>
                </a:solidFill>
              </a:rPr>
              <a:t>=</a:t>
            </a:r>
            <a:endParaRPr kumimoji="1" lang="ru-RU" sz="3400" b="1">
              <a:solidFill>
                <a:srgbClr val="000000"/>
              </a:solidFill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0" y="4005263"/>
            <a:ext cx="784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3400" b="1">
                <a:solidFill>
                  <a:srgbClr val="000000"/>
                </a:solidFill>
              </a:rPr>
              <a:t>= </a:t>
            </a:r>
            <a:r>
              <a:rPr kumimoji="1" lang="en-US" sz="3400" b="1" u="sng">
                <a:solidFill>
                  <a:srgbClr val="0000FF"/>
                </a:solidFill>
              </a:rPr>
              <a:t>(4c – 1)</a:t>
            </a:r>
            <a:r>
              <a:rPr kumimoji="1" lang="en-US" sz="3400" b="1">
                <a:solidFill>
                  <a:srgbClr val="0000FF"/>
                </a:solidFill>
              </a:rPr>
              <a:t> </a:t>
            </a:r>
            <a:r>
              <a:rPr kumimoji="1" lang="en-US" sz="34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kumimoji="1" lang="en-US" sz="3400" b="1">
                <a:solidFill>
                  <a:srgbClr val="000000"/>
                </a:solidFill>
              </a:rPr>
              <a:t> (4c – 3</a:t>
            </a:r>
            <a:r>
              <a:rPr kumimoji="1" lang="en-US" sz="3400" b="1" baseline="30000">
                <a:solidFill>
                  <a:srgbClr val="000000"/>
                </a:solidFill>
              </a:rPr>
              <a:t> </a:t>
            </a:r>
            <a:r>
              <a:rPr kumimoji="1" lang="en-US" sz="34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kumimoji="1" lang="en-US" sz="3400" b="1">
                <a:solidFill>
                  <a:srgbClr val="000000"/>
                </a:solidFill>
              </a:rPr>
              <a:t>(4c – 1))</a:t>
            </a:r>
            <a:r>
              <a:rPr kumimoji="1" lang="en-US" sz="3400" b="1" baseline="30000">
                <a:solidFill>
                  <a:srgbClr val="000000"/>
                </a:solidFill>
              </a:rPr>
              <a:t> </a:t>
            </a:r>
            <a:r>
              <a:rPr kumimoji="1" lang="en-US" sz="3400" b="1">
                <a:solidFill>
                  <a:srgbClr val="000000"/>
                </a:solidFill>
              </a:rPr>
              <a:t>=</a:t>
            </a:r>
            <a:endParaRPr kumimoji="1" lang="ru-RU" sz="3400" b="1">
              <a:solidFill>
                <a:srgbClr val="000000"/>
              </a:solidFill>
            </a:endParaRP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0" y="4941888"/>
            <a:ext cx="56165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3400" b="1">
                <a:solidFill>
                  <a:srgbClr val="000000"/>
                </a:solidFill>
              </a:rPr>
              <a:t>= </a:t>
            </a:r>
            <a:r>
              <a:rPr kumimoji="1" lang="en-US" sz="3400" b="1">
                <a:solidFill>
                  <a:srgbClr val="0000FF"/>
                </a:solidFill>
              </a:rPr>
              <a:t>(4c – 1) </a:t>
            </a:r>
            <a:r>
              <a:rPr kumimoji="1" lang="en-US" sz="34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kumimoji="1" lang="en-US" sz="3400" b="1">
                <a:solidFill>
                  <a:srgbClr val="000000"/>
                </a:solidFill>
              </a:rPr>
              <a:t> (4c – 12c + 3)</a:t>
            </a:r>
            <a:r>
              <a:rPr kumimoji="1" lang="en-US" sz="3400" b="1" baseline="30000">
                <a:solidFill>
                  <a:srgbClr val="000000"/>
                </a:solidFill>
              </a:rPr>
              <a:t> </a:t>
            </a:r>
            <a:r>
              <a:rPr kumimoji="1" lang="en-US" sz="3400" b="1">
                <a:solidFill>
                  <a:srgbClr val="000000"/>
                </a:solidFill>
              </a:rPr>
              <a:t>=</a:t>
            </a:r>
            <a:endParaRPr kumimoji="1" lang="ru-RU" sz="3400" b="1">
              <a:solidFill>
                <a:srgbClr val="000000"/>
              </a:solidFill>
            </a:endParaRP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0" y="5876925"/>
            <a:ext cx="80279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3400" b="1">
                <a:solidFill>
                  <a:srgbClr val="000000"/>
                </a:solidFill>
              </a:rPr>
              <a:t>= </a:t>
            </a:r>
            <a:r>
              <a:rPr kumimoji="1" lang="en-US" sz="3400" b="1">
                <a:solidFill>
                  <a:srgbClr val="0000FF"/>
                </a:solidFill>
              </a:rPr>
              <a:t>(4c – 1) </a:t>
            </a:r>
            <a:r>
              <a:rPr kumimoji="1" lang="en-US" sz="34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kumimoji="1" lang="en-US" sz="3400" b="1">
                <a:solidFill>
                  <a:srgbClr val="000000"/>
                </a:solidFill>
              </a:rPr>
              <a:t> ( – 8c + 3)</a:t>
            </a:r>
            <a:r>
              <a:rPr kumimoji="1" lang="en-US" sz="3400" b="1" baseline="30000">
                <a:solidFill>
                  <a:srgbClr val="000000"/>
                </a:solidFill>
              </a:rPr>
              <a:t> </a:t>
            </a:r>
            <a:r>
              <a:rPr kumimoji="1" lang="en-US" sz="3400" b="1">
                <a:solidFill>
                  <a:srgbClr val="000000"/>
                </a:solidFill>
              </a:rPr>
              <a:t>= </a:t>
            </a:r>
            <a:r>
              <a:rPr kumimoji="1" lang="en-US" sz="3400" b="1">
                <a:solidFill>
                  <a:srgbClr val="0000FF"/>
                </a:solidFill>
              </a:rPr>
              <a:t>(4c – 1) </a:t>
            </a:r>
            <a:r>
              <a:rPr kumimoji="1" lang="en-US" sz="34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kumimoji="1" lang="en-US" sz="3400" b="1">
                <a:solidFill>
                  <a:srgbClr val="000000"/>
                </a:solidFill>
              </a:rPr>
              <a:t> ( 3 – 8c)</a:t>
            </a:r>
            <a:r>
              <a:rPr kumimoji="1" lang="en-US" sz="3400" b="1" baseline="30000">
                <a:solidFill>
                  <a:srgbClr val="000000"/>
                </a:solidFill>
              </a:rPr>
              <a:t> </a:t>
            </a:r>
            <a:endParaRPr kumimoji="1" lang="ru-RU" sz="3400" b="1" baseline="300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0" y="1700213"/>
            <a:ext cx="7848600" cy="447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/>
              <a:t>	</a:t>
            </a:r>
            <a:r>
              <a:rPr lang="ru-RU" sz="3200"/>
              <a:t>Иногда удаётся такая группировка, что в каждой группе после вынесения общих множителей, в скобках остается один и тот же многочлен</a:t>
            </a:r>
            <a:r>
              <a:rPr lang="en-US" sz="3200"/>
              <a:t>,</a:t>
            </a:r>
            <a:r>
              <a:rPr lang="ru-RU" sz="3200"/>
              <a:t> который</a:t>
            </a:r>
            <a:r>
              <a:rPr lang="en-US" sz="3200"/>
              <a:t>,</a:t>
            </a:r>
            <a:r>
              <a:rPr lang="ru-RU" sz="3200"/>
              <a:t> в свою очередь</a:t>
            </a:r>
            <a:r>
              <a:rPr lang="en-US" sz="3200"/>
              <a:t>,</a:t>
            </a:r>
            <a:r>
              <a:rPr lang="ru-RU" sz="3200"/>
              <a:t> может быть вынесен за скобки как общий множитель</a:t>
            </a:r>
            <a:r>
              <a:rPr lang="en-US" sz="3200"/>
              <a:t>.</a:t>
            </a:r>
            <a:r>
              <a:rPr lang="ru-RU" sz="3200"/>
              <a:t> </a:t>
            </a:r>
          </a:p>
          <a:p>
            <a:r>
              <a:rPr lang="ru-RU" sz="3200" i="1"/>
              <a:t>	Тогда</a:t>
            </a:r>
            <a:r>
              <a:rPr lang="en-US" sz="3200" i="1"/>
              <a:t> </a:t>
            </a:r>
            <a:r>
              <a:rPr lang="ru-RU" sz="3200" i="1"/>
              <a:t> говорят</a:t>
            </a:r>
            <a:r>
              <a:rPr lang="en-US" sz="3200" i="1"/>
              <a:t>,</a:t>
            </a:r>
            <a:r>
              <a:rPr lang="ru-RU" sz="3200" i="1"/>
              <a:t> что разложение</a:t>
            </a:r>
            <a:r>
              <a:rPr lang="en-US" sz="3200" i="1"/>
              <a:t> </a:t>
            </a:r>
            <a:r>
              <a:rPr lang="ru-RU" sz="3200" i="1"/>
              <a:t>многочлена на множители осуществлено способом группировки</a:t>
            </a:r>
            <a:r>
              <a:rPr lang="en-US" sz="3200" i="1"/>
              <a:t>.</a:t>
            </a:r>
          </a:p>
        </p:txBody>
      </p:sp>
      <p:pic>
        <p:nvPicPr>
          <p:cNvPr id="47110" name="Picture 6" descr="j029958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04250" y="6381750"/>
            <a:ext cx="539750" cy="476250"/>
          </a:xfrm>
          <a:prstGeom prst="rect">
            <a:avLst/>
          </a:prstGeom>
          <a:noFill/>
        </p:spPr>
      </p:pic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250825" y="333375"/>
            <a:ext cx="76327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	</a:t>
            </a:r>
            <a:r>
              <a:rPr lang="ru-RU" sz="2800">
                <a:solidFill>
                  <a:srgbClr val="0000FF"/>
                </a:solidFill>
              </a:rPr>
              <a:t>Способ группировки</a:t>
            </a:r>
            <a:r>
              <a:rPr lang="en-US" sz="2800">
                <a:solidFill>
                  <a:srgbClr val="0000FF"/>
                </a:solidFill>
              </a:rPr>
              <a:t> </a:t>
            </a:r>
            <a:r>
              <a:rPr lang="ru-RU" sz="2800">
                <a:solidFill>
                  <a:srgbClr val="0000FF"/>
                </a:solidFill>
              </a:rPr>
              <a:t>применяется,</a:t>
            </a:r>
            <a:r>
              <a:rPr lang="en-US" sz="2800">
                <a:solidFill>
                  <a:srgbClr val="0000FF"/>
                </a:solidFill>
              </a:rPr>
              <a:t> </a:t>
            </a:r>
            <a:r>
              <a:rPr lang="ru-RU" sz="2800">
                <a:solidFill>
                  <a:srgbClr val="0000FF"/>
                </a:solidFill>
              </a:rPr>
              <a:t> когда члены многочлена не имеют общего множителя</a:t>
            </a:r>
            <a:r>
              <a:rPr lang="en-US" sz="2800">
                <a:solidFill>
                  <a:srgbClr val="0000FF"/>
                </a:solidFill>
              </a:rPr>
              <a:t>.</a:t>
            </a:r>
            <a:r>
              <a:rPr lang="ru-RU" sz="2800">
                <a:solidFill>
                  <a:srgbClr val="0000FF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250825" y="5013325"/>
            <a:ext cx="7272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=</a:t>
            </a:r>
            <a:r>
              <a:rPr lang="en-US" sz="3200">
                <a:solidFill>
                  <a:srgbClr val="0000FF"/>
                </a:solidFill>
              </a:rPr>
              <a:t>m</a:t>
            </a:r>
            <a:r>
              <a:rPr lang="en-US" sz="3200"/>
              <a:t>·(2x-3) - </a:t>
            </a:r>
            <a:r>
              <a:rPr lang="en-US" sz="3200">
                <a:solidFill>
                  <a:srgbClr val="0000FF"/>
                </a:solidFill>
              </a:rPr>
              <a:t>2</a:t>
            </a:r>
            <a:r>
              <a:rPr lang="en-US" sz="3200"/>
              <a:t>· (2x-3) = </a:t>
            </a:r>
            <a:r>
              <a:rPr lang="en-US" sz="3200">
                <a:solidFill>
                  <a:srgbClr val="0000FF"/>
                </a:solidFill>
              </a:rPr>
              <a:t>(2x-3)</a:t>
            </a:r>
            <a:r>
              <a:rPr lang="en-US" sz="3200"/>
              <a:t> ·(m-2)</a:t>
            </a:r>
            <a:endParaRPr lang="ru-RU" sz="3200"/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1331913" y="620713"/>
            <a:ext cx="23034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0" y="333375"/>
            <a:ext cx="78120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solidFill>
                  <a:srgbClr val="0000FF"/>
                </a:solidFill>
              </a:rPr>
              <a:t>Члены многочлена не имеют общего множителя:</a:t>
            </a:r>
          </a:p>
        </p:txBody>
      </p:sp>
      <p:sp>
        <p:nvSpPr>
          <p:cNvPr id="65548" name="Rectangle 12"/>
          <p:cNvSpPr>
            <a:spLocks noChangeArrowheads="1"/>
          </p:cNvSpPr>
          <p:nvPr/>
        </p:nvSpPr>
        <p:spPr bwMode="auto">
          <a:xfrm>
            <a:off x="0" y="1700213"/>
            <a:ext cx="795655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FF"/>
                </a:solidFill>
              </a:rPr>
              <a:t>Составим две группы: в первую включим 1 и 2 член,</a:t>
            </a:r>
          </a:p>
          <a:p>
            <a:r>
              <a:rPr lang="ru-RU" sz="2400">
                <a:solidFill>
                  <a:srgbClr val="0000FF"/>
                </a:solidFill>
              </a:rPr>
              <a:t> во вторую – 3 и 4:</a:t>
            </a:r>
          </a:p>
          <a:p>
            <a:r>
              <a:rPr lang="ru-RU"/>
              <a:t> </a:t>
            </a:r>
          </a:p>
        </p:txBody>
      </p:sp>
      <p:sp>
        <p:nvSpPr>
          <p:cNvPr id="65549" name="Rectangle 13"/>
          <p:cNvSpPr>
            <a:spLocks noChangeArrowheads="1"/>
          </p:cNvSpPr>
          <p:nvPr/>
        </p:nvSpPr>
        <p:spPr bwMode="auto">
          <a:xfrm>
            <a:off x="1979613" y="1001713"/>
            <a:ext cx="45370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</a:rPr>
              <a:t>2mx - 3m - 4x + 6 = </a:t>
            </a:r>
            <a:r>
              <a:rPr lang="ru-RU" sz="320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0" y="2781300"/>
            <a:ext cx="81724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2mx - 3m - 4x + 6 = (2mx - 3m) +(- 4x + 6) = </a:t>
            </a:r>
            <a:endParaRPr lang="ru-RU" sz="3200"/>
          </a:p>
        </p:txBody>
      </p:sp>
      <p:sp>
        <p:nvSpPr>
          <p:cNvPr id="65551" name="Rectangle 15"/>
          <p:cNvSpPr>
            <a:spLocks noChangeArrowheads="1"/>
          </p:cNvSpPr>
          <p:nvPr/>
        </p:nvSpPr>
        <p:spPr bwMode="auto">
          <a:xfrm>
            <a:off x="179388" y="3933825"/>
            <a:ext cx="70564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= (2x</a:t>
            </a:r>
            <a:r>
              <a:rPr lang="en-US" sz="3200">
                <a:latin typeface="Arial" pitchFamily="34" charset="0"/>
                <a:cs typeface="Arial" pitchFamily="34" charset="0"/>
              </a:rPr>
              <a:t>·</a:t>
            </a:r>
            <a:r>
              <a:rPr lang="en-US" sz="3200">
                <a:solidFill>
                  <a:srgbClr val="0000FF"/>
                </a:solidFill>
              </a:rPr>
              <a:t>m</a:t>
            </a:r>
            <a:r>
              <a:rPr lang="en-US" sz="3200"/>
              <a:t> - 3</a:t>
            </a:r>
            <a:r>
              <a:rPr lang="en-US" sz="3200">
                <a:latin typeface="Arial" pitchFamily="34" charset="0"/>
                <a:cs typeface="Arial" pitchFamily="34" charset="0"/>
              </a:rPr>
              <a:t>·</a:t>
            </a:r>
            <a:r>
              <a:rPr lang="en-US" sz="3200">
                <a:solidFill>
                  <a:srgbClr val="0000FF"/>
                </a:solidFill>
              </a:rPr>
              <a:t>m</a:t>
            </a:r>
            <a:r>
              <a:rPr lang="en-US" sz="3200"/>
              <a:t>) +(- 2x</a:t>
            </a:r>
            <a:r>
              <a:rPr lang="en-US" sz="3200">
                <a:latin typeface="Arial" pitchFamily="34" charset="0"/>
                <a:cs typeface="Arial" pitchFamily="34" charset="0"/>
              </a:rPr>
              <a:t>·</a:t>
            </a:r>
            <a:r>
              <a:rPr lang="en-US" sz="3200">
                <a:solidFill>
                  <a:srgbClr val="0000FF"/>
                </a:solidFill>
              </a:rPr>
              <a:t>2</a:t>
            </a:r>
            <a:r>
              <a:rPr lang="en-US" sz="3200"/>
              <a:t> + 3</a:t>
            </a:r>
            <a:r>
              <a:rPr lang="en-US" sz="3200">
                <a:latin typeface="Arial" pitchFamily="34" charset="0"/>
                <a:cs typeface="Arial" pitchFamily="34" charset="0"/>
              </a:rPr>
              <a:t>·</a:t>
            </a:r>
            <a:r>
              <a:rPr lang="en-US" sz="3200">
                <a:solidFill>
                  <a:srgbClr val="0000FF"/>
                </a:solidFill>
              </a:rPr>
              <a:t>2</a:t>
            </a:r>
            <a:r>
              <a:rPr lang="en-US" sz="3200"/>
              <a:t>) = </a:t>
            </a:r>
            <a:endParaRPr lang="ru-RU" sz="3200"/>
          </a:p>
        </p:txBody>
      </p:sp>
      <p:pic>
        <p:nvPicPr>
          <p:cNvPr id="65552" name="Picture 16" descr="j029958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04250" y="6381750"/>
            <a:ext cx="539750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684213" y="2060575"/>
            <a:ext cx="66960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x</a:t>
            </a:r>
            <a:r>
              <a:rPr lang="en-US" sz="3200" baseline="30000"/>
              <a:t>2</a:t>
            </a:r>
            <a:r>
              <a:rPr lang="en-US" sz="3200"/>
              <a:t> </a:t>
            </a:r>
            <a:r>
              <a:rPr lang="en-US" sz="3200">
                <a:solidFill>
                  <a:srgbClr val="0000FF"/>
                </a:solidFill>
              </a:rPr>
              <a:t>– 8x</a:t>
            </a:r>
            <a:r>
              <a:rPr lang="en-US" sz="3200"/>
              <a:t> +15 =</a:t>
            </a:r>
          </a:p>
          <a:p>
            <a:pPr algn="ctr">
              <a:spcBef>
                <a:spcPct val="50000"/>
              </a:spcBef>
            </a:pPr>
            <a:r>
              <a:rPr lang="en-US" sz="3200"/>
              <a:t>= x</a:t>
            </a:r>
            <a:r>
              <a:rPr lang="en-US" sz="3200" baseline="30000"/>
              <a:t>2</a:t>
            </a:r>
            <a:r>
              <a:rPr lang="en-US" sz="3200"/>
              <a:t> </a:t>
            </a:r>
            <a:r>
              <a:rPr lang="en-US" sz="3200">
                <a:solidFill>
                  <a:srgbClr val="0000FF"/>
                </a:solidFill>
              </a:rPr>
              <a:t>– 3x – 5x</a:t>
            </a:r>
            <a:r>
              <a:rPr lang="en-US" sz="3200"/>
              <a:t> +15 =</a:t>
            </a:r>
            <a:endParaRPr lang="ru-RU" sz="3200"/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0" y="188913"/>
            <a:ext cx="8027988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*)</a:t>
            </a:r>
            <a:r>
              <a:rPr lang="ru-RU" sz="2800"/>
              <a:t> </a:t>
            </a:r>
            <a:r>
              <a:rPr lang="ru-RU" sz="2800">
                <a:solidFill>
                  <a:srgbClr val="0000FF"/>
                </a:solidFill>
              </a:rPr>
              <a:t>Разложите на множители, </a:t>
            </a:r>
          </a:p>
          <a:p>
            <a:pPr algn="ctr">
              <a:spcBef>
                <a:spcPct val="50000"/>
              </a:spcBef>
            </a:pPr>
            <a:r>
              <a:rPr lang="ru-RU" sz="2800">
                <a:solidFill>
                  <a:srgbClr val="0000FF"/>
                </a:solidFill>
              </a:rPr>
              <a:t>представив один из членов многочлена </a:t>
            </a:r>
          </a:p>
          <a:p>
            <a:pPr algn="ctr">
              <a:spcBef>
                <a:spcPct val="50000"/>
              </a:spcBef>
            </a:pPr>
            <a:r>
              <a:rPr lang="ru-RU" sz="2800">
                <a:solidFill>
                  <a:srgbClr val="0000FF"/>
                </a:solidFill>
              </a:rPr>
              <a:t>в виде суммы подобных слагаемых:</a:t>
            </a: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755650" y="3644900"/>
            <a:ext cx="6696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 = (x</a:t>
            </a:r>
            <a:r>
              <a:rPr lang="en-US" sz="3200" baseline="30000"/>
              <a:t>2</a:t>
            </a:r>
            <a:r>
              <a:rPr lang="en-US" sz="3200"/>
              <a:t> </a:t>
            </a:r>
            <a:r>
              <a:rPr lang="en-US" sz="3200">
                <a:solidFill>
                  <a:srgbClr val="0000FF"/>
                </a:solidFill>
              </a:rPr>
              <a:t>– 3x</a:t>
            </a:r>
            <a:r>
              <a:rPr lang="en-US" sz="3200"/>
              <a:t>) + (</a:t>
            </a:r>
            <a:r>
              <a:rPr lang="en-US" sz="3200">
                <a:solidFill>
                  <a:srgbClr val="0000FF"/>
                </a:solidFill>
              </a:rPr>
              <a:t>– 5x</a:t>
            </a:r>
            <a:r>
              <a:rPr lang="en-US" sz="3200"/>
              <a:t> +15) =</a:t>
            </a:r>
            <a:endParaRPr lang="ru-RU" sz="3200"/>
          </a:p>
        </p:txBody>
      </p:sp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827088" y="4508500"/>
            <a:ext cx="6696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 = x</a:t>
            </a:r>
            <a:r>
              <a:rPr lang="en-US" sz="3200">
                <a:latin typeface="Arial" pitchFamily="34" charset="0"/>
                <a:cs typeface="Arial" pitchFamily="34" charset="0"/>
              </a:rPr>
              <a:t>·</a:t>
            </a:r>
            <a:r>
              <a:rPr lang="en-US" sz="3200">
                <a:solidFill>
                  <a:srgbClr val="0000FF"/>
                </a:solidFill>
              </a:rPr>
              <a:t>(x – 3)</a:t>
            </a:r>
            <a:r>
              <a:rPr lang="en-US" sz="3200"/>
              <a:t> – 5</a:t>
            </a:r>
            <a:r>
              <a:rPr lang="en-US" sz="3200">
                <a:latin typeface="Arial" pitchFamily="34" charset="0"/>
                <a:cs typeface="Arial" pitchFamily="34" charset="0"/>
              </a:rPr>
              <a:t>·</a:t>
            </a:r>
            <a:r>
              <a:rPr lang="en-US" sz="3200">
                <a:solidFill>
                  <a:srgbClr val="0000FF"/>
                </a:solidFill>
              </a:rPr>
              <a:t>(x – 3)</a:t>
            </a:r>
            <a:r>
              <a:rPr lang="en-US" sz="3200"/>
              <a:t> =</a:t>
            </a:r>
            <a:endParaRPr lang="ru-RU" sz="3200"/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900113" y="5445125"/>
            <a:ext cx="6696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 = </a:t>
            </a:r>
            <a:r>
              <a:rPr lang="en-US" sz="3200">
                <a:solidFill>
                  <a:srgbClr val="0000FF"/>
                </a:solidFill>
              </a:rPr>
              <a:t>(x – 3) </a:t>
            </a:r>
            <a:r>
              <a:rPr lang="en-US" sz="3200">
                <a:latin typeface="Arial" pitchFamily="34" charset="0"/>
                <a:cs typeface="Arial" pitchFamily="34" charset="0"/>
              </a:rPr>
              <a:t>·(</a:t>
            </a:r>
            <a:r>
              <a:rPr lang="en-US" sz="3200"/>
              <a:t>x– 5).</a:t>
            </a:r>
            <a:endParaRPr lang="ru-RU" sz="3200"/>
          </a:p>
        </p:txBody>
      </p:sp>
      <p:sp>
        <p:nvSpPr>
          <p:cNvPr id="70669" name="Line 13"/>
          <p:cNvSpPr>
            <a:spLocks noChangeShapeType="1"/>
          </p:cNvSpPr>
          <p:nvPr/>
        </p:nvSpPr>
        <p:spPr bwMode="auto">
          <a:xfrm flipH="1">
            <a:off x="3419475" y="3357563"/>
            <a:ext cx="1444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0670" name="Line 14"/>
          <p:cNvSpPr>
            <a:spLocks noChangeShapeType="1"/>
          </p:cNvSpPr>
          <p:nvPr/>
        </p:nvSpPr>
        <p:spPr bwMode="auto">
          <a:xfrm>
            <a:off x="4500563" y="3284538"/>
            <a:ext cx="35877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0671" name="Line 15"/>
          <p:cNvSpPr>
            <a:spLocks noChangeShapeType="1"/>
          </p:cNvSpPr>
          <p:nvPr/>
        </p:nvSpPr>
        <p:spPr bwMode="auto">
          <a:xfrm flipH="1">
            <a:off x="3708400" y="2565400"/>
            <a:ext cx="14287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0672" name="Line 16"/>
          <p:cNvSpPr>
            <a:spLocks noChangeShapeType="1"/>
          </p:cNvSpPr>
          <p:nvPr/>
        </p:nvSpPr>
        <p:spPr bwMode="auto">
          <a:xfrm>
            <a:off x="3851275" y="2565400"/>
            <a:ext cx="64928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70673" name="Picture 17" descr="j029958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04250" y="6381750"/>
            <a:ext cx="539750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188913"/>
            <a:ext cx="7772400" cy="936625"/>
          </a:xfrm>
        </p:spPr>
        <p:txBody>
          <a:bodyPr/>
          <a:lstStyle/>
          <a:p>
            <a:r>
              <a:rPr lang="ru-RU" sz="3000" b="1"/>
              <a:t>Формулы разложения на множители</a:t>
            </a:r>
            <a:r>
              <a:rPr lang="ru-RU" sz="4000"/>
              <a:t> </a:t>
            </a:r>
          </a:p>
        </p:txBody>
      </p:sp>
      <p:graphicFrame>
        <p:nvGraphicFramePr>
          <p:cNvPr id="6242" name="Group 98"/>
          <p:cNvGraphicFramePr>
            <a:graphicFrameLocks noGrp="1"/>
          </p:cNvGraphicFramePr>
          <p:nvPr/>
        </p:nvGraphicFramePr>
        <p:xfrm>
          <a:off x="1331913" y="1268413"/>
          <a:ext cx="6119812" cy="701040"/>
        </p:xfrm>
        <a:graphic>
          <a:graphicData uri="http://schemas.openxmlformats.org/drawingml/2006/table">
            <a:tbl>
              <a:tblPr/>
              <a:tblGrid>
                <a:gridCol w="6119812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ru-RU" sz="4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 – </a:t>
                      </a:r>
                      <a:r>
                        <a:rPr kumimoji="0" lang="ru-RU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ru-RU" sz="4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 = (</a:t>
                      </a:r>
                      <a:r>
                        <a:rPr kumimoji="0" lang="ru-RU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 + </a:t>
                      </a:r>
                      <a:r>
                        <a:rPr kumimoji="0" lang="ru-RU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·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 – </a:t>
                      </a:r>
                      <a:r>
                        <a:rPr kumimoji="0" lang="ru-RU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0" y="2605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sz="2400"/>
          </a:p>
        </p:txBody>
      </p:sp>
      <p:graphicFrame>
        <p:nvGraphicFramePr>
          <p:cNvPr id="6255" name="Group 111"/>
          <p:cNvGraphicFramePr>
            <a:graphicFrameLocks noGrp="1"/>
          </p:cNvGraphicFramePr>
          <p:nvPr/>
        </p:nvGraphicFramePr>
        <p:xfrm>
          <a:off x="900113" y="2276475"/>
          <a:ext cx="6985000" cy="701040"/>
        </p:xfrm>
        <a:graphic>
          <a:graphicData uri="http://schemas.openxmlformats.org/drawingml/2006/table">
            <a:tbl>
              <a:tblPr/>
              <a:tblGrid>
                <a:gridCol w="698500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ru-RU" sz="4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 + 2</a:t>
                      </a:r>
                      <a:r>
                        <a:rPr kumimoji="0" lang="ru-RU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ab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 + </a:t>
                      </a:r>
                      <a:r>
                        <a:rPr kumimoji="0" lang="ru-RU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ru-RU" sz="4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= </a:t>
                      </a:r>
                      <a:r>
                        <a:rPr kumimoji="0" lang="ru-RU" sz="4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 + </a:t>
                      </a:r>
                      <a:r>
                        <a:rPr kumimoji="0" lang="ru-RU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ru-RU" sz="4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248" name="Group 104"/>
          <p:cNvGraphicFramePr>
            <a:graphicFrameLocks noGrp="1"/>
          </p:cNvGraphicFramePr>
          <p:nvPr/>
        </p:nvGraphicFramePr>
        <p:xfrm>
          <a:off x="468313" y="4437063"/>
          <a:ext cx="7272337" cy="701040"/>
        </p:xfrm>
        <a:graphic>
          <a:graphicData uri="http://schemas.openxmlformats.org/drawingml/2006/table">
            <a:tbl>
              <a:tblPr/>
              <a:tblGrid>
                <a:gridCol w="7272337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ru-RU" sz="4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 + </a:t>
                      </a:r>
                      <a:r>
                        <a:rPr kumimoji="0" lang="ru-RU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ru-RU" sz="4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 = (</a:t>
                      </a:r>
                      <a:r>
                        <a:rPr kumimoji="0" lang="ru-RU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 + </a:t>
                      </a:r>
                      <a:r>
                        <a:rPr kumimoji="0" lang="ru-RU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·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ru-RU" sz="4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 – </a:t>
                      </a:r>
                      <a:r>
                        <a:rPr kumimoji="0" lang="ru-RU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ab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 + </a:t>
                      </a:r>
                      <a:r>
                        <a:rPr kumimoji="0" lang="ru-RU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ru-RU" sz="4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8" name="Rectangle 44"/>
          <p:cNvSpPr>
            <a:spLocks noChangeArrowheads="1"/>
          </p:cNvSpPr>
          <p:nvPr/>
        </p:nvSpPr>
        <p:spPr bwMode="auto">
          <a:xfrm>
            <a:off x="0" y="28400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sz="2400"/>
          </a:p>
        </p:txBody>
      </p:sp>
      <p:sp>
        <p:nvSpPr>
          <p:cNvPr id="6198" name="Rectangle 54"/>
          <p:cNvSpPr>
            <a:spLocks noChangeArrowheads="1"/>
          </p:cNvSpPr>
          <p:nvPr/>
        </p:nvSpPr>
        <p:spPr bwMode="auto">
          <a:xfrm>
            <a:off x="0" y="3703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sz="2400"/>
          </a:p>
        </p:txBody>
      </p:sp>
      <p:sp>
        <p:nvSpPr>
          <p:cNvPr id="6247" name="Rectangle 103"/>
          <p:cNvSpPr>
            <a:spLocks noChangeArrowheads="1"/>
          </p:cNvSpPr>
          <p:nvPr/>
        </p:nvSpPr>
        <p:spPr bwMode="auto">
          <a:xfrm>
            <a:off x="827088" y="5557838"/>
            <a:ext cx="67484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000" i="1">
                <a:solidFill>
                  <a:srgbClr val="000000"/>
                </a:solidFill>
                <a:latin typeface="Times" pitchFamily="18" charset="0"/>
                <a:cs typeface="Times New Roman" pitchFamily="18" charset="0"/>
              </a:rPr>
              <a:t>a</a:t>
            </a:r>
            <a:r>
              <a:rPr lang="ru-RU" sz="4000" baseline="30000">
                <a:solidFill>
                  <a:srgbClr val="000000"/>
                </a:solidFill>
                <a:latin typeface="Times" pitchFamily="18" charset="0"/>
                <a:cs typeface="Times New Roman" pitchFamily="18" charset="0"/>
              </a:rPr>
              <a:t>3</a:t>
            </a:r>
            <a:r>
              <a:rPr lang="ru-RU" sz="4000">
                <a:solidFill>
                  <a:srgbClr val="000000"/>
                </a:solidFill>
                <a:latin typeface="Times" pitchFamily="18" charset="0"/>
                <a:cs typeface="Times New Roman" pitchFamily="18" charset="0"/>
              </a:rPr>
              <a:t> –  </a:t>
            </a:r>
            <a:r>
              <a:rPr lang="ru-RU" sz="4000" i="1">
                <a:solidFill>
                  <a:srgbClr val="000000"/>
                </a:solidFill>
                <a:latin typeface="Times" pitchFamily="18" charset="0"/>
                <a:cs typeface="Times New Roman" pitchFamily="18" charset="0"/>
              </a:rPr>
              <a:t>b</a:t>
            </a:r>
            <a:r>
              <a:rPr lang="ru-RU" sz="4000" baseline="30000">
                <a:solidFill>
                  <a:srgbClr val="000000"/>
                </a:solidFill>
                <a:latin typeface="Times" pitchFamily="18" charset="0"/>
                <a:cs typeface="Times New Roman" pitchFamily="18" charset="0"/>
              </a:rPr>
              <a:t>3</a:t>
            </a:r>
            <a:r>
              <a:rPr lang="ru-RU" sz="4000">
                <a:solidFill>
                  <a:srgbClr val="000000"/>
                </a:solidFill>
                <a:latin typeface="Times" pitchFamily="18" charset="0"/>
                <a:cs typeface="Times New Roman" pitchFamily="18" charset="0"/>
              </a:rPr>
              <a:t> = (</a:t>
            </a:r>
            <a:r>
              <a:rPr lang="ru-RU" sz="4000" i="1">
                <a:solidFill>
                  <a:srgbClr val="000000"/>
                </a:solidFill>
                <a:latin typeface="Times" pitchFamily="18" charset="0"/>
                <a:cs typeface="Times New Roman" pitchFamily="18" charset="0"/>
              </a:rPr>
              <a:t>a</a:t>
            </a:r>
            <a:r>
              <a:rPr lang="ru-RU" sz="4000">
                <a:solidFill>
                  <a:srgbClr val="000000"/>
                </a:solidFill>
                <a:latin typeface="Times" pitchFamily="18" charset="0"/>
                <a:cs typeface="Times New Roman" pitchFamily="18" charset="0"/>
              </a:rPr>
              <a:t>  –  </a:t>
            </a:r>
            <a:r>
              <a:rPr lang="ru-RU" sz="4000" i="1">
                <a:solidFill>
                  <a:srgbClr val="000000"/>
                </a:solidFill>
                <a:latin typeface="Times" pitchFamily="18" charset="0"/>
                <a:cs typeface="Times New Roman" pitchFamily="18" charset="0"/>
              </a:rPr>
              <a:t>b</a:t>
            </a:r>
            <a:r>
              <a:rPr lang="ru-RU" sz="4000">
                <a:solidFill>
                  <a:srgbClr val="000000"/>
                </a:solidFill>
                <a:latin typeface="Times" pitchFamily="18" charset="0"/>
                <a:cs typeface="Times New Roman" pitchFamily="18" charset="0"/>
              </a:rPr>
              <a:t>)</a:t>
            </a:r>
            <a:r>
              <a:rPr lang="en-US" sz="4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4000">
                <a:solidFill>
                  <a:srgbClr val="000000"/>
                </a:solidFill>
                <a:latin typeface="Times" pitchFamily="18" charset="0"/>
                <a:cs typeface="Times New Roman" pitchFamily="18" charset="0"/>
              </a:rPr>
              <a:t>(</a:t>
            </a:r>
            <a:r>
              <a:rPr lang="ru-RU" sz="4000" i="1">
                <a:solidFill>
                  <a:srgbClr val="000000"/>
                </a:solidFill>
                <a:latin typeface="Times" pitchFamily="18" charset="0"/>
                <a:cs typeface="Times New Roman" pitchFamily="18" charset="0"/>
              </a:rPr>
              <a:t>a</a:t>
            </a:r>
            <a:r>
              <a:rPr lang="ru-RU" sz="4000" baseline="30000">
                <a:solidFill>
                  <a:srgbClr val="000000"/>
                </a:solidFill>
                <a:latin typeface="Times" pitchFamily="18" charset="0"/>
                <a:cs typeface="Times New Roman" pitchFamily="18" charset="0"/>
              </a:rPr>
              <a:t>2</a:t>
            </a:r>
            <a:r>
              <a:rPr lang="ru-RU" sz="4000">
                <a:solidFill>
                  <a:srgbClr val="000000"/>
                </a:solidFill>
                <a:latin typeface="Times" pitchFamily="18" charset="0"/>
                <a:cs typeface="Times New Roman" pitchFamily="18" charset="0"/>
              </a:rPr>
              <a:t> + </a:t>
            </a:r>
            <a:r>
              <a:rPr lang="ru-RU" sz="4000" i="1">
                <a:solidFill>
                  <a:srgbClr val="000000"/>
                </a:solidFill>
                <a:latin typeface="Times" pitchFamily="18" charset="0"/>
                <a:cs typeface="Times New Roman" pitchFamily="18" charset="0"/>
              </a:rPr>
              <a:t>ab</a:t>
            </a:r>
            <a:r>
              <a:rPr lang="ru-RU" sz="4000">
                <a:solidFill>
                  <a:srgbClr val="000000"/>
                </a:solidFill>
                <a:latin typeface="Times" pitchFamily="18" charset="0"/>
                <a:cs typeface="Times New Roman" pitchFamily="18" charset="0"/>
              </a:rPr>
              <a:t> + </a:t>
            </a:r>
            <a:r>
              <a:rPr lang="ru-RU" sz="4000" i="1">
                <a:solidFill>
                  <a:srgbClr val="000000"/>
                </a:solidFill>
                <a:latin typeface="Times" pitchFamily="18" charset="0"/>
                <a:cs typeface="Times New Roman" pitchFamily="18" charset="0"/>
              </a:rPr>
              <a:t>b</a:t>
            </a:r>
            <a:r>
              <a:rPr lang="ru-RU" sz="4000" baseline="30000">
                <a:solidFill>
                  <a:srgbClr val="000000"/>
                </a:solidFill>
                <a:latin typeface="Times" pitchFamily="18" charset="0"/>
                <a:cs typeface="Times New Roman" pitchFamily="18" charset="0"/>
              </a:rPr>
              <a:t>2</a:t>
            </a:r>
            <a:r>
              <a:rPr lang="ru-RU" sz="4000">
                <a:solidFill>
                  <a:srgbClr val="000000"/>
                </a:solidFill>
                <a:latin typeface="Times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6256" name="Group 112"/>
          <p:cNvGraphicFramePr>
            <a:graphicFrameLocks noGrp="1"/>
          </p:cNvGraphicFramePr>
          <p:nvPr/>
        </p:nvGraphicFramePr>
        <p:xfrm>
          <a:off x="755650" y="3213100"/>
          <a:ext cx="7129463" cy="701040"/>
        </p:xfrm>
        <a:graphic>
          <a:graphicData uri="http://schemas.openxmlformats.org/drawingml/2006/table">
            <a:tbl>
              <a:tblPr/>
              <a:tblGrid>
                <a:gridCol w="7129463"/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ru-RU" sz="4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ru-RU" sz="4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 2</a:t>
                      </a:r>
                      <a:r>
                        <a:rPr kumimoji="0" lang="ru-RU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ab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 + </a:t>
                      </a:r>
                      <a:r>
                        <a:rPr kumimoji="0" lang="ru-RU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ru-RU" sz="4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= </a:t>
                      </a:r>
                      <a:r>
                        <a:rPr kumimoji="0" lang="ru-RU" sz="4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  –  </a:t>
                      </a:r>
                      <a:r>
                        <a:rPr kumimoji="0" lang="ru-RU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ru-RU" sz="4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265" name="Picture 121" descr="j029958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04250" y="6381750"/>
            <a:ext cx="539750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772400" cy="1125538"/>
          </a:xfrm>
        </p:spPr>
        <p:txBody>
          <a:bodyPr/>
          <a:lstStyle/>
          <a:p>
            <a:r>
              <a:rPr lang="ru-RU" sz="3600">
                <a:solidFill>
                  <a:srgbClr val="0000FF"/>
                </a:solidFill>
              </a:rPr>
              <a:t>Использование формул сокращённого умножения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0" y="2349500"/>
            <a:ext cx="4500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ru-RU" sz="2800" b="1">
                <a:solidFill>
                  <a:srgbClr val="0000FF"/>
                </a:solidFill>
              </a:rPr>
              <a:t>1</a:t>
            </a:r>
            <a:r>
              <a:rPr kumimoji="1" lang="en-US" sz="2800" b="1">
                <a:solidFill>
                  <a:srgbClr val="0000FF"/>
                </a:solidFill>
              </a:rPr>
              <a:t>.</a:t>
            </a:r>
            <a:r>
              <a:rPr kumimoji="1" lang="en-US" sz="2800" b="1">
                <a:solidFill>
                  <a:srgbClr val="000000"/>
                </a:solidFill>
              </a:rPr>
              <a:t>  (2p)</a:t>
            </a:r>
            <a:r>
              <a:rPr kumimoji="1" lang="en-US" sz="2800" b="1" baseline="30000">
                <a:solidFill>
                  <a:srgbClr val="000000"/>
                </a:solidFill>
              </a:rPr>
              <a:t>2</a:t>
            </a:r>
            <a:r>
              <a:rPr kumimoji="1" lang="en-US" sz="2800" b="1">
                <a:solidFill>
                  <a:srgbClr val="000000"/>
                </a:solidFill>
              </a:rPr>
              <a:t> + 2</a:t>
            </a:r>
            <a:r>
              <a:rPr kumimoji="1" lang="en-US" sz="28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kumimoji="1" lang="en-US" sz="2800" b="1">
                <a:solidFill>
                  <a:srgbClr val="000000"/>
                </a:solidFill>
              </a:rPr>
              <a:t>6pn + (3n)</a:t>
            </a:r>
            <a:r>
              <a:rPr kumimoji="1" lang="en-US" sz="2800" b="1" baseline="30000">
                <a:solidFill>
                  <a:srgbClr val="000000"/>
                </a:solidFill>
              </a:rPr>
              <a:t>2</a:t>
            </a:r>
            <a:endParaRPr lang="ru-RU" sz="2800" b="1" baseline="30000">
              <a:solidFill>
                <a:srgbClr val="000000"/>
              </a:solidFill>
            </a:endParaRP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0" y="42211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ru-RU" sz="2800" b="1">
                <a:solidFill>
                  <a:srgbClr val="0000FF"/>
                </a:solidFill>
              </a:rPr>
              <a:t>3</a:t>
            </a:r>
            <a:r>
              <a:rPr kumimoji="1" lang="en-US" sz="2800" b="1">
                <a:solidFill>
                  <a:srgbClr val="0000FF"/>
                </a:solidFill>
              </a:rPr>
              <a:t>.</a:t>
            </a:r>
            <a:r>
              <a:rPr kumimoji="1" lang="en-US" sz="2800" b="1">
                <a:solidFill>
                  <a:srgbClr val="000000"/>
                </a:solidFill>
              </a:rPr>
              <a:t>  (7b)</a:t>
            </a:r>
            <a:r>
              <a:rPr kumimoji="1" lang="en-US" sz="2800" b="1" baseline="30000">
                <a:solidFill>
                  <a:srgbClr val="000000"/>
                </a:solidFill>
              </a:rPr>
              <a:t>2</a:t>
            </a:r>
            <a:r>
              <a:rPr kumimoji="1" lang="en-US" sz="2800" b="1">
                <a:solidFill>
                  <a:srgbClr val="000000"/>
                </a:solidFill>
              </a:rPr>
              <a:t> – (5a)</a:t>
            </a:r>
            <a:r>
              <a:rPr kumimoji="1" lang="en-US" sz="2800" b="1" baseline="30000">
                <a:solidFill>
                  <a:srgbClr val="000000"/>
                </a:solidFill>
              </a:rPr>
              <a:t>2</a:t>
            </a:r>
            <a:endParaRPr lang="ru-RU" sz="2800" b="1" baseline="30000">
              <a:solidFill>
                <a:srgbClr val="000000"/>
              </a:solidFill>
            </a:endParaRP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0" y="3284538"/>
            <a:ext cx="3203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ru-RU" sz="2800" b="1">
                <a:solidFill>
                  <a:srgbClr val="0000FF"/>
                </a:solidFill>
              </a:rPr>
              <a:t>2</a:t>
            </a:r>
            <a:r>
              <a:rPr kumimoji="1" lang="en-US" sz="2800" b="1">
                <a:solidFill>
                  <a:srgbClr val="0000FF"/>
                </a:solidFill>
              </a:rPr>
              <a:t>.</a:t>
            </a:r>
            <a:r>
              <a:rPr kumimoji="1" lang="en-US" sz="2800" b="1">
                <a:solidFill>
                  <a:srgbClr val="000000"/>
                </a:solidFill>
              </a:rPr>
              <a:t>  (5x)</a:t>
            </a:r>
            <a:r>
              <a:rPr kumimoji="1" lang="en-US" sz="2800" b="1" baseline="30000">
                <a:solidFill>
                  <a:srgbClr val="000000"/>
                </a:solidFill>
              </a:rPr>
              <a:t>2</a:t>
            </a:r>
            <a:r>
              <a:rPr kumimoji="1" lang="en-US" sz="2800" b="1">
                <a:solidFill>
                  <a:srgbClr val="000000"/>
                </a:solidFill>
              </a:rPr>
              <a:t> – 2</a:t>
            </a:r>
            <a:r>
              <a:rPr kumimoji="1" lang="en-US" sz="28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kumimoji="1" lang="en-US" sz="2800" b="1">
                <a:solidFill>
                  <a:srgbClr val="000000"/>
                </a:solidFill>
              </a:rPr>
              <a:t>20x + 4</a:t>
            </a:r>
            <a:r>
              <a:rPr kumimoji="1" lang="en-US" sz="2800" b="1" baseline="30000">
                <a:solidFill>
                  <a:srgbClr val="000000"/>
                </a:solidFill>
              </a:rPr>
              <a:t>2</a:t>
            </a:r>
            <a:endParaRPr lang="ru-RU" sz="2800" b="1" baseline="30000">
              <a:solidFill>
                <a:srgbClr val="000000"/>
              </a:solidFill>
            </a:endParaRP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0" y="6021388"/>
            <a:ext cx="24114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ru-RU" sz="2800" b="1">
                <a:solidFill>
                  <a:srgbClr val="0000FF"/>
                </a:solidFill>
              </a:rPr>
              <a:t>5</a:t>
            </a:r>
            <a:r>
              <a:rPr kumimoji="1" lang="en-US" sz="2800" b="1">
                <a:solidFill>
                  <a:srgbClr val="0000FF"/>
                </a:solidFill>
              </a:rPr>
              <a:t>.</a:t>
            </a:r>
            <a:r>
              <a:rPr kumimoji="1" lang="en-US" sz="2800" b="1">
                <a:solidFill>
                  <a:srgbClr val="000000"/>
                </a:solidFill>
              </a:rPr>
              <a:t>  (2c)</a:t>
            </a:r>
            <a:r>
              <a:rPr kumimoji="1" lang="en-US" sz="2800" b="1" baseline="30000">
                <a:solidFill>
                  <a:srgbClr val="000000"/>
                </a:solidFill>
              </a:rPr>
              <a:t>3</a:t>
            </a:r>
            <a:r>
              <a:rPr kumimoji="1" lang="en-US" sz="2800" b="1">
                <a:solidFill>
                  <a:srgbClr val="000000"/>
                </a:solidFill>
              </a:rPr>
              <a:t> – 5</a:t>
            </a:r>
            <a:r>
              <a:rPr kumimoji="1" lang="en-US" sz="2800" b="1" baseline="30000">
                <a:solidFill>
                  <a:srgbClr val="000000"/>
                </a:solidFill>
              </a:rPr>
              <a:t>3</a:t>
            </a:r>
            <a:endParaRPr lang="ru-RU" sz="2800" b="1" baseline="30000">
              <a:solidFill>
                <a:srgbClr val="000000"/>
              </a:solidFill>
            </a:endParaRPr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0" y="5033963"/>
            <a:ext cx="1901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ru-RU" sz="2800" b="1">
                <a:solidFill>
                  <a:srgbClr val="0000FF"/>
                </a:solidFill>
              </a:rPr>
              <a:t>4</a:t>
            </a:r>
            <a:r>
              <a:rPr kumimoji="1" lang="en-US" sz="2800" b="1">
                <a:solidFill>
                  <a:srgbClr val="0000FF"/>
                </a:solidFill>
              </a:rPr>
              <a:t>.</a:t>
            </a:r>
            <a:r>
              <a:rPr kumimoji="1" lang="en-US" sz="2800" b="1">
                <a:solidFill>
                  <a:srgbClr val="000000"/>
                </a:solidFill>
              </a:rPr>
              <a:t>  1 + (4a)</a:t>
            </a:r>
            <a:r>
              <a:rPr kumimoji="1" lang="en-US" sz="2800" b="1" baseline="30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1258888" y="162242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II</a:t>
            </a:r>
            <a:endParaRPr lang="ru-RU" b="1">
              <a:solidFill>
                <a:srgbClr val="0000FF"/>
              </a:solidFill>
            </a:endParaRPr>
          </a:p>
        </p:txBody>
      </p:sp>
      <p:pic>
        <p:nvPicPr>
          <p:cNvPr id="58389" name="Picture 21" descr="j029958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04250" y="6381750"/>
            <a:ext cx="539750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471488"/>
            <a:ext cx="8388350" cy="598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142875" algn="ctr">
              <a:tabLst>
                <a:tab pos="320675" algn="l"/>
              </a:tabLst>
            </a:pPr>
            <a:r>
              <a:rPr lang="ru-RU" sz="2400" b="1" i="1" u="sng"/>
              <a:t>Зачет№5</a:t>
            </a:r>
            <a:r>
              <a:rPr lang="ru-RU" sz="2400" b="1"/>
              <a:t>      Разложение на множители</a:t>
            </a:r>
            <a:endParaRPr lang="ru-RU" sz="2400"/>
          </a:p>
          <a:p>
            <a:pPr lvl="1">
              <a:tabLst>
                <a:tab pos="320675" algn="l"/>
              </a:tabLst>
            </a:pPr>
            <a:r>
              <a:rPr lang="ru-RU" sz="2100"/>
              <a:t>1.</a:t>
            </a:r>
            <a:r>
              <a:rPr lang="en-US" sz="2100"/>
              <a:t> </a:t>
            </a:r>
            <a:r>
              <a:rPr lang="ru-RU" sz="2100"/>
              <a:t>Вынесите общий множитель сначала с положительным, а потом с </a:t>
            </a:r>
            <a:r>
              <a:rPr lang="en-US" sz="2100"/>
              <a:t>    </a:t>
            </a:r>
            <a:r>
              <a:rPr lang="ru-RU" sz="2100"/>
              <a:t>отрицательным коэффициентом:</a:t>
            </a:r>
          </a:p>
          <a:p>
            <a:pPr indent="142875">
              <a:tabLst>
                <a:tab pos="320675" algn="l"/>
              </a:tabLst>
            </a:pPr>
            <a:r>
              <a:rPr lang="en-US" sz="2400" b="1">
                <a:solidFill>
                  <a:srgbClr val="000000"/>
                </a:solidFill>
              </a:rPr>
              <a:t>   </a:t>
            </a:r>
            <a:r>
              <a:rPr lang="ru-RU" sz="2400" b="1">
                <a:solidFill>
                  <a:srgbClr val="000000"/>
                </a:solidFill>
              </a:rPr>
              <a:t>а) </a:t>
            </a:r>
            <a:r>
              <a:rPr lang="en-US" sz="2400" b="1">
                <a:solidFill>
                  <a:srgbClr val="000000"/>
                </a:solidFill>
              </a:rPr>
              <a:t> </a:t>
            </a:r>
            <a:r>
              <a:rPr lang="ru-RU" sz="2400" b="1">
                <a:solidFill>
                  <a:srgbClr val="000000"/>
                </a:solidFill>
              </a:rPr>
              <a:t>6с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 + 4с;  </a:t>
            </a:r>
            <a:r>
              <a:rPr lang="en-US" sz="2400" b="1">
                <a:solidFill>
                  <a:srgbClr val="000000"/>
                </a:solidFill>
              </a:rPr>
              <a:t> </a:t>
            </a:r>
            <a:r>
              <a:rPr lang="ru-RU" sz="2400" b="1">
                <a:solidFill>
                  <a:srgbClr val="000000"/>
                </a:solidFill>
              </a:rPr>
              <a:t>  б)</a:t>
            </a:r>
            <a:r>
              <a:rPr lang="en-US" sz="2400" b="1">
                <a:solidFill>
                  <a:srgbClr val="000000"/>
                </a:solidFill>
              </a:rPr>
              <a:t> </a:t>
            </a:r>
            <a:r>
              <a:rPr lang="ru-RU" sz="2400" b="1">
                <a:solidFill>
                  <a:srgbClr val="000000"/>
                </a:solidFill>
              </a:rPr>
              <a:t> 6с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 - 4с;   </a:t>
            </a:r>
            <a:r>
              <a:rPr lang="en-US" sz="2400" b="1">
                <a:solidFill>
                  <a:srgbClr val="000000"/>
                </a:solidFill>
              </a:rPr>
              <a:t> </a:t>
            </a:r>
            <a:r>
              <a:rPr lang="ru-RU" sz="2400" b="1">
                <a:solidFill>
                  <a:srgbClr val="000000"/>
                </a:solidFill>
              </a:rPr>
              <a:t> в) </a:t>
            </a:r>
            <a:r>
              <a:rPr lang="en-US" sz="2400" b="1">
                <a:solidFill>
                  <a:srgbClr val="000000"/>
                </a:solidFill>
              </a:rPr>
              <a:t> </a:t>
            </a:r>
            <a:r>
              <a:rPr lang="ru-RU" sz="2400" b="1">
                <a:solidFill>
                  <a:srgbClr val="000000"/>
                </a:solidFill>
              </a:rPr>
              <a:t>-6с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 + 4с;</a:t>
            </a:r>
            <a:r>
              <a:rPr lang="en-US" sz="2400" b="1">
                <a:solidFill>
                  <a:srgbClr val="000000"/>
                </a:solidFill>
              </a:rPr>
              <a:t>   </a:t>
            </a:r>
            <a:r>
              <a:rPr lang="ru-RU" sz="2400" b="1">
                <a:solidFill>
                  <a:srgbClr val="000000"/>
                </a:solidFill>
              </a:rPr>
              <a:t>г)</a:t>
            </a:r>
            <a:r>
              <a:rPr lang="en-US" sz="2400" b="1">
                <a:solidFill>
                  <a:srgbClr val="000000"/>
                </a:solidFill>
              </a:rPr>
              <a:t> </a:t>
            </a:r>
            <a:r>
              <a:rPr lang="ru-RU" sz="2400" b="1">
                <a:solidFill>
                  <a:srgbClr val="000000"/>
                </a:solidFill>
              </a:rPr>
              <a:t>-6с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 - 4с.</a:t>
            </a:r>
            <a:endParaRPr lang="en-US" sz="2400" b="1">
              <a:solidFill>
                <a:srgbClr val="000000"/>
              </a:solidFill>
            </a:endParaRPr>
          </a:p>
          <a:p>
            <a:pPr indent="142875">
              <a:tabLst>
                <a:tab pos="320675" algn="l"/>
              </a:tabLst>
            </a:pPr>
            <a:r>
              <a:rPr lang="ru-RU" sz="2100"/>
              <a:t>2. Примените формулу разности квадратов:</a:t>
            </a:r>
            <a:br>
              <a:rPr lang="ru-RU" sz="2100"/>
            </a:br>
            <a:r>
              <a:rPr lang="en-US" sz="2100"/>
              <a:t>    </a:t>
            </a:r>
            <a:r>
              <a:rPr lang="ru-RU" sz="2400" b="1">
                <a:solidFill>
                  <a:srgbClr val="000000"/>
                </a:solidFill>
              </a:rPr>
              <a:t>а) 9с</a:t>
            </a:r>
            <a:r>
              <a:rPr lang="ru-RU" sz="2400" b="1" baseline="30000">
                <a:solidFill>
                  <a:srgbClr val="000000"/>
                </a:solidFill>
              </a:rPr>
              <a:t>2 </a:t>
            </a:r>
            <a:r>
              <a:rPr lang="ru-RU" sz="2400" b="1">
                <a:solidFill>
                  <a:srgbClr val="000000"/>
                </a:solidFill>
              </a:rPr>
              <a:t>- 4;   </a:t>
            </a:r>
            <a:r>
              <a:rPr lang="en-US" sz="2400" b="1">
                <a:solidFill>
                  <a:srgbClr val="000000"/>
                </a:solidFill>
              </a:rPr>
              <a:t>        </a:t>
            </a:r>
            <a:r>
              <a:rPr lang="ru-RU" sz="2400" b="1">
                <a:solidFill>
                  <a:srgbClr val="000000"/>
                </a:solidFill>
              </a:rPr>
              <a:t> б) 4 - 9с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;    </a:t>
            </a:r>
            <a:r>
              <a:rPr lang="en-US" sz="2400" b="1">
                <a:solidFill>
                  <a:srgbClr val="000000"/>
                </a:solidFill>
              </a:rPr>
              <a:t>          </a:t>
            </a:r>
            <a:r>
              <a:rPr lang="ru-RU" sz="2400" b="1"/>
              <a:t>в) а</a:t>
            </a:r>
            <a:r>
              <a:rPr lang="ru-RU" sz="2400" b="1" baseline="30000"/>
              <a:t>3</a:t>
            </a:r>
            <a:r>
              <a:rPr lang="ru-RU" sz="2400" b="1">
                <a:solidFill>
                  <a:srgbClr val="000000"/>
                </a:solidFill>
              </a:rPr>
              <a:t> – а</a:t>
            </a:r>
            <a:r>
              <a:rPr lang="en-US" sz="2400" b="1">
                <a:solidFill>
                  <a:srgbClr val="000000"/>
                </a:solidFill>
              </a:rPr>
              <a:t>b</a:t>
            </a:r>
            <a:r>
              <a:rPr lang="en-US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.</a:t>
            </a:r>
          </a:p>
          <a:p>
            <a:pPr indent="142875">
              <a:tabLst>
                <a:tab pos="320675" algn="l"/>
              </a:tabLst>
            </a:pPr>
            <a:r>
              <a:rPr lang="ru-RU" sz="2100"/>
              <a:t>3.</a:t>
            </a:r>
            <a:r>
              <a:rPr lang="en-US" sz="2100"/>
              <a:t> </a:t>
            </a:r>
            <a:r>
              <a:rPr lang="ru-RU" sz="2100"/>
              <a:t>Примените формулы квадрата разности и квадрата суммы:</a:t>
            </a:r>
            <a:br>
              <a:rPr lang="ru-RU" sz="2100"/>
            </a:br>
            <a:r>
              <a:rPr lang="en-US" sz="2100"/>
              <a:t>    </a:t>
            </a:r>
            <a:r>
              <a:rPr lang="ru-RU" sz="2400" b="1">
                <a:solidFill>
                  <a:srgbClr val="000000"/>
                </a:solidFill>
              </a:rPr>
              <a:t>а)   9с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 - 12с + 4;       б) -9с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 + 12с - 4;         в)-18с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 - 24с - 8.</a:t>
            </a:r>
          </a:p>
          <a:p>
            <a:pPr indent="142875">
              <a:tabLst>
                <a:tab pos="320675" algn="l"/>
              </a:tabLst>
            </a:pPr>
            <a:r>
              <a:rPr lang="ru-RU" sz="2100"/>
              <a:t>4</a:t>
            </a:r>
            <a:r>
              <a:rPr lang="en-US" sz="2100"/>
              <a:t>*</a:t>
            </a:r>
            <a:r>
              <a:rPr lang="ru-RU" sz="2100"/>
              <a:t>. Разложите на множители:</a:t>
            </a:r>
          </a:p>
          <a:p>
            <a:pPr indent="142875">
              <a:tabLst>
                <a:tab pos="320675" algn="l"/>
              </a:tabLst>
            </a:pPr>
            <a:r>
              <a:rPr lang="en-US" sz="2400" b="1">
                <a:solidFill>
                  <a:srgbClr val="000000"/>
                </a:solidFill>
              </a:rPr>
              <a:t>     </a:t>
            </a:r>
            <a:r>
              <a:rPr lang="ru-RU" sz="2400" b="1">
                <a:solidFill>
                  <a:srgbClr val="000000"/>
                </a:solidFill>
              </a:rPr>
              <a:t>а) Зх + ху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 - х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у – Зу;  </a:t>
            </a:r>
            <a:r>
              <a:rPr lang="en-US" sz="2400" b="1">
                <a:solidFill>
                  <a:srgbClr val="000000"/>
                </a:solidFill>
              </a:rPr>
              <a:t>      </a:t>
            </a:r>
            <a:r>
              <a:rPr lang="ru-RU" sz="2400" b="1">
                <a:solidFill>
                  <a:srgbClr val="000000"/>
                </a:solidFill>
              </a:rPr>
              <a:t>б) а</a:t>
            </a:r>
            <a:r>
              <a:rPr lang="ru-RU" sz="2400" b="1" baseline="30000">
                <a:solidFill>
                  <a:srgbClr val="000000"/>
                </a:solidFill>
              </a:rPr>
              <a:t>3</a:t>
            </a:r>
            <a:r>
              <a:rPr lang="ru-RU" sz="2400" b="1">
                <a:solidFill>
                  <a:srgbClr val="000000"/>
                </a:solidFill>
              </a:rPr>
              <a:t>- а</a:t>
            </a:r>
            <a:r>
              <a:rPr lang="en-US" sz="2400" b="1">
                <a:solidFill>
                  <a:srgbClr val="000000"/>
                </a:solidFill>
              </a:rPr>
              <a:t>b -</a:t>
            </a:r>
            <a:r>
              <a:rPr lang="ru-RU" sz="2400" b="1">
                <a:solidFill>
                  <a:srgbClr val="000000"/>
                </a:solidFill>
              </a:rPr>
              <a:t> а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en-US" sz="2400" b="1">
                <a:solidFill>
                  <a:srgbClr val="000000"/>
                </a:solidFill>
              </a:rPr>
              <a:t>b</a:t>
            </a:r>
            <a:r>
              <a:rPr lang="ru-RU" sz="2400" b="1">
                <a:solidFill>
                  <a:srgbClr val="000000"/>
                </a:solidFill>
              </a:rPr>
              <a:t> + а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;</a:t>
            </a:r>
            <a:r>
              <a:rPr lang="en-US" sz="2400" b="1">
                <a:solidFill>
                  <a:srgbClr val="000000"/>
                </a:solidFill>
              </a:rPr>
              <a:t>     </a:t>
            </a:r>
          </a:p>
          <a:p>
            <a:pPr indent="142875">
              <a:tabLst>
                <a:tab pos="320675" algn="l"/>
              </a:tabLst>
            </a:pPr>
            <a:r>
              <a:rPr lang="en-US" sz="2400" b="1">
                <a:solidFill>
                  <a:srgbClr val="000000"/>
                </a:solidFill>
              </a:rPr>
              <a:t>                   </a:t>
            </a:r>
            <a:r>
              <a:rPr lang="ru-RU" sz="2400" b="1">
                <a:solidFill>
                  <a:srgbClr val="000000"/>
                </a:solidFill>
              </a:rPr>
              <a:t>в) а</a:t>
            </a:r>
            <a:r>
              <a:rPr lang="en-US" sz="2400" b="1">
                <a:solidFill>
                  <a:srgbClr val="000000"/>
                </a:solidFill>
              </a:rPr>
              <a:t>b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en-US" sz="2400" b="1" baseline="30000">
                <a:solidFill>
                  <a:srgbClr val="000000"/>
                </a:solidFill>
              </a:rPr>
              <a:t> - </a:t>
            </a:r>
            <a:r>
              <a:rPr lang="en-US" sz="2400" b="1">
                <a:solidFill>
                  <a:srgbClr val="000000"/>
                </a:solidFill>
              </a:rPr>
              <a:t> b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у - ах + ху + </a:t>
            </a:r>
            <a:r>
              <a:rPr lang="en-US" sz="2400" b="1">
                <a:solidFill>
                  <a:srgbClr val="000000"/>
                </a:solidFill>
              </a:rPr>
              <a:t>b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 - х.</a:t>
            </a:r>
          </a:p>
          <a:p>
            <a:pPr indent="142875">
              <a:tabLst>
                <a:tab pos="320675" algn="l"/>
              </a:tabLst>
            </a:pPr>
            <a:r>
              <a:rPr lang="ru-RU" sz="2100"/>
              <a:t>5</a:t>
            </a:r>
            <a:r>
              <a:rPr lang="en-US" sz="2100"/>
              <a:t>*</a:t>
            </a:r>
            <a:r>
              <a:rPr lang="ru-RU" sz="2100"/>
              <a:t>.</a:t>
            </a:r>
            <a:r>
              <a:rPr lang="en-US" sz="2100"/>
              <a:t> </a:t>
            </a:r>
            <a:r>
              <a:rPr lang="ru-RU" sz="2100"/>
              <a:t>Примените при группировке формулу разности квадратов:</a:t>
            </a:r>
          </a:p>
          <a:p>
            <a:pPr indent="142875">
              <a:tabLst>
                <a:tab pos="320675" algn="l"/>
              </a:tabLst>
            </a:pPr>
            <a:r>
              <a:rPr lang="en-US" sz="2400" b="1">
                <a:solidFill>
                  <a:srgbClr val="000000"/>
                </a:solidFill>
              </a:rPr>
              <a:t>     </a:t>
            </a:r>
            <a:r>
              <a:rPr lang="ru-RU" sz="2400" b="1">
                <a:solidFill>
                  <a:srgbClr val="000000"/>
                </a:solidFill>
              </a:rPr>
              <a:t>а) 2</a:t>
            </a:r>
            <a:r>
              <a:rPr lang="en-US" sz="2400" b="1">
                <a:solidFill>
                  <a:srgbClr val="000000"/>
                </a:solidFill>
              </a:rPr>
              <a:t>a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 – 2</a:t>
            </a:r>
            <a:r>
              <a:rPr lang="en-US" sz="2400" b="1">
                <a:solidFill>
                  <a:srgbClr val="000000"/>
                </a:solidFill>
              </a:rPr>
              <a:t>b</a:t>
            </a:r>
            <a:r>
              <a:rPr lang="ru-RU" sz="2400" b="1" baseline="30000">
                <a:solidFill>
                  <a:srgbClr val="000000"/>
                </a:solidFill>
              </a:rPr>
              <a:t>2 </a:t>
            </a:r>
            <a:r>
              <a:rPr lang="ru-RU" sz="2400" b="1">
                <a:solidFill>
                  <a:srgbClr val="000000"/>
                </a:solidFill>
              </a:rPr>
              <a:t>- а + </a:t>
            </a:r>
            <a:r>
              <a:rPr lang="en-US" sz="2400" b="1">
                <a:solidFill>
                  <a:srgbClr val="000000"/>
                </a:solidFill>
              </a:rPr>
              <a:t>b</a:t>
            </a:r>
            <a:r>
              <a:rPr lang="ru-RU" sz="2400" b="1">
                <a:solidFill>
                  <a:srgbClr val="000000"/>
                </a:solidFill>
              </a:rPr>
              <a:t>;  </a:t>
            </a:r>
            <a:r>
              <a:rPr lang="en-US" sz="2400" b="1">
                <a:solidFill>
                  <a:srgbClr val="000000"/>
                </a:solidFill>
              </a:rPr>
              <a:t>                   </a:t>
            </a:r>
            <a:r>
              <a:rPr lang="ru-RU" sz="2400" b="1">
                <a:solidFill>
                  <a:srgbClr val="000000"/>
                </a:solidFill>
              </a:rPr>
              <a:t>б) ас</a:t>
            </a:r>
            <a:r>
              <a:rPr lang="ru-RU" sz="2400" b="1" baseline="30000">
                <a:solidFill>
                  <a:srgbClr val="000000"/>
                </a:solidFill>
              </a:rPr>
              <a:t>4</a:t>
            </a:r>
            <a:r>
              <a:rPr lang="ru-RU" sz="2400" b="1">
                <a:solidFill>
                  <a:srgbClr val="000000"/>
                </a:solidFill>
              </a:rPr>
              <a:t> - с</a:t>
            </a:r>
            <a:r>
              <a:rPr lang="ru-RU" sz="2400" b="1" baseline="30000">
                <a:solidFill>
                  <a:srgbClr val="000000"/>
                </a:solidFill>
              </a:rPr>
              <a:t>4</a:t>
            </a:r>
            <a:r>
              <a:rPr lang="ru-RU" sz="2400" b="1">
                <a:solidFill>
                  <a:srgbClr val="000000"/>
                </a:solidFill>
              </a:rPr>
              <a:t> - ас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 + с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;</a:t>
            </a:r>
            <a:r>
              <a:rPr lang="en-US" sz="2400" b="1">
                <a:solidFill>
                  <a:srgbClr val="000000"/>
                </a:solidFill>
              </a:rPr>
              <a:t> </a:t>
            </a:r>
          </a:p>
          <a:p>
            <a:pPr indent="142875">
              <a:tabLst>
                <a:tab pos="320675" algn="l"/>
              </a:tabLst>
            </a:pPr>
            <a:r>
              <a:rPr lang="en-US" sz="2400" b="1">
                <a:solidFill>
                  <a:srgbClr val="000000"/>
                </a:solidFill>
              </a:rPr>
              <a:t>                                  </a:t>
            </a:r>
            <a:r>
              <a:rPr lang="ru-RU" sz="2400" b="1">
                <a:solidFill>
                  <a:srgbClr val="000000"/>
                </a:solidFill>
              </a:rPr>
              <a:t>в) х</a:t>
            </a:r>
            <a:r>
              <a:rPr lang="ru-RU" sz="2400" b="1" baseline="30000">
                <a:solidFill>
                  <a:srgbClr val="000000"/>
                </a:solidFill>
              </a:rPr>
              <a:t>3</a:t>
            </a:r>
            <a:r>
              <a:rPr lang="ru-RU" sz="2400" b="1">
                <a:solidFill>
                  <a:srgbClr val="000000"/>
                </a:solidFill>
              </a:rPr>
              <a:t>у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 - ху - х</a:t>
            </a:r>
            <a:r>
              <a:rPr lang="ru-RU" sz="2400" b="1" baseline="30000">
                <a:solidFill>
                  <a:srgbClr val="000000"/>
                </a:solidFill>
              </a:rPr>
              <a:t>3</a:t>
            </a:r>
            <a:r>
              <a:rPr lang="ru-RU" sz="2400" b="1">
                <a:solidFill>
                  <a:srgbClr val="000000"/>
                </a:solidFill>
              </a:rPr>
              <a:t> +</a:t>
            </a:r>
            <a:r>
              <a:rPr lang="en-US" sz="2400" b="1">
                <a:solidFill>
                  <a:srgbClr val="000000"/>
                </a:solidFill>
              </a:rPr>
              <a:t>x</a:t>
            </a:r>
            <a:r>
              <a:rPr lang="ru-RU" sz="2400" b="1">
                <a:solidFill>
                  <a:srgbClr val="000000"/>
                </a:solidFill>
              </a:rPr>
              <a:t>.</a:t>
            </a:r>
          </a:p>
          <a:p>
            <a:pPr indent="142875">
              <a:tabLst>
                <a:tab pos="320675" algn="l"/>
              </a:tabLst>
            </a:pPr>
            <a:r>
              <a:rPr lang="ru-RU" sz="2100"/>
              <a:t>6</a:t>
            </a:r>
            <a:r>
              <a:rPr lang="en-US" sz="2100"/>
              <a:t>*</a:t>
            </a:r>
            <a:r>
              <a:rPr lang="ru-RU" sz="2100"/>
              <a:t>.Примените при группировке формулы квадрата суммы (разности):</a:t>
            </a:r>
          </a:p>
          <a:p>
            <a:pPr indent="142875">
              <a:tabLst>
                <a:tab pos="320675" algn="l"/>
              </a:tabLst>
            </a:pPr>
            <a:r>
              <a:rPr lang="en-US" sz="2400" b="1">
                <a:solidFill>
                  <a:srgbClr val="000000"/>
                </a:solidFill>
              </a:rPr>
              <a:t>   </a:t>
            </a:r>
            <a:r>
              <a:rPr lang="ru-RU" sz="2400" b="1">
                <a:solidFill>
                  <a:srgbClr val="000000"/>
                </a:solidFill>
              </a:rPr>
              <a:t>а)</a:t>
            </a:r>
            <a:r>
              <a:rPr lang="en-US" sz="2400" b="1">
                <a:solidFill>
                  <a:srgbClr val="000000"/>
                </a:solidFill>
              </a:rPr>
              <a:t> </a:t>
            </a:r>
            <a:r>
              <a:rPr lang="ru-RU" sz="2400" b="1">
                <a:solidFill>
                  <a:srgbClr val="000000"/>
                </a:solidFill>
              </a:rPr>
              <a:t>1 - х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 + 2ху - у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;</a:t>
            </a:r>
            <a:r>
              <a:rPr lang="en-US" sz="2400" b="1">
                <a:solidFill>
                  <a:srgbClr val="000000"/>
                </a:solidFill>
              </a:rPr>
              <a:t>                           </a:t>
            </a:r>
            <a:r>
              <a:rPr lang="ru-RU" sz="2400" b="1">
                <a:solidFill>
                  <a:srgbClr val="000000"/>
                </a:solidFill>
              </a:rPr>
              <a:t>б)</a:t>
            </a:r>
            <a:r>
              <a:rPr lang="en-US" sz="2400" b="1">
                <a:solidFill>
                  <a:srgbClr val="000000"/>
                </a:solidFill>
              </a:rPr>
              <a:t> </a:t>
            </a:r>
            <a:r>
              <a:rPr lang="ru-RU" sz="2400" b="1">
                <a:solidFill>
                  <a:srgbClr val="000000"/>
                </a:solidFill>
              </a:rPr>
              <a:t>2х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 - 20ху + 50у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 - 2;</a:t>
            </a:r>
          </a:p>
          <a:p>
            <a:pPr indent="142875">
              <a:tabLst>
                <a:tab pos="320675" algn="l"/>
              </a:tabLst>
            </a:pPr>
            <a:r>
              <a:rPr lang="en-US" sz="2400" b="1">
                <a:solidFill>
                  <a:srgbClr val="000000"/>
                </a:solidFill>
              </a:rPr>
              <a:t>                         </a:t>
            </a:r>
            <a:r>
              <a:rPr lang="ru-RU" sz="2400" b="1">
                <a:solidFill>
                  <a:srgbClr val="000000"/>
                </a:solidFill>
              </a:rPr>
              <a:t>в)</a:t>
            </a:r>
            <a:r>
              <a:rPr lang="en-US" sz="2400" b="1">
                <a:solidFill>
                  <a:srgbClr val="000000"/>
                </a:solidFill>
              </a:rPr>
              <a:t> </a:t>
            </a:r>
            <a:r>
              <a:rPr lang="ru-RU" sz="2400" b="1">
                <a:solidFill>
                  <a:srgbClr val="000000"/>
                </a:solidFill>
              </a:rPr>
              <a:t>ах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 - 2ах </a:t>
            </a:r>
            <a:r>
              <a:rPr lang="en-US" sz="2400" b="1">
                <a:solidFill>
                  <a:srgbClr val="000000"/>
                </a:solidFill>
              </a:rPr>
              <a:t>- b</a:t>
            </a:r>
            <a:r>
              <a:rPr lang="ru-RU" sz="2400" b="1">
                <a:solidFill>
                  <a:srgbClr val="000000"/>
                </a:solidFill>
              </a:rPr>
              <a:t>х</a:t>
            </a:r>
            <a:r>
              <a:rPr lang="ru-RU" sz="2400" b="1" baseline="30000">
                <a:solidFill>
                  <a:srgbClr val="000000"/>
                </a:solidFill>
              </a:rPr>
              <a:t>2</a:t>
            </a:r>
            <a:r>
              <a:rPr lang="ru-RU" sz="2400" b="1">
                <a:solidFill>
                  <a:srgbClr val="000000"/>
                </a:solidFill>
              </a:rPr>
              <a:t> + 2</a:t>
            </a:r>
            <a:r>
              <a:rPr lang="en-US" sz="2400" b="1">
                <a:solidFill>
                  <a:srgbClr val="000000"/>
                </a:solidFill>
              </a:rPr>
              <a:t>b</a:t>
            </a:r>
            <a:r>
              <a:rPr lang="ru-RU" sz="2400" b="1">
                <a:solidFill>
                  <a:srgbClr val="000000"/>
                </a:solidFill>
              </a:rPr>
              <a:t>х</a:t>
            </a:r>
            <a:r>
              <a:rPr lang="en-US" sz="2400" b="1">
                <a:solidFill>
                  <a:srgbClr val="000000"/>
                </a:solidFill>
              </a:rPr>
              <a:t> - b</a:t>
            </a:r>
            <a:r>
              <a:rPr lang="ru-RU" sz="2400" b="1">
                <a:solidFill>
                  <a:srgbClr val="000000"/>
                </a:solidFill>
              </a:rPr>
              <a:t> + а.</a:t>
            </a:r>
          </a:p>
        </p:txBody>
      </p:sp>
      <p:pic>
        <p:nvPicPr>
          <p:cNvPr id="16393" name="Picture 9" descr="j029958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04250" y="6381750"/>
            <a:ext cx="539750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04813"/>
            <a:ext cx="7772400" cy="61198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Произведение разности двух выражений на их сумму</a:t>
            </a:r>
          </a:p>
          <a:p>
            <a:pPr>
              <a:lnSpc>
                <a:spcPct val="90000"/>
              </a:lnSpc>
            </a:pPr>
            <a:r>
              <a:rPr lang="ru-RU" sz="2800"/>
              <a:t>Произведение суммы двух выражений на себя</a:t>
            </a:r>
          </a:p>
          <a:p>
            <a:pPr>
              <a:lnSpc>
                <a:spcPct val="90000"/>
              </a:lnSpc>
            </a:pPr>
            <a:r>
              <a:rPr lang="ru-RU" sz="2800"/>
              <a:t>Произведение разности  двух выражений на себя</a:t>
            </a:r>
          </a:p>
          <a:p>
            <a:pPr>
              <a:lnSpc>
                <a:spcPct val="90000"/>
              </a:lnSpc>
            </a:pPr>
            <a:r>
              <a:rPr lang="ru-RU" sz="2800"/>
              <a:t>Полный квадрат суммы</a:t>
            </a:r>
          </a:p>
          <a:p>
            <a:pPr>
              <a:lnSpc>
                <a:spcPct val="90000"/>
              </a:lnSpc>
            </a:pPr>
            <a:r>
              <a:rPr lang="ru-RU" sz="2800"/>
              <a:t>Полный квадрат разности</a:t>
            </a:r>
          </a:p>
          <a:p>
            <a:pPr>
              <a:lnSpc>
                <a:spcPct val="90000"/>
              </a:lnSpc>
            </a:pPr>
            <a:r>
              <a:rPr lang="ru-RU" sz="2800"/>
              <a:t>Произведение разности  двух выражений на неполный квадрат суммы</a:t>
            </a:r>
          </a:p>
          <a:p>
            <a:pPr>
              <a:lnSpc>
                <a:spcPct val="90000"/>
              </a:lnSpc>
            </a:pPr>
            <a:r>
              <a:rPr lang="ru-RU" sz="2800"/>
              <a:t>Произведение суммы  двух выражений на неполный квадрат разности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ru-RU" sz="2800"/>
              <a:t>Сумма кубов</a:t>
            </a:r>
          </a:p>
          <a:p>
            <a:pPr>
              <a:lnSpc>
                <a:spcPct val="90000"/>
              </a:lnSpc>
            </a:pPr>
            <a:r>
              <a:rPr lang="ru-RU" sz="2800"/>
              <a:t>Разность кубов</a:t>
            </a:r>
            <a:endParaRPr lang="en-US" sz="2800"/>
          </a:p>
          <a:p>
            <a:pPr>
              <a:lnSpc>
                <a:spcPct val="90000"/>
              </a:lnSpc>
            </a:pPr>
            <a:endParaRPr lang="ru-RU" sz="2800"/>
          </a:p>
          <a:p>
            <a:pPr>
              <a:lnSpc>
                <a:spcPct val="90000"/>
              </a:lnSpc>
            </a:pPr>
            <a:endParaRPr lang="ru-RU" sz="2800"/>
          </a:p>
          <a:p>
            <a:pPr>
              <a:lnSpc>
                <a:spcPct val="90000"/>
              </a:lnSpc>
            </a:pPr>
            <a:endParaRPr lang="ru-RU" sz="2800"/>
          </a:p>
          <a:p>
            <a:pPr>
              <a:lnSpc>
                <a:spcPct val="90000"/>
              </a:lnSpc>
            </a:pPr>
            <a:endParaRPr lang="ru-RU" sz="2800"/>
          </a:p>
          <a:p>
            <a:pPr>
              <a:lnSpc>
                <a:spcPct val="90000"/>
              </a:lnSpc>
            </a:pPr>
            <a:endParaRPr lang="ru-RU" sz="2800"/>
          </a:p>
        </p:txBody>
      </p:sp>
      <p:pic>
        <p:nvPicPr>
          <p:cNvPr id="40970" name="Picture 10" descr="j029958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04250" y="6381750"/>
            <a:ext cx="539750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/>
              <a:t>Домашнее задание 2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544-548(г) и 594,606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772400" cy="908050"/>
          </a:xfrm>
        </p:spPr>
        <p:txBody>
          <a:bodyPr/>
          <a:lstStyle/>
          <a:p>
            <a:r>
              <a:rPr lang="ru-RU" sz="4000"/>
              <a:t>Решите уравнение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836613"/>
            <a:ext cx="8050213" cy="554513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solidFill>
                  <a:srgbClr val="FF3300"/>
                </a:solidFill>
              </a:rPr>
              <a:t>544(г)</a:t>
            </a:r>
            <a:r>
              <a:rPr lang="ru-RU" sz="2000"/>
              <a:t>    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b="1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000000"/>
                </a:solidFill>
              </a:rPr>
              <a:t>(4</a:t>
            </a:r>
            <a:r>
              <a:rPr lang="en-US" sz="2000" b="1">
                <a:solidFill>
                  <a:srgbClr val="000000"/>
                </a:solidFill>
              </a:rPr>
              <a:t>t</a:t>
            </a:r>
            <a:r>
              <a:rPr lang="ru-RU" sz="2000" b="1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-</a:t>
            </a:r>
            <a:r>
              <a:rPr lang="ru-RU" sz="2000" b="1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1)</a:t>
            </a:r>
            <a:r>
              <a:rPr lang="en-US" sz="2000" b="1">
                <a:solidFill>
                  <a:srgbClr val="000000"/>
                </a:solidFill>
                <a:cs typeface="Times New Roman" pitchFamily="18" charset="0"/>
              </a:rPr>
              <a:t>·</a:t>
            </a:r>
            <a:r>
              <a:rPr lang="en-US" sz="2000" b="1">
                <a:solidFill>
                  <a:srgbClr val="000000"/>
                </a:solidFill>
              </a:rPr>
              <a:t>(8t -3)</a:t>
            </a:r>
            <a:r>
              <a:rPr lang="en-US" sz="2000" b="1">
                <a:solidFill>
                  <a:srgbClr val="000000"/>
                </a:solidFill>
                <a:cs typeface="Times New Roman" pitchFamily="18" charset="0"/>
              </a:rPr>
              <a:t>·</a:t>
            </a:r>
            <a:r>
              <a:rPr lang="en-US" sz="2000" b="1">
                <a:solidFill>
                  <a:srgbClr val="000000"/>
                </a:solidFill>
              </a:rPr>
              <a:t>(12t - 17)</a:t>
            </a:r>
            <a:r>
              <a:rPr lang="ru-RU" sz="2000" b="1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=</a:t>
            </a:r>
            <a:r>
              <a:rPr lang="ru-RU" sz="2000" b="1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0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000" b="1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000000"/>
                </a:solidFill>
              </a:rPr>
              <a:t>   </a:t>
            </a:r>
            <a:r>
              <a:rPr lang="en-US" sz="2000" b="1">
                <a:solidFill>
                  <a:srgbClr val="000000"/>
                </a:solidFill>
              </a:rPr>
              <a:t>4t</a:t>
            </a:r>
            <a:r>
              <a:rPr lang="ru-RU" sz="2000" b="1">
                <a:solidFill>
                  <a:srgbClr val="000000"/>
                </a:solidFill>
              </a:rPr>
              <a:t> – </a:t>
            </a:r>
            <a:r>
              <a:rPr lang="en-US" sz="2000" b="1">
                <a:solidFill>
                  <a:srgbClr val="000000"/>
                </a:solidFill>
              </a:rPr>
              <a:t>1</a:t>
            </a:r>
            <a:r>
              <a:rPr lang="ru-RU" sz="2000" b="1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=</a:t>
            </a:r>
            <a:r>
              <a:rPr lang="ru-RU" sz="2000" b="1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0</a:t>
            </a:r>
            <a:r>
              <a:rPr lang="ru-RU" sz="2000" b="1">
                <a:solidFill>
                  <a:srgbClr val="000000"/>
                </a:solidFill>
              </a:rPr>
              <a:t> </a:t>
            </a:r>
            <a:r>
              <a:rPr lang="ru-RU" sz="1200" b="1">
                <a:solidFill>
                  <a:srgbClr val="000000"/>
                </a:solidFill>
              </a:rPr>
              <a:t>   </a:t>
            </a:r>
            <a:r>
              <a:rPr lang="ru-RU" sz="1400" b="1">
                <a:solidFill>
                  <a:srgbClr val="000000"/>
                </a:solidFill>
              </a:rPr>
              <a:t> </a:t>
            </a:r>
            <a:r>
              <a:rPr lang="ru-RU" sz="1400" b="1">
                <a:solidFill>
                  <a:srgbClr val="0000FF"/>
                </a:solidFill>
              </a:rPr>
              <a:t>или</a:t>
            </a:r>
            <a:r>
              <a:rPr lang="ru-RU" sz="1400" b="1">
                <a:solidFill>
                  <a:srgbClr val="000000"/>
                </a:solidFill>
              </a:rPr>
              <a:t> </a:t>
            </a:r>
            <a:r>
              <a:rPr lang="en-US" sz="1400" b="1">
                <a:solidFill>
                  <a:srgbClr val="000000"/>
                </a:solidFill>
              </a:rPr>
              <a:t>    </a:t>
            </a:r>
            <a:r>
              <a:rPr lang="en-US" sz="1200" b="1">
                <a:solidFill>
                  <a:srgbClr val="000000"/>
                </a:solidFill>
              </a:rPr>
              <a:t>           </a:t>
            </a:r>
            <a:r>
              <a:rPr lang="en-US" sz="2000" b="1">
                <a:solidFill>
                  <a:srgbClr val="000000"/>
                </a:solidFill>
              </a:rPr>
              <a:t>8t -3</a:t>
            </a:r>
            <a:r>
              <a:rPr lang="ru-RU" sz="2000" b="1">
                <a:solidFill>
                  <a:srgbClr val="000000"/>
                </a:solidFill>
              </a:rPr>
              <a:t> = 0    </a:t>
            </a:r>
            <a:r>
              <a:rPr lang="ru-RU" sz="1400" b="1">
                <a:solidFill>
                  <a:srgbClr val="0000FF"/>
                </a:solidFill>
              </a:rPr>
              <a:t>или </a:t>
            </a:r>
            <a:r>
              <a:rPr lang="en-US" sz="1400" b="1">
                <a:solidFill>
                  <a:srgbClr val="0000FF"/>
                </a:solidFill>
              </a:rPr>
              <a:t>   </a:t>
            </a:r>
            <a:r>
              <a:rPr lang="en-US" sz="1200" b="1">
                <a:solidFill>
                  <a:srgbClr val="0000FF"/>
                </a:solidFill>
              </a:rPr>
              <a:t>         </a:t>
            </a:r>
            <a:r>
              <a:rPr lang="en-US" sz="2000" b="1">
                <a:solidFill>
                  <a:srgbClr val="000000"/>
                </a:solidFill>
              </a:rPr>
              <a:t>12t - 17</a:t>
            </a:r>
            <a:r>
              <a:rPr lang="ru-RU" sz="2000" b="1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=</a:t>
            </a:r>
            <a:r>
              <a:rPr lang="ru-RU" sz="2000" b="1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  4t</a:t>
            </a:r>
            <a:r>
              <a:rPr lang="ru-RU" sz="2000" b="1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=</a:t>
            </a:r>
            <a:r>
              <a:rPr lang="ru-RU" sz="2000" b="1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1</a:t>
            </a:r>
            <a:r>
              <a:rPr lang="ru-RU" sz="2000" b="1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                      8t = 3</a:t>
            </a:r>
            <a:r>
              <a:rPr lang="ru-RU" sz="2000" b="1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                   12t = 17</a:t>
            </a:r>
            <a:r>
              <a:rPr lang="ru-RU" sz="2000" b="1">
                <a:solidFill>
                  <a:srgbClr val="000000"/>
                </a:solidFill>
              </a:rPr>
              <a:t> </a:t>
            </a:r>
            <a:endParaRPr lang="en-US" sz="2000" b="1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  t</a:t>
            </a:r>
            <a:r>
              <a:rPr lang="ru-RU" sz="2000" b="1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=</a:t>
            </a:r>
            <a:r>
              <a:rPr lang="ru-RU" sz="2000" b="1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1/4</a:t>
            </a:r>
            <a:r>
              <a:rPr lang="ru-RU" sz="2000" b="1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                     t = 3/8                    t = 17/12</a:t>
            </a:r>
            <a:r>
              <a:rPr lang="ru-RU" sz="2000" b="1">
                <a:solidFill>
                  <a:srgbClr val="000000"/>
                </a:solidFill>
              </a:rPr>
              <a:t> </a:t>
            </a:r>
            <a:endParaRPr lang="en-US" sz="2000" b="1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000" b="1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solidFill>
                  <a:srgbClr val="0000FF"/>
                </a:solidFill>
              </a:rPr>
              <a:t>Ответ: </a:t>
            </a:r>
            <a:r>
              <a:rPr lang="en-US" sz="2000">
                <a:solidFill>
                  <a:srgbClr val="0000FF"/>
                </a:solidFill>
              </a:rPr>
              <a:t>1/4</a:t>
            </a:r>
            <a:r>
              <a:rPr lang="ru-RU" sz="2000">
                <a:solidFill>
                  <a:srgbClr val="0000FF"/>
                </a:solidFill>
              </a:rPr>
              <a:t>; </a:t>
            </a:r>
            <a:r>
              <a:rPr lang="en-US" sz="2000">
                <a:solidFill>
                  <a:srgbClr val="0000FF"/>
                </a:solidFill>
              </a:rPr>
              <a:t>3/8</a:t>
            </a:r>
            <a:r>
              <a:rPr lang="ru-RU" sz="2000">
                <a:solidFill>
                  <a:srgbClr val="0000FF"/>
                </a:solidFill>
              </a:rPr>
              <a:t>; </a:t>
            </a:r>
            <a:r>
              <a:rPr lang="en-US" sz="2000">
                <a:solidFill>
                  <a:srgbClr val="0000FF"/>
                </a:solidFill>
              </a:rPr>
              <a:t>17/12</a:t>
            </a:r>
            <a:r>
              <a:rPr lang="ru-RU" sz="2000">
                <a:solidFill>
                  <a:srgbClr val="0000FF"/>
                </a:solidFill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FF3300"/>
                </a:solidFill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solidFill>
                  <a:srgbClr val="FF3300"/>
                </a:solidFill>
              </a:rPr>
              <a:t>545(г)                         </a:t>
            </a:r>
            <a:r>
              <a:rPr lang="en-US" sz="2000">
                <a:solidFill>
                  <a:srgbClr val="FF3300"/>
                </a:solidFill>
              </a:rPr>
              <a:t>    </a:t>
            </a:r>
            <a:r>
              <a:rPr lang="ru-RU" sz="2000">
                <a:solidFill>
                  <a:srgbClr val="FF3300"/>
                </a:solidFill>
              </a:rPr>
              <a:t>546 (г) </a:t>
            </a:r>
            <a:r>
              <a:rPr lang="en-US" sz="2000">
                <a:solidFill>
                  <a:srgbClr val="FF3300"/>
                </a:solidFill>
              </a:rPr>
              <a:t>                                   </a:t>
            </a:r>
            <a:r>
              <a:rPr lang="ru-RU" sz="2000">
                <a:solidFill>
                  <a:srgbClr val="FF3300"/>
                </a:solidFill>
              </a:rPr>
              <a:t>54</a:t>
            </a:r>
            <a:r>
              <a:rPr lang="en-US" sz="2000">
                <a:solidFill>
                  <a:srgbClr val="FF3300"/>
                </a:solidFill>
              </a:rPr>
              <a:t>8</a:t>
            </a:r>
            <a:r>
              <a:rPr lang="ru-RU" sz="2000">
                <a:solidFill>
                  <a:srgbClr val="FF3300"/>
                </a:solidFill>
              </a:rPr>
              <a:t> (г)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b="1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000000"/>
                </a:solidFill>
              </a:rPr>
              <a:t>х</a:t>
            </a:r>
            <a:r>
              <a:rPr lang="ru-RU" sz="2000" b="1" baseline="30000">
                <a:solidFill>
                  <a:srgbClr val="000000"/>
                </a:solidFill>
              </a:rPr>
              <a:t>2 </a:t>
            </a:r>
            <a:r>
              <a:rPr lang="en-US" sz="2000" b="1">
                <a:solidFill>
                  <a:srgbClr val="000000"/>
                </a:solidFill>
              </a:rPr>
              <a:t> = 4</a:t>
            </a:r>
            <a:r>
              <a:rPr lang="ru-RU" sz="2000" b="1">
                <a:solidFill>
                  <a:srgbClr val="000000"/>
                </a:solidFill>
              </a:rPr>
              <a:t>х                        </a:t>
            </a:r>
            <a:r>
              <a:rPr lang="en-US" sz="2000" b="1">
                <a:solidFill>
                  <a:srgbClr val="000000"/>
                </a:solidFill>
              </a:rPr>
              <a:t>t</a:t>
            </a:r>
            <a:r>
              <a:rPr lang="en-US" sz="2000" b="1" baseline="30000">
                <a:solidFill>
                  <a:srgbClr val="000000"/>
                </a:solidFill>
              </a:rPr>
              <a:t>2</a:t>
            </a:r>
            <a:r>
              <a:rPr lang="en-US" sz="2000" b="1">
                <a:solidFill>
                  <a:srgbClr val="000000"/>
                </a:solidFill>
              </a:rPr>
              <a:t> – 100 = 0                         0,25y</a:t>
            </a:r>
            <a:r>
              <a:rPr lang="en-US" sz="2000" b="1" baseline="30000">
                <a:solidFill>
                  <a:srgbClr val="000000"/>
                </a:solidFill>
              </a:rPr>
              <a:t>2</a:t>
            </a:r>
            <a:r>
              <a:rPr lang="en-US" sz="2000" b="1">
                <a:solidFill>
                  <a:srgbClr val="000000"/>
                </a:solidFill>
              </a:rPr>
              <a:t> – 25 = 0</a:t>
            </a:r>
            <a:endParaRPr lang="ru-RU" sz="2000" b="1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000000"/>
                </a:solidFill>
              </a:rPr>
              <a:t>х</a:t>
            </a:r>
            <a:r>
              <a:rPr lang="ru-RU" sz="2000" b="1" baseline="30000">
                <a:solidFill>
                  <a:srgbClr val="000000"/>
                </a:solidFill>
              </a:rPr>
              <a:t>2 </a:t>
            </a:r>
            <a:r>
              <a:rPr lang="en-US" sz="2000" b="1">
                <a:solidFill>
                  <a:srgbClr val="000000"/>
                </a:solidFill>
              </a:rPr>
              <a:t> - 4</a:t>
            </a:r>
            <a:r>
              <a:rPr lang="ru-RU" sz="2000" b="1">
                <a:solidFill>
                  <a:srgbClr val="000000"/>
                </a:solidFill>
              </a:rPr>
              <a:t>х</a:t>
            </a:r>
            <a:r>
              <a:rPr lang="en-US" sz="2000" b="1">
                <a:solidFill>
                  <a:srgbClr val="000000"/>
                </a:solidFill>
              </a:rPr>
              <a:t> = 0                  (t – 10)</a:t>
            </a:r>
            <a:r>
              <a:rPr lang="en-US" sz="20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en-US" sz="2000" b="1">
                <a:solidFill>
                  <a:srgbClr val="000000"/>
                </a:solidFill>
              </a:rPr>
              <a:t>(t+10) = 0              (0,5y – 5)</a:t>
            </a:r>
            <a:r>
              <a:rPr lang="en-US" sz="20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en-US" sz="2000" b="1">
                <a:solidFill>
                  <a:srgbClr val="000000"/>
                </a:solidFill>
              </a:rPr>
              <a:t>(0,5y + 5) = 0</a:t>
            </a:r>
            <a:endParaRPr lang="ru-RU" sz="2000" b="1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000000"/>
                </a:solidFill>
              </a:rPr>
              <a:t>х </a:t>
            </a:r>
            <a:r>
              <a:rPr lang="en-US" sz="2000" b="1">
                <a:solidFill>
                  <a:srgbClr val="000000"/>
                </a:solidFill>
                <a:cs typeface="Times New Roman" pitchFamily="18" charset="0"/>
              </a:rPr>
              <a:t>·</a:t>
            </a:r>
            <a:r>
              <a:rPr lang="ru-RU" sz="2000" b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000" b="1">
                <a:solidFill>
                  <a:srgbClr val="000000"/>
                </a:solidFill>
              </a:rPr>
              <a:t>(х</a:t>
            </a:r>
            <a:r>
              <a:rPr lang="en-US" sz="2000" b="1">
                <a:solidFill>
                  <a:srgbClr val="000000"/>
                </a:solidFill>
              </a:rPr>
              <a:t> </a:t>
            </a:r>
            <a:r>
              <a:rPr lang="ru-RU" sz="2000" b="1">
                <a:solidFill>
                  <a:srgbClr val="000000"/>
                </a:solidFill>
              </a:rPr>
              <a:t>-</a:t>
            </a:r>
            <a:r>
              <a:rPr lang="en-US" sz="2000" b="1">
                <a:solidFill>
                  <a:srgbClr val="000000"/>
                </a:solidFill>
              </a:rPr>
              <a:t> 4</a:t>
            </a:r>
            <a:r>
              <a:rPr lang="ru-RU" sz="2000" b="1">
                <a:solidFill>
                  <a:srgbClr val="000000"/>
                </a:solidFill>
              </a:rPr>
              <a:t>)=0 </a:t>
            </a:r>
            <a:r>
              <a:rPr lang="en-US" sz="2000" b="1">
                <a:solidFill>
                  <a:srgbClr val="000000"/>
                </a:solidFill>
              </a:rPr>
              <a:t>                t – 10=0 </a:t>
            </a:r>
            <a:r>
              <a:rPr lang="ru-RU" sz="1400" b="1">
                <a:solidFill>
                  <a:srgbClr val="0000FF"/>
                </a:solidFill>
              </a:rPr>
              <a:t>или</a:t>
            </a:r>
            <a:r>
              <a:rPr lang="ru-RU" sz="2000" b="1">
                <a:solidFill>
                  <a:srgbClr val="0000FF"/>
                </a:solidFill>
              </a:rPr>
              <a:t> </a:t>
            </a:r>
            <a:r>
              <a:rPr lang="en-US" sz="2000" b="1">
                <a:solidFill>
                  <a:srgbClr val="0000FF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t+10 = 0        0,5y – 5=0 </a:t>
            </a:r>
            <a:r>
              <a:rPr lang="ru-RU" sz="1400" b="1">
                <a:solidFill>
                  <a:srgbClr val="0000FF"/>
                </a:solidFill>
              </a:rPr>
              <a:t>или</a:t>
            </a:r>
            <a:r>
              <a:rPr lang="ru-RU" sz="2000" b="1">
                <a:solidFill>
                  <a:srgbClr val="0000FF"/>
                </a:solidFill>
              </a:rPr>
              <a:t> </a:t>
            </a:r>
            <a:r>
              <a:rPr lang="en-US" sz="2000" b="1">
                <a:solidFill>
                  <a:srgbClr val="0000FF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0,5y + 5 =0</a:t>
            </a:r>
            <a:endParaRPr lang="ru-RU" sz="2000" b="1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000000"/>
                </a:solidFill>
              </a:rPr>
              <a:t>х=0  </a:t>
            </a:r>
            <a:r>
              <a:rPr lang="ru-RU" sz="1400" b="1">
                <a:solidFill>
                  <a:srgbClr val="0000FF"/>
                </a:solidFill>
              </a:rPr>
              <a:t>или</a:t>
            </a:r>
            <a:r>
              <a:rPr lang="ru-RU" sz="2000" b="1">
                <a:solidFill>
                  <a:srgbClr val="0000FF"/>
                </a:solidFill>
              </a:rPr>
              <a:t> </a:t>
            </a:r>
            <a:r>
              <a:rPr lang="ru-RU" sz="2000" b="1">
                <a:solidFill>
                  <a:srgbClr val="000000"/>
                </a:solidFill>
              </a:rPr>
              <a:t> х </a:t>
            </a:r>
            <a:r>
              <a:rPr lang="en-US" sz="2000" b="1">
                <a:solidFill>
                  <a:srgbClr val="000000"/>
                </a:solidFill>
              </a:rPr>
              <a:t>=</a:t>
            </a:r>
            <a:r>
              <a:rPr lang="ru-RU" sz="2000" b="1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4             t = 10     </a:t>
            </a:r>
            <a:r>
              <a:rPr lang="ru-RU" sz="1400" b="1">
                <a:solidFill>
                  <a:srgbClr val="0000FF"/>
                </a:solidFill>
              </a:rPr>
              <a:t>или</a:t>
            </a:r>
            <a:r>
              <a:rPr lang="ru-RU" sz="2000" b="1">
                <a:solidFill>
                  <a:srgbClr val="0000FF"/>
                </a:solidFill>
              </a:rPr>
              <a:t> </a:t>
            </a:r>
            <a:r>
              <a:rPr lang="en-US" sz="2000" b="1">
                <a:solidFill>
                  <a:srgbClr val="0000FF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t = -10            0,5y = 5    </a:t>
            </a:r>
            <a:r>
              <a:rPr lang="ru-RU" sz="1400" b="1">
                <a:solidFill>
                  <a:srgbClr val="0000FF"/>
                </a:solidFill>
              </a:rPr>
              <a:t>или</a:t>
            </a:r>
            <a:r>
              <a:rPr lang="en-US" sz="1400" b="1">
                <a:solidFill>
                  <a:srgbClr val="0000FF"/>
                </a:solidFill>
              </a:rPr>
              <a:t>   </a:t>
            </a:r>
            <a:r>
              <a:rPr lang="ru-RU" sz="2000" b="1">
                <a:solidFill>
                  <a:srgbClr val="0000FF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0,5y = - 5</a:t>
            </a:r>
            <a:endParaRPr lang="ru-RU" sz="200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>
                <a:solidFill>
                  <a:srgbClr val="000000"/>
                </a:solidFill>
              </a:rPr>
              <a:t>                                                                                 y=10         </a:t>
            </a:r>
            <a:r>
              <a:rPr lang="ru-RU" sz="1400" b="1">
                <a:solidFill>
                  <a:srgbClr val="0000FF"/>
                </a:solidFill>
              </a:rPr>
              <a:t>или</a:t>
            </a:r>
            <a:r>
              <a:rPr lang="ru-RU" sz="2000" b="1">
                <a:solidFill>
                  <a:srgbClr val="0000FF"/>
                </a:solidFill>
              </a:rPr>
              <a:t> </a:t>
            </a:r>
            <a:r>
              <a:rPr lang="en-US" sz="2000" b="1">
                <a:solidFill>
                  <a:srgbClr val="0000FF"/>
                </a:solidFill>
              </a:rPr>
              <a:t>   </a:t>
            </a:r>
            <a:r>
              <a:rPr lang="en-US" sz="2000" b="1">
                <a:solidFill>
                  <a:srgbClr val="000000"/>
                </a:solidFill>
              </a:rPr>
              <a:t>y = -10</a:t>
            </a:r>
            <a:endParaRPr lang="ru-RU" sz="2000" b="1">
              <a:solidFill>
                <a:srgbClr val="000000"/>
              </a:solidFill>
            </a:endParaRP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0" y="5805488"/>
            <a:ext cx="1285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ru-RU">
                <a:solidFill>
                  <a:srgbClr val="0000FF"/>
                </a:solidFill>
              </a:rPr>
              <a:t>Ответ: </a:t>
            </a:r>
            <a:r>
              <a:rPr kumimoji="1" lang="en-US">
                <a:solidFill>
                  <a:srgbClr val="0000FF"/>
                </a:solidFill>
              </a:rPr>
              <a:t>0</a:t>
            </a:r>
            <a:r>
              <a:rPr kumimoji="1" lang="ru-RU">
                <a:solidFill>
                  <a:srgbClr val="0000FF"/>
                </a:solidFill>
              </a:rPr>
              <a:t>; </a:t>
            </a:r>
            <a:r>
              <a:rPr kumimoji="1" lang="en-US">
                <a:solidFill>
                  <a:srgbClr val="0000FF"/>
                </a:solidFill>
              </a:rPr>
              <a:t>4.</a:t>
            </a:r>
            <a:endParaRPr kumimoji="1" lang="ru-RU">
              <a:solidFill>
                <a:srgbClr val="0000FF"/>
              </a:solidFill>
            </a:endParaRPr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2339975" y="5949950"/>
            <a:ext cx="159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ru-RU">
                <a:solidFill>
                  <a:srgbClr val="0000FF"/>
                </a:solidFill>
              </a:rPr>
              <a:t>Ответ: </a:t>
            </a:r>
            <a:r>
              <a:rPr kumimoji="1" lang="en-US">
                <a:solidFill>
                  <a:srgbClr val="0000FF"/>
                </a:solidFill>
              </a:rPr>
              <a:t>-10</a:t>
            </a:r>
            <a:r>
              <a:rPr kumimoji="1" lang="ru-RU">
                <a:solidFill>
                  <a:srgbClr val="0000FF"/>
                </a:solidFill>
              </a:rPr>
              <a:t>; </a:t>
            </a:r>
            <a:r>
              <a:rPr kumimoji="1" lang="en-US">
                <a:solidFill>
                  <a:srgbClr val="0000FF"/>
                </a:solidFill>
              </a:rPr>
              <a:t>10.</a:t>
            </a:r>
            <a:endParaRPr kumimoji="1" lang="ru-RU">
              <a:solidFill>
                <a:srgbClr val="0000FF"/>
              </a:solidFill>
            </a:endParaRPr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5148263" y="6237288"/>
            <a:ext cx="159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ru-RU">
                <a:solidFill>
                  <a:srgbClr val="0000FF"/>
                </a:solidFill>
              </a:rPr>
              <a:t>Ответ: </a:t>
            </a:r>
            <a:r>
              <a:rPr kumimoji="1" lang="en-US">
                <a:solidFill>
                  <a:srgbClr val="0000FF"/>
                </a:solidFill>
              </a:rPr>
              <a:t>-10</a:t>
            </a:r>
            <a:r>
              <a:rPr kumimoji="1" lang="ru-RU">
                <a:solidFill>
                  <a:srgbClr val="0000FF"/>
                </a:solidFill>
              </a:rPr>
              <a:t>; </a:t>
            </a:r>
            <a:r>
              <a:rPr kumimoji="1" lang="en-US">
                <a:solidFill>
                  <a:srgbClr val="0000FF"/>
                </a:solidFill>
              </a:rPr>
              <a:t>10.</a:t>
            </a:r>
            <a:endParaRPr kumimoji="1" lang="ru-RU">
              <a:solidFill>
                <a:srgbClr val="0000FF"/>
              </a:solidFill>
            </a:endParaRPr>
          </a:p>
        </p:txBody>
      </p:sp>
      <p:pic>
        <p:nvPicPr>
          <p:cNvPr id="80903" name="Picture 7" descr="j029958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04250" y="6381750"/>
            <a:ext cx="539750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Разложение многочлена на множители применяется: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21388"/>
            <a:ext cx="5364163" cy="5762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/>
              <a:t>для доказательства тождеств.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1989138"/>
            <a:ext cx="3624263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1" lang="en-US" sz="2400"/>
              <a:t>  </a:t>
            </a:r>
            <a:r>
              <a:rPr kumimoji="1" lang="ru-RU" sz="2400">
                <a:hlinkClick r:id="rId2" action="ppaction://hlinksldjump"/>
              </a:rPr>
              <a:t>для решения уравнений;</a:t>
            </a:r>
            <a:endParaRPr kumimoji="1" lang="ru-RU" sz="2400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2565400"/>
            <a:ext cx="6000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kumimoji="1" lang="en-US" sz="2400"/>
              <a:t>  </a:t>
            </a:r>
            <a:r>
              <a:rPr kumimoji="1" lang="ru-RU" sz="2400">
                <a:hlinkClick r:id="rId3" action="ppaction://hlinksldjump"/>
              </a:rPr>
              <a:t>для преобразования числовых выражений;</a:t>
            </a:r>
            <a:endParaRPr kumimoji="1" lang="ru-RU" sz="2400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0" y="3213100"/>
            <a:ext cx="476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kumimoji="1" lang="en-US" sz="2400"/>
              <a:t>  </a:t>
            </a:r>
            <a:r>
              <a:rPr kumimoji="1" lang="ru-RU" sz="2400"/>
              <a:t>для решения задач на делимость;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3789363"/>
            <a:ext cx="678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kumimoji="1" lang="en-US" sz="2400"/>
              <a:t>  </a:t>
            </a:r>
            <a:r>
              <a:rPr kumimoji="1" lang="ru-RU" sz="2400"/>
              <a:t>для преобразования алгебраических выражений;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4437063"/>
            <a:ext cx="6326188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kumimoji="1" lang="en-US" sz="2400"/>
              <a:t>  </a:t>
            </a:r>
            <a:r>
              <a:rPr kumimoji="1" lang="ru-RU" sz="2400"/>
              <a:t>для решения задач с использованием метода </a:t>
            </a:r>
            <a:endParaRPr kumimoji="1" lang="en-US" sz="2400"/>
          </a:p>
          <a:p>
            <a:pPr>
              <a:spcBef>
                <a:spcPct val="20000"/>
              </a:spcBef>
            </a:pPr>
            <a:r>
              <a:rPr kumimoji="1" lang="en-US" sz="2400"/>
              <a:t>    </a:t>
            </a:r>
            <a:r>
              <a:rPr kumimoji="1" lang="ru-RU" sz="2400"/>
              <a:t>математической индукции; 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5373688"/>
            <a:ext cx="571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kumimoji="1" lang="en-US" sz="2400"/>
              <a:t>  </a:t>
            </a:r>
            <a:r>
              <a:rPr kumimoji="1" lang="ru-RU" sz="2400"/>
              <a:t>для сокращения алгебраических дробей;</a:t>
            </a:r>
          </a:p>
        </p:txBody>
      </p:sp>
      <p:pic>
        <p:nvPicPr>
          <p:cNvPr id="27659" name="Picture 11" descr="колобок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913" y="620713"/>
            <a:ext cx="827087" cy="7191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/>
              <a:t>Домашнее задание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544-545(в) и 548-549(в)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772400" cy="692150"/>
          </a:xfrm>
        </p:spPr>
        <p:txBody>
          <a:bodyPr/>
          <a:lstStyle/>
          <a:p>
            <a:r>
              <a:rPr lang="ru-RU" sz="4000"/>
              <a:t>Решите уравнение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908050"/>
            <a:ext cx="7799388" cy="5761038"/>
          </a:xfrm>
        </p:spPr>
        <p:txBody>
          <a:bodyPr/>
          <a:lstStyle/>
          <a:p>
            <a:r>
              <a:rPr lang="ru-RU" sz="2800">
                <a:solidFill>
                  <a:srgbClr val="FF3300"/>
                </a:solidFill>
              </a:rPr>
              <a:t>544(в)</a:t>
            </a:r>
            <a:r>
              <a:rPr lang="ru-RU" sz="2800"/>
              <a:t>     </a:t>
            </a:r>
            <a:r>
              <a:rPr lang="ru-RU" sz="2800" b="1">
                <a:solidFill>
                  <a:srgbClr val="000000"/>
                </a:solidFill>
              </a:rPr>
              <a:t>(23</a:t>
            </a:r>
            <a:r>
              <a:rPr lang="en-US" sz="2800" b="1">
                <a:solidFill>
                  <a:srgbClr val="000000"/>
                </a:solidFill>
              </a:rPr>
              <a:t>z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-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46)</a:t>
            </a: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·</a:t>
            </a:r>
            <a:r>
              <a:rPr lang="en-US" sz="2800" b="1">
                <a:solidFill>
                  <a:srgbClr val="000000"/>
                </a:solidFill>
              </a:rPr>
              <a:t>(45z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+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90)</a:t>
            </a: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·</a:t>
            </a:r>
            <a:r>
              <a:rPr lang="en-US" sz="2800" b="1">
                <a:solidFill>
                  <a:srgbClr val="000000"/>
                </a:solidFill>
              </a:rPr>
              <a:t>(3z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+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24)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=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0</a:t>
            </a:r>
          </a:p>
          <a:p>
            <a:pPr>
              <a:buFontTx/>
              <a:buNone/>
            </a:pPr>
            <a:r>
              <a:rPr lang="ru-RU" sz="2800" b="1">
                <a:solidFill>
                  <a:srgbClr val="000000"/>
                </a:solidFill>
              </a:rPr>
              <a:t>   23</a:t>
            </a:r>
            <a:r>
              <a:rPr lang="en-US" sz="2800" b="1">
                <a:solidFill>
                  <a:srgbClr val="000000"/>
                </a:solidFill>
              </a:rPr>
              <a:t>z</a:t>
            </a:r>
            <a:r>
              <a:rPr lang="ru-RU" sz="2800" b="1">
                <a:solidFill>
                  <a:srgbClr val="000000"/>
                </a:solidFill>
              </a:rPr>
              <a:t> – </a:t>
            </a:r>
            <a:r>
              <a:rPr lang="en-US" sz="2800" b="1">
                <a:solidFill>
                  <a:srgbClr val="000000"/>
                </a:solidFill>
              </a:rPr>
              <a:t>46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=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0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ru-RU" sz="1600" b="1">
                <a:solidFill>
                  <a:srgbClr val="000000"/>
                </a:solidFill>
              </a:rPr>
              <a:t>    </a:t>
            </a:r>
            <a:r>
              <a:rPr lang="ru-RU" sz="1600" b="1">
                <a:solidFill>
                  <a:srgbClr val="0000FF"/>
                </a:solidFill>
              </a:rPr>
              <a:t>или</a:t>
            </a:r>
            <a:r>
              <a:rPr lang="ru-RU" sz="1600" b="1">
                <a:solidFill>
                  <a:srgbClr val="000000"/>
                </a:solidFill>
              </a:rPr>
              <a:t>       </a:t>
            </a:r>
            <a:r>
              <a:rPr lang="en-US" sz="2800" b="1">
                <a:solidFill>
                  <a:srgbClr val="000000"/>
                </a:solidFill>
              </a:rPr>
              <a:t>45z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+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90</a:t>
            </a:r>
            <a:r>
              <a:rPr lang="ru-RU" sz="2800" b="1">
                <a:solidFill>
                  <a:srgbClr val="000000"/>
                </a:solidFill>
              </a:rPr>
              <a:t> = 0    </a:t>
            </a:r>
            <a:r>
              <a:rPr lang="ru-RU" sz="1600" b="1">
                <a:solidFill>
                  <a:srgbClr val="0000FF"/>
                </a:solidFill>
              </a:rPr>
              <a:t>или  </a:t>
            </a:r>
            <a:r>
              <a:rPr lang="ru-RU" sz="2800" b="1">
                <a:solidFill>
                  <a:srgbClr val="0000FF"/>
                </a:solidFill>
              </a:rPr>
              <a:t>  </a:t>
            </a:r>
            <a:r>
              <a:rPr lang="en-US" sz="2800" b="1">
                <a:solidFill>
                  <a:srgbClr val="000000"/>
                </a:solidFill>
              </a:rPr>
              <a:t>3z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+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24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=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0</a:t>
            </a:r>
          </a:p>
          <a:p>
            <a:pPr>
              <a:buFontTx/>
              <a:buNone/>
            </a:pPr>
            <a:r>
              <a:rPr lang="ru-RU" sz="2800" b="1">
                <a:solidFill>
                  <a:srgbClr val="000000"/>
                </a:solidFill>
              </a:rPr>
              <a:t>   23</a:t>
            </a:r>
            <a:r>
              <a:rPr lang="en-US" sz="2800" b="1">
                <a:solidFill>
                  <a:srgbClr val="000000"/>
                </a:solidFill>
              </a:rPr>
              <a:t>z</a:t>
            </a:r>
            <a:r>
              <a:rPr lang="ru-RU" sz="2800" b="1">
                <a:solidFill>
                  <a:srgbClr val="000000"/>
                </a:solidFill>
              </a:rPr>
              <a:t> = </a:t>
            </a:r>
            <a:r>
              <a:rPr lang="en-US" sz="2800" b="1">
                <a:solidFill>
                  <a:srgbClr val="000000"/>
                </a:solidFill>
              </a:rPr>
              <a:t>46</a:t>
            </a:r>
            <a:r>
              <a:rPr lang="ru-RU" sz="2800" b="1">
                <a:solidFill>
                  <a:srgbClr val="000000"/>
                </a:solidFill>
              </a:rPr>
              <a:t>                  </a:t>
            </a:r>
            <a:r>
              <a:rPr lang="en-US" sz="2800" b="1">
                <a:solidFill>
                  <a:srgbClr val="000000"/>
                </a:solidFill>
              </a:rPr>
              <a:t>45z</a:t>
            </a:r>
            <a:r>
              <a:rPr lang="ru-RU" sz="2800" b="1">
                <a:solidFill>
                  <a:srgbClr val="000000"/>
                </a:solidFill>
              </a:rPr>
              <a:t> = -</a:t>
            </a:r>
            <a:r>
              <a:rPr lang="en-US" sz="2800" b="1">
                <a:solidFill>
                  <a:srgbClr val="000000"/>
                </a:solidFill>
              </a:rPr>
              <a:t>90</a:t>
            </a:r>
            <a:r>
              <a:rPr lang="ru-RU" sz="2800" b="1">
                <a:solidFill>
                  <a:srgbClr val="000000"/>
                </a:solidFill>
              </a:rPr>
              <a:t>                </a:t>
            </a:r>
            <a:r>
              <a:rPr lang="en-US" sz="2800" b="1">
                <a:solidFill>
                  <a:srgbClr val="000000"/>
                </a:solidFill>
              </a:rPr>
              <a:t>3z</a:t>
            </a:r>
            <a:r>
              <a:rPr lang="ru-RU" sz="2800" b="1">
                <a:solidFill>
                  <a:srgbClr val="000000"/>
                </a:solidFill>
              </a:rPr>
              <a:t> = -</a:t>
            </a:r>
            <a:r>
              <a:rPr lang="en-US" sz="2800" b="1">
                <a:solidFill>
                  <a:srgbClr val="000000"/>
                </a:solidFill>
              </a:rPr>
              <a:t>24</a:t>
            </a:r>
          </a:p>
          <a:p>
            <a:pPr>
              <a:buFontTx/>
              <a:buNone/>
            </a:pPr>
            <a:r>
              <a:rPr lang="ru-RU" sz="2800" b="1">
                <a:solidFill>
                  <a:srgbClr val="000000"/>
                </a:solidFill>
              </a:rPr>
              <a:t>   </a:t>
            </a:r>
            <a:r>
              <a:rPr lang="en-US" sz="2800" b="1">
                <a:solidFill>
                  <a:srgbClr val="000000"/>
                </a:solidFill>
              </a:rPr>
              <a:t>z</a:t>
            </a:r>
            <a:r>
              <a:rPr lang="ru-RU" sz="2800" b="1">
                <a:solidFill>
                  <a:srgbClr val="000000"/>
                </a:solidFill>
              </a:rPr>
              <a:t> = 2</a:t>
            </a:r>
            <a:r>
              <a:rPr lang="en-US" sz="2800" b="1">
                <a:solidFill>
                  <a:srgbClr val="000000"/>
                </a:solidFill>
              </a:rPr>
              <a:t>            </a:t>
            </a:r>
            <a:r>
              <a:rPr lang="ru-RU" sz="2800" b="1">
                <a:solidFill>
                  <a:srgbClr val="000000"/>
                </a:solidFill>
              </a:rPr>
              <a:t>             </a:t>
            </a:r>
            <a:r>
              <a:rPr lang="en-US" sz="2800" b="1">
                <a:solidFill>
                  <a:srgbClr val="000000"/>
                </a:solidFill>
              </a:rPr>
              <a:t>z</a:t>
            </a:r>
            <a:r>
              <a:rPr lang="ru-RU" sz="2800" b="1">
                <a:solidFill>
                  <a:srgbClr val="000000"/>
                </a:solidFill>
              </a:rPr>
              <a:t> = -2</a:t>
            </a:r>
            <a:r>
              <a:rPr lang="en-US" sz="2800" b="1">
                <a:solidFill>
                  <a:srgbClr val="000000"/>
                </a:solidFill>
              </a:rPr>
              <a:t>             </a:t>
            </a:r>
            <a:r>
              <a:rPr lang="ru-RU" sz="2800" b="1">
                <a:solidFill>
                  <a:srgbClr val="000000"/>
                </a:solidFill>
              </a:rPr>
              <a:t>         </a:t>
            </a:r>
            <a:r>
              <a:rPr lang="en-US" sz="2800" b="1">
                <a:solidFill>
                  <a:srgbClr val="000000"/>
                </a:solidFill>
              </a:rPr>
              <a:t>z</a:t>
            </a:r>
            <a:r>
              <a:rPr lang="ru-RU" sz="2800" b="1">
                <a:solidFill>
                  <a:srgbClr val="000000"/>
                </a:solidFill>
              </a:rPr>
              <a:t> = - </a:t>
            </a:r>
            <a:r>
              <a:rPr lang="en-US" sz="2800" b="1">
                <a:solidFill>
                  <a:srgbClr val="000000"/>
                </a:solidFill>
              </a:rPr>
              <a:t>8</a:t>
            </a:r>
          </a:p>
          <a:p>
            <a:pPr>
              <a:buFontTx/>
              <a:buNone/>
            </a:pPr>
            <a:r>
              <a:rPr lang="ru-RU" sz="2400" b="1">
                <a:solidFill>
                  <a:srgbClr val="0000FF"/>
                </a:solidFill>
              </a:rPr>
              <a:t>Ответ</a:t>
            </a:r>
            <a:r>
              <a:rPr lang="ru-RU" sz="2800" b="1">
                <a:solidFill>
                  <a:srgbClr val="0000FF"/>
                </a:solidFill>
              </a:rPr>
              <a:t>: -8; -2; 2.</a:t>
            </a:r>
            <a:r>
              <a:rPr lang="ru-RU" sz="2800" b="1">
                <a:solidFill>
                  <a:srgbClr val="FF3300"/>
                </a:solidFill>
              </a:rPr>
              <a:t> </a:t>
            </a:r>
          </a:p>
          <a:p>
            <a:r>
              <a:rPr lang="ru-RU" sz="2800">
                <a:solidFill>
                  <a:srgbClr val="FF3300"/>
                </a:solidFill>
              </a:rPr>
              <a:t>545(в)       </a:t>
            </a:r>
            <a:r>
              <a:rPr lang="ru-RU" sz="2800" b="1">
                <a:solidFill>
                  <a:srgbClr val="000000"/>
                </a:solidFill>
              </a:rPr>
              <a:t>3х</a:t>
            </a:r>
            <a:r>
              <a:rPr lang="ru-RU" sz="2800" b="1" baseline="30000">
                <a:solidFill>
                  <a:srgbClr val="000000"/>
                </a:solidFill>
              </a:rPr>
              <a:t>2 </a:t>
            </a:r>
            <a:r>
              <a:rPr lang="ru-RU" sz="2800" b="1">
                <a:solidFill>
                  <a:srgbClr val="000000"/>
                </a:solidFill>
              </a:rPr>
              <a:t>- 7х = 0</a:t>
            </a:r>
          </a:p>
          <a:p>
            <a:pPr>
              <a:buFontTx/>
              <a:buNone/>
            </a:pPr>
            <a:r>
              <a:rPr lang="ru-RU" sz="2800" b="1">
                <a:solidFill>
                  <a:srgbClr val="000000"/>
                </a:solidFill>
              </a:rPr>
              <a:t>                     х</a:t>
            </a: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·</a:t>
            </a:r>
            <a:r>
              <a:rPr lang="ru-RU" sz="2800" b="1">
                <a:solidFill>
                  <a:srgbClr val="000000"/>
                </a:solidFill>
              </a:rPr>
              <a:t>(3х-7)=0</a:t>
            </a:r>
          </a:p>
          <a:p>
            <a:pPr>
              <a:buFontTx/>
              <a:buNone/>
            </a:pPr>
            <a:r>
              <a:rPr lang="ru-RU" sz="2800" b="1">
                <a:solidFill>
                  <a:srgbClr val="000000"/>
                </a:solidFill>
              </a:rPr>
              <a:t>                 х=0  </a:t>
            </a:r>
            <a:r>
              <a:rPr lang="ru-RU" sz="1800" b="1">
                <a:solidFill>
                  <a:srgbClr val="0000FF"/>
                </a:solidFill>
              </a:rPr>
              <a:t>или</a:t>
            </a:r>
            <a:r>
              <a:rPr lang="ru-RU" sz="2800" b="1">
                <a:solidFill>
                  <a:srgbClr val="0000FF"/>
                </a:solidFill>
              </a:rPr>
              <a:t> </a:t>
            </a:r>
            <a:r>
              <a:rPr lang="ru-RU" sz="2800" b="1">
                <a:solidFill>
                  <a:srgbClr val="000000"/>
                </a:solidFill>
              </a:rPr>
              <a:t> 3х - 7=0</a:t>
            </a:r>
          </a:p>
          <a:p>
            <a:pPr>
              <a:buFontTx/>
              <a:buNone/>
            </a:pPr>
            <a:r>
              <a:rPr lang="ru-RU" sz="2800" b="1">
                <a:solidFill>
                  <a:srgbClr val="000000"/>
                </a:solidFill>
              </a:rPr>
              <a:t>                                3х = 7</a:t>
            </a:r>
          </a:p>
          <a:p>
            <a:pPr>
              <a:buFontTx/>
              <a:buNone/>
            </a:pPr>
            <a:r>
              <a:rPr lang="ru-RU" sz="2800" b="1">
                <a:solidFill>
                  <a:srgbClr val="000000"/>
                </a:solidFill>
              </a:rPr>
              <a:t>                                х=7/3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323850" y="6021388"/>
            <a:ext cx="2155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kumimoji="1" lang="ru-RU" sz="2400" b="1">
                <a:solidFill>
                  <a:srgbClr val="0000FF"/>
                </a:solidFill>
              </a:rPr>
              <a:t>Ответ</a:t>
            </a:r>
            <a:r>
              <a:rPr kumimoji="1" lang="ru-RU" sz="2800" b="1">
                <a:solidFill>
                  <a:srgbClr val="0000FF"/>
                </a:solidFill>
              </a:rPr>
              <a:t>: 0; 7/3.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0" y="0"/>
            <a:ext cx="7885113" cy="693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ru-RU" sz="2800" b="1">
                <a:solidFill>
                  <a:srgbClr val="FF3300"/>
                </a:solidFill>
              </a:rPr>
              <a:t>546 (в)</a:t>
            </a:r>
            <a:r>
              <a:rPr lang="en-US" sz="2800"/>
              <a:t>   </a:t>
            </a:r>
            <a:r>
              <a:rPr lang="ru-RU" sz="2800"/>
              <a:t>  </a:t>
            </a:r>
            <a:r>
              <a:rPr lang="en-US" sz="2800" b="1">
                <a:solidFill>
                  <a:srgbClr val="000000"/>
                </a:solidFill>
              </a:rPr>
              <a:t>z</a:t>
            </a:r>
            <a:r>
              <a:rPr lang="en-US" sz="2800" b="1" baseline="30000">
                <a:solidFill>
                  <a:srgbClr val="000000"/>
                </a:solidFill>
              </a:rPr>
              <a:t>2</a:t>
            </a:r>
            <a:r>
              <a:rPr lang="en-US" sz="2800" b="1">
                <a:solidFill>
                  <a:srgbClr val="000000"/>
                </a:solidFill>
              </a:rPr>
              <a:t>-36=0</a:t>
            </a:r>
          </a:p>
          <a:p>
            <a:pPr marL="457200" indent="-457200"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</a:rPr>
              <a:t> </a:t>
            </a:r>
            <a:r>
              <a:rPr lang="ru-RU" sz="2800" b="1">
                <a:solidFill>
                  <a:srgbClr val="000000"/>
                </a:solidFill>
              </a:rPr>
              <a:t>        </a:t>
            </a:r>
            <a:r>
              <a:rPr lang="en-US" sz="2800" b="1">
                <a:solidFill>
                  <a:srgbClr val="000000"/>
                </a:solidFill>
              </a:rPr>
              <a:t>(z-6)</a:t>
            </a: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·</a:t>
            </a:r>
            <a:r>
              <a:rPr lang="en-US" sz="2800" b="1">
                <a:solidFill>
                  <a:srgbClr val="000000"/>
                </a:solidFill>
              </a:rPr>
              <a:t>(z+6)=0 </a:t>
            </a:r>
            <a:endParaRPr lang="ru-RU" sz="2800" b="1">
              <a:solidFill>
                <a:srgbClr val="000000"/>
              </a:solidFill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</a:rPr>
              <a:t>         z-6</a:t>
            </a:r>
            <a:r>
              <a:rPr lang="ru-RU" sz="2800" b="1">
                <a:solidFill>
                  <a:srgbClr val="000000"/>
                </a:solidFill>
              </a:rPr>
              <a:t>=0 </a:t>
            </a:r>
            <a:r>
              <a:rPr lang="ru-RU" sz="2000" b="1">
                <a:solidFill>
                  <a:srgbClr val="0000FF"/>
                </a:solidFill>
              </a:rPr>
              <a:t>или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 z+6=0</a:t>
            </a:r>
            <a:endParaRPr lang="ru-RU" sz="2800" b="1">
              <a:solidFill>
                <a:srgbClr val="000000"/>
              </a:solidFill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</a:rPr>
              <a:t>         z </a:t>
            </a:r>
            <a:r>
              <a:rPr lang="ru-RU" sz="2800" b="1">
                <a:solidFill>
                  <a:srgbClr val="000000"/>
                </a:solidFill>
              </a:rPr>
              <a:t>=</a:t>
            </a:r>
            <a:r>
              <a:rPr lang="en-US" sz="2800" b="1">
                <a:solidFill>
                  <a:srgbClr val="000000"/>
                </a:solidFill>
              </a:rPr>
              <a:t> 6</a:t>
            </a:r>
            <a:r>
              <a:rPr lang="ru-RU" sz="2800" b="1">
                <a:solidFill>
                  <a:srgbClr val="000000"/>
                </a:solidFill>
              </a:rPr>
              <a:t>  </a:t>
            </a:r>
            <a:r>
              <a:rPr lang="en-US" sz="2800" b="1">
                <a:solidFill>
                  <a:srgbClr val="000000"/>
                </a:solidFill>
              </a:rPr>
              <a:t>      z </a:t>
            </a:r>
            <a:r>
              <a:rPr lang="ru-RU" sz="2800" b="1">
                <a:solidFill>
                  <a:srgbClr val="000000"/>
                </a:solidFill>
              </a:rPr>
              <a:t>=</a:t>
            </a:r>
            <a:r>
              <a:rPr lang="en-US" sz="2800" b="1">
                <a:solidFill>
                  <a:srgbClr val="000000"/>
                </a:solidFill>
              </a:rPr>
              <a:t> </a:t>
            </a:r>
            <a:r>
              <a:rPr lang="ru-RU" sz="2800" b="1">
                <a:solidFill>
                  <a:srgbClr val="000000"/>
                </a:solidFill>
              </a:rPr>
              <a:t>- </a:t>
            </a:r>
            <a:r>
              <a:rPr lang="en-US" sz="2800" b="1">
                <a:solidFill>
                  <a:srgbClr val="000000"/>
                </a:solidFill>
              </a:rPr>
              <a:t>6 </a:t>
            </a:r>
            <a:r>
              <a:rPr lang="ru-RU" sz="2800" b="1">
                <a:solidFill>
                  <a:srgbClr val="000000"/>
                </a:solidFill>
              </a:rPr>
              <a:t>     </a:t>
            </a:r>
          </a:p>
          <a:p>
            <a:pPr marL="457200" indent="-457200">
              <a:spcBef>
                <a:spcPct val="50000"/>
              </a:spcBef>
            </a:pPr>
            <a:r>
              <a:rPr kumimoji="1" lang="ru-RU" sz="2000" b="1">
                <a:solidFill>
                  <a:srgbClr val="0000FF"/>
                </a:solidFill>
              </a:rPr>
              <a:t>Ответ</a:t>
            </a:r>
            <a:r>
              <a:rPr kumimoji="1" lang="ru-RU" sz="2800" b="1">
                <a:solidFill>
                  <a:srgbClr val="0000FF"/>
                </a:solidFill>
              </a:rPr>
              <a:t>:</a:t>
            </a:r>
            <a:r>
              <a:rPr kumimoji="1" lang="ru-RU" sz="2800"/>
              <a:t> </a:t>
            </a:r>
            <a:r>
              <a:rPr kumimoji="1" lang="en-US" sz="2800">
                <a:solidFill>
                  <a:srgbClr val="0000FF"/>
                </a:solidFill>
              </a:rPr>
              <a:t>-6</a:t>
            </a:r>
            <a:r>
              <a:rPr kumimoji="1" lang="ru-RU" sz="2800">
                <a:solidFill>
                  <a:srgbClr val="0000FF"/>
                </a:solidFill>
              </a:rPr>
              <a:t>; </a:t>
            </a:r>
            <a:r>
              <a:rPr kumimoji="1" lang="en-US" sz="2800">
                <a:solidFill>
                  <a:srgbClr val="0000FF"/>
                </a:solidFill>
              </a:rPr>
              <a:t>6.</a:t>
            </a:r>
            <a:endParaRPr lang="en-US" sz="2800" b="1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r>
              <a:rPr lang="ru-RU" sz="2800" b="1">
                <a:solidFill>
                  <a:srgbClr val="FF3300"/>
                </a:solidFill>
              </a:rPr>
              <a:t>54</a:t>
            </a:r>
            <a:r>
              <a:rPr lang="en-US" sz="2800" b="1">
                <a:solidFill>
                  <a:srgbClr val="FF3300"/>
                </a:solidFill>
              </a:rPr>
              <a:t>8</a:t>
            </a:r>
            <a:r>
              <a:rPr lang="ru-RU" sz="2800" b="1">
                <a:solidFill>
                  <a:srgbClr val="FF3300"/>
                </a:solidFill>
              </a:rPr>
              <a:t> (в)</a:t>
            </a:r>
            <a:r>
              <a:rPr lang="en-US" sz="2800"/>
              <a:t> </a:t>
            </a:r>
            <a:r>
              <a:rPr lang="en-US" sz="2800" b="1">
                <a:solidFill>
                  <a:srgbClr val="000000"/>
                </a:solidFill>
              </a:rPr>
              <a:t> 4x</a:t>
            </a:r>
            <a:r>
              <a:rPr lang="en-US" sz="2800" b="1" baseline="30000">
                <a:solidFill>
                  <a:srgbClr val="000000"/>
                </a:solidFill>
              </a:rPr>
              <a:t>2</a:t>
            </a:r>
            <a:r>
              <a:rPr lang="ru-RU" sz="2800" b="1" baseline="30000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-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144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=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0</a:t>
            </a:r>
            <a:endParaRPr lang="ru-RU" sz="2800" b="1">
              <a:solidFill>
                <a:srgbClr val="000000"/>
              </a:solidFill>
            </a:endParaRPr>
          </a:p>
          <a:p>
            <a:pPr marL="457200" indent="-457200">
              <a:spcBef>
                <a:spcPct val="50000"/>
              </a:spcBef>
            </a:pPr>
            <a:r>
              <a:rPr lang="ru-RU" sz="2800" b="1">
                <a:solidFill>
                  <a:srgbClr val="000000"/>
                </a:solidFill>
              </a:rPr>
              <a:t>        </a:t>
            </a:r>
            <a:r>
              <a:rPr lang="en-US" sz="2800" b="1">
                <a:solidFill>
                  <a:srgbClr val="000000"/>
                </a:solidFill>
              </a:rPr>
              <a:t>(2x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-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12)</a:t>
            </a: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·</a:t>
            </a:r>
            <a:r>
              <a:rPr lang="en-US" sz="2800" b="1">
                <a:solidFill>
                  <a:srgbClr val="000000"/>
                </a:solidFill>
              </a:rPr>
              <a:t>(2x + 12)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=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0</a:t>
            </a:r>
          </a:p>
          <a:p>
            <a:pPr marL="457200" indent="-457200">
              <a:spcBef>
                <a:spcPct val="50000"/>
              </a:spcBef>
            </a:pPr>
            <a:r>
              <a:rPr lang="ru-RU" sz="2800" b="1">
                <a:solidFill>
                  <a:srgbClr val="000000"/>
                </a:solidFill>
              </a:rPr>
              <a:t>        </a:t>
            </a:r>
            <a:r>
              <a:rPr lang="en-US" sz="2800" b="1">
                <a:solidFill>
                  <a:srgbClr val="000000"/>
                </a:solidFill>
              </a:rPr>
              <a:t>2x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–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12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=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0 </a:t>
            </a:r>
            <a:r>
              <a:rPr lang="ru-RU" sz="2000" b="1">
                <a:solidFill>
                  <a:srgbClr val="0000FF"/>
                </a:solidFill>
              </a:rPr>
              <a:t>или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 2x + 12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=</a:t>
            </a:r>
            <a:r>
              <a:rPr lang="ru-RU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0</a:t>
            </a:r>
          </a:p>
          <a:p>
            <a:pPr marL="457200" indent="-457200">
              <a:spcBef>
                <a:spcPct val="50000"/>
              </a:spcBef>
            </a:pPr>
            <a:r>
              <a:rPr lang="ru-RU" sz="2800" b="1">
                <a:solidFill>
                  <a:srgbClr val="000000"/>
                </a:solidFill>
              </a:rPr>
              <a:t>        </a:t>
            </a:r>
            <a:r>
              <a:rPr lang="en-US" sz="2800" b="1">
                <a:solidFill>
                  <a:srgbClr val="000000"/>
                </a:solidFill>
              </a:rPr>
              <a:t>2x</a:t>
            </a:r>
            <a:r>
              <a:rPr lang="ru-RU" sz="2800" b="1" baseline="30000">
                <a:solidFill>
                  <a:srgbClr val="000000"/>
                </a:solidFill>
              </a:rPr>
              <a:t> </a:t>
            </a:r>
            <a:r>
              <a:rPr lang="ru-RU" sz="2800" b="1">
                <a:solidFill>
                  <a:srgbClr val="000000"/>
                </a:solidFill>
              </a:rPr>
              <a:t>=</a:t>
            </a:r>
            <a:r>
              <a:rPr lang="en-US" sz="2800" b="1">
                <a:solidFill>
                  <a:srgbClr val="000000"/>
                </a:solidFill>
              </a:rPr>
              <a:t>12</a:t>
            </a:r>
            <a:r>
              <a:rPr lang="ru-RU" sz="2800" b="1">
                <a:solidFill>
                  <a:srgbClr val="000000"/>
                </a:solidFill>
              </a:rPr>
              <a:t>              </a:t>
            </a:r>
            <a:r>
              <a:rPr lang="en-US" sz="2800" b="1">
                <a:solidFill>
                  <a:srgbClr val="000000"/>
                </a:solidFill>
              </a:rPr>
              <a:t>2x </a:t>
            </a:r>
            <a:r>
              <a:rPr lang="ru-RU" sz="2800" b="1">
                <a:solidFill>
                  <a:srgbClr val="000000"/>
                </a:solidFill>
              </a:rPr>
              <a:t>= - 12 </a:t>
            </a:r>
            <a:endParaRPr lang="en-US" sz="2800" b="1">
              <a:solidFill>
                <a:srgbClr val="000000"/>
              </a:solidFill>
            </a:endParaRPr>
          </a:p>
          <a:p>
            <a:pPr marL="457200" indent="-457200">
              <a:spcBef>
                <a:spcPct val="50000"/>
              </a:spcBef>
            </a:pPr>
            <a:r>
              <a:rPr lang="ru-RU" sz="2800" b="1">
                <a:solidFill>
                  <a:srgbClr val="000000"/>
                </a:solidFill>
              </a:rPr>
              <a:t>       </a:t>
            </a:r>
            <a:r>
              <a:rPr lang="en-US" sz="2800" b="1">
                <a:solidFill>
                  <a:srgbClr val="000000"/>
                </a:solidFill>
              </a:rPr>
              <a:t> x</a:t>
            </a:r>
            <a:r>
              <a:rPr lang="ru-RU" sz="2800" b="1" baseline="30000">
                <a:solidFill>
                  <a:srgbClr val="000000"/>
                </a:solidFill>
              </a:rPr>
              <a:t> </a:t>
            </a:r>
            <a:r>
              <a:rPr lang="ru-RU" sz="2800" b="1">
                <a:solidFill>
                  <a:srgbClr val="000000"/>
                </a:solidFill>
              </a:rPr>
              <a:t>=</a:t>
            </a:r>
            <a:r>
              <a:rPr lang="en-US" sz="2800" b="1">
                <a:solidFill>
                  <a:srgbClr val="000000"/>
                </a:solidFill>
              </a:rPr>
              <a:t> </a:t>
            </a:r>
            <a:r>
              <a:rPr lang="ru-RU" sz="2800" b="1">
                <a:solidFill>
                  <a:srgbClr val="000000"/>
                </a:solidFill>
              </a:rPr>
              <a:t>6                 </a:t>
            </a:r>
            <a:r>
              <a:rPr lang="en-US" sz="2800" b="1">
                <a:solidFill>
                  <a:srgbClr val="000000"/>
                </a:solidFill>
              </a:rPr>
              <a:t>x </a:t>
            </a:r>
            <a:r>
              <a:rPr lang="ru-RU" sz="2800" b="1">
                <a:solidFill>
                  <a:srgbClr val="000000"/>
                </a:solidFill>
              </a:rPr>
              <a:t>= - 6  </a:t>
            </a:r>
          </a:p>
          <a:p>
            <a:pPr marL="457200" indent="-457200">
              <a:spcBef>
                <a:spcPct val="50000"/>
              </a:spcBef>
            </a:pPr>
            <a:r>
              <a:rPr kumimoji="1" lang="ru-RU" sz="2000" b="1">
                <a:solidFill>
                  <a:srgbClr val="0000FF"/>
                </a:solidFill>
              </a:rPr>
              <a:t>Ответ</a:t>
            </a:r>
            <a:r>
              <a:rPr kumimoji="1" lang="ru-RU" sz="2800" b="1">
                <a:solidFill>
                  <a:srgbClr val="0000FF"/>
                </a:solidFill>
              </a:rPr>
              <a:t>:</a:t>
            </a:r>
            <a:r>
              <a:rPr kumimoji="1" lang="ru-RU" sz="2800">
                <a:solidFill>
                  <a:srgbClr val="0000FF"/>
                </a:solidFill>
              </a:rPr>
              <a:t> </a:t>
            </a:r>
            <a:r>
              <a:rPr kumimoji="1" lang="en-US" sz="2800">
                <a:solidFill>
                  <a:srgbClr val="0000FF"/>
                </a:solidFill>
              </a:rPr>
              <a:t>-6</a:t>
            </a:r>
            <a:r>
              <a:rPr kumimoji="1" lang="ru-RU" sz="2800">
                <a:solidFill>
                  <a:srgbClr val="0000FF"/>
                </a:solidFill>
              </a:rPr>
              <a:t>; </a:t>
            </a:r>
            <a:r>
              <a:rPr kumimoji="1" lang="en-US" sz="2800">
                <a:solidFill>
                  <a:srgbClr val="0000FF"/>
                </a:solidFill>
              </a:rPr>
              <a:t>6.</a:t>
            </a:r>
          </a:p>
        </p:txBody>
      </p:sp>
      <p:pic>
        <p:nvPicPr>
          <p:cNvPr id="39945" name="Picture 9" descr="j029958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04250" y="6381750"/>
            <a:ext cx="539750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2" name="Picture 6" descr="j029958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04250" y="6381750"/>
            <a:ext cx="539750" cy="476250"/>
          </a:xfrm>
          <a:prstGeom prst="rect">
            <a:avLst/>
          </a:prstGeom>
          <a:noFill/>
        </p:spPr>
      </p:pic>
      <p:pic>
        <p:nvPicPr>
          <p:cNvPr id="19465" name="Picture 9" descr="r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578225"/>
            <a:ext cx="3348038" cy="3279775"/>
          </a:xfrm>
          <a:prstGeom prst="rect">
            <a:avLst/>
          </a:prstGeom>
          <a:noFill/>
        </p:spPr>
      </p:pic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3132138" y="333375"/>
            <a:ext cx="4968875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7" rIns="92075" bIns="46037" anchor="ctr"/>
          <a:lstStyle/>
          <a:p>
            <a:pPr algn="ctr"/>
            <a:r>
              <a:rPr kumimoji="1" lang="ru-RU" sz="4000">
                <a:solidFill>
                  <a:schemeClr val="tx2"/>
                </a:solidFill>
                <a:latin typeface="Arial" pitchFamily="34" charset="0"/>
              </a:rPr>
              <a:t>Домашнее задание:</a:t>
            </a:r>
            <a:r>
              <a:rPr kumimoji="1" lang="en-US" sz="4000">
                <a:solidFill>
                  <a:schemeClr val="tx2"/>
                </a:solidFill>
                <a:latin typeface="Arial" pitchFamily="34" charset="0"/>
              </a:rPr>
              <a:t/>
            </a:r>
            <a:br>
              <a:rPr kumimoji="1" lang="en-US" sz="4000">
                <a:solidFill>
                  <a:schemeClr val="tx2"/>
                </a:solidFill>
                <a:latin typeface="Arial" pitchFamily="34" charset="0"/>
              </a:rPr>
            </a:br>
            <a:r>
              <a:rPr kumimoji="1" lang="ru-RU" sz="4000">
                <a:solidFill>
                  <a:schemeClr val="tx2"/>
                </a:solidFill>
                <a:latin typeface="Arial" pitchFamily="34" charset="0"/>
              </a:rPr>
              <a:t>№</a:t>
            </a:r>
            <a:r>
              <a:rPr kumimoji="1" lang="en-US" sz="4000">
                <a:solidFill>
                  <a:schemeClr val="tx2"/>
                </a:solidFill>
                <a:latin typeface="Arial" pitchFamily="34" charset="0"/>
              </a:rPr>
              <a:t> 563(a,</a:t>
            </a:r>
            <a:r>
              <a:rPr kumimoji="1" lang="ru-RU" sz="4000">
                <a:solidFill>
                  <a:schemeClr val="tx2"/>
                </a:solidFill>
                <a:latin typeface="Arial" pitchFamily="34" charset="0"/>
              </a:rPr>
              <a:t>г</a:t>
            </a:r>
            <a:r>
              <a:rPr kumimoji="1" lang="en-US" sz="4000">
                <a:solidFill>
                  <a:schemeClr val="tx2"/>
                </a:solidFill>
                <a:latin typeface="Arial" pitchFamily="34" charset="0"/>
              </a:rPr>
              <a:t>)</a:t>
            </a:r>
            <a:r>
              <a:rPr kumimoji="1" lang="ru-RU" sz="4000">
                <a:solidFill>
                  <a:schemeClr val="tx2"/>
                </a:solidFill>
                <a:latin typeface="Arial" pitchFamily="34" charset="0"/>
              </a:rPr>
              <a:t>, </a:t>
            </a:r>
            <a:r>
              <a:rPr kumimoji="1" lang="en-US" sz="4000">
                <a:solidFill>
                  <a:schemeClr val="tx2"/>
                </a:solidFill>
                <a:latin typeface="Arial" pitchFamily="34" charset="0"/>
              </a:rPr>
              <a:t/>
            </a:r>
            <a:br>
              <a:rPr kumimoji="1" lang="en-US" sz="4000">
                <a:solidFill>
                  <a:schemeClr val="tx2"/>
                </a:solidFill>
                <a:latin typeface="Arial" pitchFamily="34" charset="0"/>
              </a:rPr>
            </a:br>
            <a:r>
              <a:rPr kumimoji="1" lang="ru-RU" sz="4000">
                <a:solidFill>
                  <a:schemeClr val="tx2"/>
                </a:solidFill>
                <a:latin typeface="Arial" pitchFamily="34" charset="0"/>
              </a:rPr>
              <a:t>№</a:t>
            </a:r>
            <a:r>
              <a:rPr kumimoji="1" lang="en-US" sz="4000">
                <a:solidFill>
                  <a:schemeClr val="tx2"/>
                </a:solidFill>
                <a:latin typeface="Arial" pitchFamily="34" charset="0"/>
              </a:rPr>
              <a:t> </a:t>
            </a:r>
            <a:r>
              <a:rPr kumimoji="1" lang="ru-RU" sz="4000">
                <a:solidFill>
                  <a:schemeClr val="tx2"/>
                </a:solidFill>
                <a:latin typeface="Arial" pitchFamily="34" charset="0"/>
              </a:rPr>
              <a:t>567</a:t>
            </a:r>
            <a:r>
              <a:rPr kumimoji="1" lang="en-US" sz="4000">
                <a:solidFill>
                  <a:schemeClr val="tx2"/>
                </a:solidFill>
                <a:latin typeface="Arial" pitchFamily="34" charset="0"/>
              </a:rPr>
              <a:t>(</a:t>
            </a:r>
            <a:r>
              <a:rPr kumimoji="1" lang="ru-RU" sz="4000">
                <a:solidFill>
                  <a:schemeClr val="tx2"/>
                </a:solidFill>
                <a:latin typeface="Arial" pitchFamily="34" charset="0"/>
              </a:rPr>
              <a:t>а</a:t>
            </a:r>
            <a:r>
              <a:rPr kumimoji="1" lang="en-US" sz="4000">
                <a:solidFill>
                  <a:schemeClr val="tx2"/>
                </a:solidFill>
                <a:latin typeface="Arial" pitchFamily="34" charset="0"/>
              </a:rPr>
              <a:t>,</a:t>
            </a:r>
            <a:r>
              <a:rPr kumimoji="1" lang="ru-RU" sz="4000">
                <a:solidFill>
                  <a:schemeClr val="tx2"/>
                </a:solidFill>
                <a:latin typeface="Arial" pitchFamily="34" charset="0"/>
              </a:rPr>
              <a:t>в</a:t>
            </a:r>
            <a:r>
              <a:rPr kumimoji="1" lang="en-US" sz="4000">
                <a:solidFill>
                  <a:schemeClr val="tx2"/>
                </a:solidFill>
                <a:latin typeface="Arial" pitchFamily="34" charset="0"/>
              </a:rPr>
              <a:t>),</a:t>
            </a:r>
            <a:br>
              <a:rPr kumimoji="1" lang="en-US" sz="4000">
                <a:solidFill>
                  <a:schemeClr val="tx2"/>
                </a:solidFill>
                <a:latin typeface="Arial" pitchFamily="34" charset="0"/>
              </a:rPr>
            </a:br>
            <a:r>
              <a:rPr kumimoji="1" lang="ru-RU" sz="4000">
                <a:solidFill>
                  <a:schemeClr val="tx2"/>
                </a:solidFill>
                <a:latin typeface="Arial" pitchFamily="34" charset="0"/>
              </a:rPr>
              <a:t>№ 580</a:t>
            </a:r>
            <a:r>
              <a:rPr kumimoji="1" lang="en-US" sz="4000">
                <a:solidFill>
                  <a:schemeClr val="tx2"/>
                </a:solidFill>
                <a:latin typeface="Arial" pitchFamily="34" charset="0"/>
              </a:rPr>
              <a:t>(</a:t>
            </a:r>
            <a:r>
              <a:rPr kumimoji="1" lang="ru-RU" sz="4000">
                <a:solidFill>
                  <a:schemeClr val="tx2"/>
                </a:solidFill>
                <a:latin typeface="Arial" pitchFamily="34" charset="0"/>
              </a:rPr>
              <a:t>б</a:t>
            </a:r>
            <a:r>
              <a:rPr kumimoji="1" lang="en-US" sz="4000">
                <a:solidFill>
                  <a:schemeClr val="tx2"/>
                </a:solidFill>
                <a:latin typeface="Arial" pitchFamily="34" charset="0"/>
              </a:rPr>
              <a:t>,</a:t>
            </a:r>
            <a:r>
              <a:rPr kumimoji="1" lang="ru-RU" sz="4000">
                <a:solidFill>
                  <a:schemeClr val="tx2"/>
                </a:solidFill>
                <a:latin typeface="Arial" pitchFamily="34" charset="0"/>
              </a:rPr>
              <a:t>г</a:t>
            </a:r>
            <a:r>
              <a:rPr kumimoji="1" lang="en-US" sz="4000">
                <a:solidFill>
                  <a:schemeClr val="tx2"/>
                </a:solidFill>
                <a:latin typeface="Arial" pitchFamily="34" charset="0"/>
              </a:rPr>
              <a:t>),</a:t>
            </a:r>
            <a:br>
              <a:rPr kumimoji="1" lang="en-US" sz="4000">
                <a:solidFill>
                  <a:schemeClr val="tx2"/>
                </a:solidFill>
                <a:latin typeface="Arial" pitchFamily="34" charset="0"/>
              </a:rPr>
            </a:br>
            <a:r>
              <a:rPr kumimoji="1" lang="ru-RU" sz="4000">
                <a:solidFill>
                  <a:schemeClr val="tx2"/>
                </a:solidFill>
                <a:latin typeface="Arial" pitchFamily="34" charset="0"/>
              </a:rPr>
              <a:t>№ 615</a:t>
            </a:r>
            <a:r>
              <a:rPr kumimoji="1" lang="en-US" sz="4000">
                <a:solidFill>
                  <a:schemeClr val="tx2"/>
                </a:solidFill>
                <a:latin typeface="Arial" pitchFamily="34" charset="0"/>
              </a:rPr>
              <a:t>(</a:t>
            </a:r>
            <a:r>
              <a:rPr kumimoji="1" lang="ru-RU" sz="4000">
                <a:solidFill>
                  <a:schemeClr val="tx2"/>
                </a:solidFill>
                <a:latin typeface="Arial" pitchFamily="34" charset="0"/>
              </a:rPr>
              <a:t>а</a:t>
            </a:r>
            <a:r>
              <a:rPr kumimoji="1" lang="en-US" sz="4000">
                <a:solidFill>
                  <a:schemeClr val="tx2"/>
                </a:solidFill>
                <a:latin typeface="Arial" pitchFamily="34" charset="0"/>
              </a:rPr>
              <a:t>,</a:t>
            </a:r>
            <a:r>
              <a:rPr kumimoji="1" lang="ru-RU" sz="4000">
                <a:solidFill>
                  <a:schemeClr val="tx2"/>
                </a:solidFill>
                <a:latin typeface="Arial" pitchFamily="34" charset="0"/>
              </a:rPr>
              <a:t>в</a:t>
            </a:r>
            <a:r>
              <a:rPr kumimoji="1" lang="en-US" sz="4000">
                <a:solidFill>
                  <a:schemeClr val="tx2"/>
                </a:solidFill>
                <a:latin typeface="Arial" pitchFamily="34" charset="0"/>
              </a:rPr>
              <a:t>)</a:t>
            </a:r>
            <a:r>
              <a:rPr kumimoji="1" lang="ru-RU" sz="4000">
                <a:solidFill>
                  <a:schemeClr val="tx2"/>
                </a:solidFill>
                <a:latin typeface="Arial" pitchFamily="34" charset="0"/>
              </a:rPr>
              <a:t>,</a:t>
            </a:r>
            <a:r>
              <a:rPr kumimoji="1" lang="en-US" sz="4000">
                <a:solidFill>
                  <a:schemeClr val="tx2"/>
                </a:solidFill>
                <a:latin typeface="Arial" pitchFamily="34" charset="0"/>
              </a:rPr>
              <a:t/>
            </a:r>
            <a:br>
              <a:rPr kumimoji="1" lang="en-US" sz="4000">
                <a:solidFill>
                  <a:schemeClr val="tx2"/>
                </a:solidFill>
                <a:latin typeface="Arial" pitchFamily="34" charset="0"/>
              </a:rPr>
            </a:br>
            <a:r>
              <a:rPr kumimoji="1" lang="ru-RU" sz="4000">
                <a:solidFill>
                  <a:schemeClr val="tx2"/>
                </a:solidFill>
                <a:latin typeface="Arial" pitchFamily="34" charset="0"/>
              </a:rPr>
              <a:t>№ 600</a:t>
            </a:r>
            <a:r>
              <a:rPr kumimoji="1" lang="en-US" sz="4000">
                <a:solidFill>
                  <a:schemeClr val="tx2"/>
                </a:solidFill>
                <a:latin typeface="Arial" pitchFamily="34" charset="0"/>
              </a:rPr>
              <a:t> (</a:t>
            </a:r>
            <a:r>
              <a:rPr kumimoji="1" lang="ru-RU" sz="4000">
                <a:solidFill>
                  <a:schemeClr val="tx2"/>
                </a:solidFill>
                <a:latin typeface="Arial" pitchFamily="34" charset="0"/>
              </a:rPr>
              <a:t>в</a:t>
            </a:r>
            <a:r>
              <a:rPr kumimoji="1" lang="en-US" sz="4000">
                <a:solidFill>
                  <a:schemeClr val="tx2"/>
                </a:solidFill>
                <a:latin typeface="Arial" pitchFamily="34" charset="0"/>
              </a:rPr>
              <a:t>,</a:t>
            </a:r>
            <a:r>
              <a:rPr kumimoji="1" lang="ru-RU" sz="4000">
                <a:solidFill>
                  <a:schemeClr val="tx2"/>
                </a:solidFill>
                <a:latin typeface="Arial" pitchFamily="34" charset="0"/>
              </a:rPr>
              <a:t>г</a:t>
            </a:r>
            <a:r>
              <a:rPr kumimoji="1" lang="en-US" sz="4000">
                <a:solidFill>
                  <a:schemeClr val="tx2"/>
                </a:solidFill>
                <a:latin typeface="Arial" pitchFamily="34" charset="0"/>
              </a:rPr>
              <a:t>).</a:t>
            </a:r>
            <a:endParaRPr kumimoji="1" lang="ru-RU" sz="4000">
              <a:solidFill>
                <a:schemeClr val="tx2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0"/>
            <a:ext cx="7772400" cy="685800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1600" b="1"/>
              <a:t>                             </a:t>
            </a:r>
            <a:r>
              <a:rPr lang="ru-RU" sz="1600" b="1">
                <a:solidFill>
                  <a:srgbClr val="0000FF"/>
                </a:solidFill>
              </a:rPr>
              <a:t>Разложение на множители</a:t>
            </a:r>
            <a:r>
              <a:rPr lang="ru-RU" sz="1600" b="1"/>
              <a:t> </a:t>
            </a:r>
            <a:endParaRPr lang="ru-RU" sz="1600"/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>
                <a:solidFill>
                  <a:srgbClr val="0000FF"/>
                </a:solidFill>
              </a:rPr>
              <a:t>1.</a:t>
            </a:r>
            <a:r>
              <a:rPr lang="ru-RU" sz="1600"/>
              <a:t>	</a:t>
            </a:r>
            <a:r>
              <a:rPr lang="ru-RU" sz="1600">
                <a:solidFill>
                  <a:srgbClr val="0000FF"/>
                </a:solidFill>
              </a:rPr>
              <a:t>Определите общий множитель  8х</a:t>
            </a:r>
            <a:r>
              <a:rPr lang="ru-RU" sz="1600" baseline="30000">
                <a:solidFill>
                  <a:srgbClr val="0000FF"/>
                </a:solidFill>
              </a:rPr>
              <a:t>4</a:t>
            </a:r>
            <a:r>
              <a:rPr lang="ru-RU" sz="1600">
                <a:solidFill>
                  <a:srgbClr val="0000FF"/>
                </a:solidFill>
              </a:rPr>
              <a:t>у</a:t>
            </a:r>
            <a:r>
              <a:rPr lang="ru-RU" sz="1600" baseline="30000">
                <a:solidFill>
                  <a:srgbClr val="0000FF"/>
                </a:solidFill>
              </a:rPr>
              <a:t>2</a:t>
            </a:r>
            <a:r>
              <a:rPr lang="ru-RU" sz="1600">
                <a:solidFill>
                  <a:srgbClr val="0000FF"/>
                </a:solidFill>
              </a:rPr>
              <a:t> — 12х</a:t>
            </a:r>
            <a:r>
              <a:rPr lang="ru-RU" sz="1600" baseline="30000">
                <a:solidFill>
                  <a:srgbClr val="0000FF"/>
                </a:solidFill>
              </a:rPr>
              <a:t>2</a:t>
            </a:r>
            <a:r>
              <a:rPr lang="ru-RU" sz="1600">
                <a:solidFill>
                  <a:srgbClr val="0000FF"/>
                </a:solidFill>
              </a:rPr>
              <a:t>у</a:t>
            </a:r>
            <a:r>
              <a:rPr lang="ru-RU" sz="1600" baseline="30000">
                <a:solidFill>
                  <a:srgbClr val="0000FF"/>
                </a:solidFill>
              </a:rPr>
              <a:t>2</a:t>
            </a:r>
            <a:r>
              <a:rPr lang="ru-RU" sz="1600">
                <a:solidFill>
                  <a:srgbClr val="0000FF"/>
                </a:solidFill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а) х</a:t>
            </a:r>
            <a:r>
              <a:rPr lang="ru-RU" sz="1600" baseline="30000"/>
              <a:t>2</a:t>
            </a:r>
            <a:r>
              <a:rPr lang="ru-RU" sz="1600"/>
              <a:t>у</a:t>
            </a:r>
            <a:r>
              <a:rPr lang="ru-RU" sz="1600" baseline="30000"/>
              <a:t>2</a:t>
            </a:r>
            <a:r>
              <a:rPr lang="ru-RU" sz="1600"/>
              <a:t>;    б) 2х</a:t>
            </a:r>
            <a:r>
              <a:rPr lang="ru-RU" sz="1600" baseline="30000"/>
              <a:t>2</a:t>
            </a:r>
            <a:r>
              <a:rPr lang="ru-RU" sz="1600"/>
              <a:t>у</a:t>
            </a:r>
            <a:r>
              <a:rPr lang="ru-RU" sz="1600" baseline="30000"/>
              <a:t>2</a:t>
            </a:r>
            <a:r>
              <a:rPr lang="ru-RU" sz="1600"/>
              <a:t>;    в) 4ху;    г) 4х</a:t>
            </a:r>
            <a:r>
              <a:rPr lang="ru-RU" sz="1600" baseline="30000"/>
              <a:t>2</a:t>
            </a:r>
            <a:r>
              <a:rPr lang="ru-RU" sz="1600"/>
              <a:t>у</a:t>
            </a:r>
            <a:r>
              <a:rPr lang="ru-RU" sz="1600" baseline="30000"/>
              <a:t>2</a:t>
            </a:r>
            <a:r>
              <a:rPr lang="ru-RU" sz="1600"/>
              <a:t>;    д) 2х</a:t>
            </a:r>
            <a:r>
              <a:rPr lang="ru-RU" sz="1600" baseline="30000"/>
              <a:t>2</a:t>
            </a:r>
            <a:r>
              <a:rPr lang="ru-RU" sz="1600"/>
              <a:t> - 3.</a:t>
            </a:r>
            <a:endParaRPr lang="ru-RU" sz="800"/>
          </a:p>
          <a:p>
            <a:pPr>
              <a:lnSpc>
                <a:spcPct val="80000"/>
              </a:lnSpc>
              <a:buFontTx/>
              <a:buNone/>
            </a:pPr>
            <a:endParaRPr lang="ru-RU" sz="1600"/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>
                <a:solidFill>
                  <a:srgbClr val="0000FF"/>
                </a:solidFill>
              </a:rPr>
              <a:t>2.</a:t>
            </a:r>
            <a:r>
              <a:rPr lang="ru-RU" sz="1600"/>
              <a:t>	</a:t>
            </a:r>
            <a:r>
              <a:rPr lang="ru-RU" sz="1600">
                <a:solidFill>
                  <a:srgbClr val="0000FF"/>
                </a:solidFill>
              </a:rPr>
              <a:t>Вынесите общий множитель за скобки в выражении   За</a:t>
            </a:r>
            <a:r>
              <a:rPr lang="ru-RU" sz="1600" baseline="30000">
                <a:solidFill>
                  <a:srgbClr val="0000FF"/>
                </a:solidFill>
              </a:rPr>
              <a:t>3</a:t>
            </a:r>
            <a:r>
              <a:rPr lang="ru-RU" sz="1600">
                <a:solidFill>
                  <a:srgbClr val="0000FF"/>
                </a:solidFill>
              </a:rPr>
              <a:t>с</a:t>
            </a:r>
            <a:r>
              <a:rPr lang="ru-RU" sz="1600" baseline="30000">
                <a:solidFill>
                  <a:srgbClr val="0000FF"/>
                </a:solidFill>
              </a:rPr>
              <a:t>2</a:t>
            </a:r>
            <a:r>
              <a:rPr lang="ru-RU" sz="1600">
                <a:solidFill>
                  <a:srgbClr val="0000FF"/>
                </a:solidFill>
              </a:rPr>
              <a:t>  + 6</a:t>
            </a:r>
            <a:r>
              <a:rPr lang="en-US" sz="1600">
                <a:solidFill>
                  <a:srgbClr val="0000FF"/>
                </a:solidFill>
              </a:rPr>
              <a:t>a</a:t>
            </a:r>
            <a:r>
              <a:rPr lang="ru-RU" sz="1600" baseline="30000">
                <a:solidFill>
                  <a:srgbClr val="0000FF"/>
                </a:solidFill>
              </a:rPr>
              <a:t>2</a:t>
            </a:r>
            <a:r>
              <a:rPr lang="en-US" sz="1600">
                <a:solidFill>
                  <a:srgbClr val="0000FF"/>
                </a:solidFill>
              </a:rPr>
              <a:t>c</a:t>
            </a:r>
            <a:r>
              <a:rPr lang="ru-RU" sz="1600" baseline="30000">
                <a:solidFill>
                  <a:srgbClr val="0000FF"/>
                </a:solidFill>
              </a:rPr>
              <a:t>3</a:t>
            </a:r>
            <a:r>
              <a:rPr lang="ru-RU" sz="1600">
                <a:solidFill>
                  <a:srgbClr val="0000FF"/>
                </a:solidFill>
              </a:rPr>
              <a:t>  - 9</a:t>
            </a:r>
            <a:r>
              <a:rPr lang="en-US" sz="1600">
                <a:solidFill>
                  <a:srgbClr val="0000FF"/>
                </a:solidFill>
              </a:rPr>
              <a:t>a</a:t>
            </a:r>
            <a:r>
              <a:rPr lang="ru-RU" sz="1600" baseline="30000">
                <a:solidFill>
                  <a:srgbClr val="0000FF"/>
                </a:solidFill>
              </a:rPr>
              <a:t>3</a:t>
            </a:r>
            <a:r>
              <a:rPr lang="en-US" sz="1600">
                <a:solidFill>
                  <a:srgbClr val="0000FF"/>
                </a:solidFill>
              </a:rPr>
              <a:t>c</a:t>
            </a:r>
            <a:r>
              <a:rPr lang="ru-RU" sz="1600" baseline="30000">
                <a:solidFill>
                  <a:srgbClr val="0000FF"/>
                </a:solidFill>
              </a:rPr>
              <a:t>3</a:t>
            </a:r>
            <a:r>
              <a:rPr lang="ru-RU" sz="1600">
                <a:solidFill>
                  <a:srgbClr val="0000FF"/>
                </a:solidFill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а) Зас· (а</a:t>
            </a:r>
            <a:r>
              <a:rPr lang="ru-RU" sz="1600" baseline="30000"/>
              <a:t>2</a:t>
            </a:r>
            <a:r>
              <a:rPr lang="ru-RU" sz="1600"/>
              <a:t>с + 2ас</a:t>
            </a:r>
            <a:r>
              <a:rPr lang="ru-RU" sz="1600" baseline="30000"/>
              <a:t>2</a:t>
            </a:r>
            <a:r>
              <a:rPr lang="ru-RU" sz="1600"/>
              <a:t> – За</a:t>
            </a:r>
            <a:r>
              <a:rPr lang="ru-RU" sz="1600" baseline="30000"/>
              <a:t>2</a:t>
            </a:r>
            <a:r>
              <a:rPr lang="en-US" sz="1600"/>
              <a:t>c</a:t>
            </a:r>
            <a:r>
              <a:rPr lang="ru-RU" sz="1600" baseline="30000"/>
              <a:t>2</a:t>
            </a:r>
            <a:r>
              <a:rPr lang="ru-RU" sz="1600"/>
              <a:t>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б) За</a:t>
            </a:r>
            <a:r>
              <a:rPr lang="ru-RU" sz="1600" baseline="30000"/>
              <a:t>2</a:t>
            </a:r>
            <a:r>
              <a:rPr lang="ru-RU" sz="1600"/>
              <a:t>с · (ас + 2с</a:t>
            </a:r>
            <a:r>
              <a:rPr lang="ru-RU" sz="1600" baseline="30000"/>
              <a:t>2</a:t>
            </a:r>
            <a:r>
              <a:rPr lang="ru-RU" sz="1600"/>
              <a:t> - Зас</a:t>
            </a:r>
            <a:r>
              <a:rPr lang="ru-RU" sz="1600" baseline="30000"/>
              <a:t>2</a:t>
            </a:r>
            <a:r>
              <a:rPr lang="ru-RU" sz="1600"/>
              <a:t>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в) З</a:t>
            </a:r>
            <a:r>
              <a:rPr lang="en-US" sz="1600"/>
              <a:t>a</a:t>
            </a:r>
            <a:r>
              <a:rPr lang="ru-RU" sz="1600" baseline="30000"/>
              <a:t>2</a:t>
            </a:r>
            <a:r>
              <a:rPr lang="en-US" sz="1600"/>
              <a:t>c</a:t>
            </a:r>
            <a:r>
              <a:rPr lang="ru-RU" sz="1600" baseline="30000"/>
              <a:t>2</a:t>
            </a:r>
            <a:r>
              <a:rPr lang="ru-RU" sz="1600"/>
              <a:t> · (</a:t>
            </a:r>
            <a:r>
              <a:rPr lang="en-US" sz="1600"/>
              <a:t>a</a:t>
            </a:r>
            <a:r>
              <a:rPr lang="ru-RU" sz="1600"/>
              <a:t> + 2с - З</a:t>
            </a:r>
            <a:r>
              <a:rPr lang="en-US" sz="1600"/>
              <a:t>c</a:t>
            </a:r>
            <a:r>
              <a:rPr lang="ru-RU" sz="1600"/>
              <a:t>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г) Зас</a:t>
            </a:r>
            <a:r>
              <a:rPr lang="ru-RU" sz="1600" baseline="30000"/>
              <a:t>2</a:t>
            </a:r>
            <a:r>
              <a:rPr lang="ru-RU" sz="1600"/>
              <a:t> · (а</a:t>
            </a:r>
            <a:r>
              <a:rPr lang="ru-RU" sz="1600" baseline="30000"/>
              <a:t>2</a:t>
            </a:r>
            <a:r>
              <a:rPr lang="ru-RU" sz="1600"/>
              <a:t> + 2ас - За</a:t>
            </a:r>
            <a:r>
              <a:rPr lang="ru-RU" sz="1600" baseline="30000"/>
              <a:t>2</a:t>
            </a:r>
            <a:r>
              <a:rPr lang="ru-RU" sz="1600"/>
              <a:t>с);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д) З</a:t>
            </a:r>
            <a:r>
              <a:rPr lang="en-US" sz="1600"/>
              <a:t>a</a:t>
            </a:r>
            <a:r>
              <a:rPr lang="ru-RU" sz="1600" baseline="30000"/>
              <a:t>2</a:t>
            </a:r>
            <a:r>
              <a:rPr lang="en-US" sz="1600"/>
              <a:t>c</a:t>
            </a:r>
            <a:r>
              <a:rPr lang="ru-RU" sz="1600" baseline="30000"/>
              <a:t>2</a:t>
            </a:r>
            <a:r>
              <a:rPr lang="en-US" sz="1600"/>
              <a:t> </a:t>
            </a:r>
            <a:r>
              <a:rPr lang="ru-RU" sz="1600"/>
              <a:t>· (</a:t>
            </a:r>
            <a:r>
              <a:rPr lang="en-US" sz="1600"/>
              <a:t>a</a:t>
            </a:r>
            <a:r>
              <a:rPr lang="ru-RU" sz="1600"/>
              <a:t> - 2с + З</a:t>
            </a:r>
            <a:r>
              <a:rPr lang="en-US" sz="1600"/>
              <a:t>ac</a:t>
            </a:r>
            <a:r>
              <a:rPr lang="ru-RU" sz="1600"/>
              <a:t>).</a:t>
            </a:r>
            <a:endParaRPr lang="ru-RU" sz="800"/>
          </a:p>
          <a:p>
            <a:pPr>
              <a:lnSpc>
                <a:spcPct val="80000"/>
              </a:lnSpc>
              <a:buFontTx/>
              <a:buNone/>
            </a:pPr>
            <a:endParaRPr lang="ru-RU" sz="1600"/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>
                <a:solidFill>
                  <a:srgbClr val="0000FF"/>
                </a:solidFill>
              </a:rPr>
              <a:t>3.</a:t>
            </a:r>
            <a:r>
              <a:rPr lang="ru-RU" sz="1600"/>
              <a:t>	</a:t>
            </a:r>
            <a:r>
              <a:rPr lang="ru-RU" sz="1600">
                <a:solidFill>
                  <a:srgbClr val="0000FF"/>
                </a:solidFill>
              </a:rPr>
              <a:t>Разложите на множители   Зс + Зс</a:t>
            </a:r>
            <a:r>
              <a:rPr lang="ru-RU" sz="1600" baseline="30000">
                <a:solidFill>
                  <a:srgbClr val="0000FF"/>
                </a:solidFill>
              </a:rPr>
              <a:t>2</a:t>
            </a:r>
            <a:r>
              <a:rPr lang="ru-RU" sz="1600">
                <a:solidFill>
                  <a:srgbClr val="0000FF"/>
                </a:solidFill>
              </a:rPr>
              <a:t> – </a:t>
            </a:r>
            <a:r>
              <a:rPr lang="en-US" sz="1600">
                <a:solidFill>
                  <a:srgbClr val="0000FF"/>
                </a:solidFill>
              </a:rPr>
              <a:t>a</a:t>
            </a:r>
            <a:r>
              <a:rPr lang="ru-RU" sz="1600">
                <a:solidFill>
                  <a:srgbClr val="0000FF"/>
                </a:solidFill>
              </a:rPr>
              <a:t> – </a:t>
            </a:r>
            <a:r>
              <a:rPr lang="en-US" sz="1600">
                <a:solidFill>
                  <a:srgbClr val="0000FF"/>
                </a:solidFill>
              </a:rPr>
              <a:t>ac </a:t>
            </a:r>
            <a:r>
              <a:rPr lang="ru-RU" sz="1600">
                <a:solidFill>
                  <a:srgbClr val="0000FF"/>
                </a:solidFill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а) (Зс + а) · (1 - с);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б) (а - Зс) · (1 + с);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в) (Зс - </a:t>
            </a:r>
            <a:r>
              <a:rPr lang="en-US" sz="1600"/>
              <a:t>a</a:t>
            </a:r>
            <a:r>
              <a:rPr lang="ru-RU" sz="1600"/>
              <a:t>) · (1 + с);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г) (Зс + </a:t>
            </a:r>
            <a:r>
              <a:rPr lang="en-US" sz="1600"/>
              <a:t>a</a:t>
            </a:r>
            <a:r>
              <a:rPr lang="ru-RU" sz="1600"/>
              <a:t>) · (с - 1);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д) (Зс - </a:t>
            </a:r>
            <a:r>
              <a:rPr lang="en-US" sz="1600"/>
              <a:t>a</a:t>
            </a:r>
            <a:r>
              <a:rPr lang="ru-RU" sz="1600"/>
              <a:t>) · (1- с).</a:t>
            </a:r>
            <a:endParaRPr lang="ru-RU" sz="800"/>
          </a:p>
          <a:p>
            <a:pPr>
              <a:lnSpc>
                <a:spcPct val="80000"/>
              </a:lnSpc>
              <a:buFontTx/>
              <a:buNone/>
            </a:pPr>
            <a:endParaRPr lang="en-US" sz="16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>
                <a:solidFill>
                  <a:srgbClr val="0000FF"/>
                </a:solidFill>
              </a:rPr>
              <a:t>4</a:t>
            </a:r>
            <a:r>
              <a:rPr lang="ru-RU" sz="1600">
                <a:solidFill>
                  <a:srgbClr val="0000FF"/>
                </a:solidFill>
              </a:rPr>
              <a:t>.</a:t>
            </a:r>
            <a:r>
              <a:rPr lang="ru-RU" sz="1600"/>
              <a:t>	</a:t>
            </a:r>
            <a:r>
              <a:rPr lang="ru-RU" sz="1600">
                <a:solidFill>
                  <a:srgbClr val="0000FF"/>
                </a:solidFill>
              </a:rPr>
              <a:t>Выберите верное равенство: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а)	 4 + 2у + </a:t>
            </a:r>
            <a:r>
              <a:rPr lang="en-US" sz="1600"/>
              <a:t>y</a:t>
            </a:r>
            <a:r>
              <a:rPr lang="ru-RU" sz="1600" baseline="30000"/>
              <a:t>3</a:t>
            </a:r>
            <a:r>
              <a:rPr lang="ru-RU" sz="1600"/>
              <a:t> = (2 + у)</a:t>
            </a:r>
            <a:r>
              <a:rPr lang="ru-RU" sz="1600" baseline="30000"/>
              <a:t>2</a:t>
            </a:r>
            <a:r>
              <a:rPr lang="ru-RU" sz="1600"/>
              <a:t>;</a:t>
            </a:r>
            <a:endParaRPr lang="ru-RU" sz="1600" baseline="30000"/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б)	х</a:t>
            </a:r>
            <a:r>
              <a:rPr lang="ru-RU" sz="1600" baseline="30000"/>
              <a:t>2</a:t>
            </a:r>
            <a:r>
              <a:rPr lang="ru-RU" sz="1600"/>
              <a:t> - 24х + 24 = (х</a:t>
            </a:r>
            <a:r>
              <a:rPr lang="en-US" sz="1600"/>
              <a:t> </a:t>
            </a:r>
            <a:r>
              <a:rPr lang="ru-RU" sz="1600"/>
              <a:t>- 12)</a:t>
            </a:r>
            <a:r>
              <a:rPr lang="ru-RU" sz="1600" baseline="30000"/>
              <a:t>2</a:t>
            </a:r>
            <a:r>
              <a:rPr lang="ru-RU" sz="160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в)	</a:t>
            </a:r>
            <a:r>
              <a:rPr lang="en-US" sz="1600"/>
              <a:t>a</a:t>
            </a:r>
            <a:r>
              <a:rPr lang="ru-RU" sz="1600" baseline="30000"/>
              <a:t>2</a:t>
            </a:r>
            <a:r>
              <a:rPr lang="ru-RU" sz="1600"/>
              <a:t> + 4а + 4 = (а - 2)</a:t>
            </a:r>
            <a:r>
              <a:rPr lang="ru-RU" sz="1600" baseline="30000"/>
              <a:t>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г)	16</a:t>
            </a:r>
            <a:r>
              <a:rPr lang="en-US" sz="1600"/>
              <a:t>x</a:t>
            </a:r>
            <a:r>
              <a:rPr lang="ru-RU" sz="1600" baseline="30000"/>
              <a:t>2</a:t>
            </a:r>
            <a:r>
              <a:rPr lang="ru-RU" sz="1600"/>
              <a:t> + 8ху + у</a:t>
            </a:r>
            <a:r>
              <a:rPr lang="ru-RU" sz="1600" baseline="30000"/>
              <a:t>2</a:t>
            </a:r>
            <a:r>
              <a:rPr lang="ru-RU" sz="1600"/>
              <a:t> = (4х + </a:t>
            </a:r>
            <a:r>
              <a:rPr lang="en-US" sz="1600"/>
              <a:t>y</a:t>
            </a:r>
            <a:r>
              <a:rPr lang="ru-RU" sz="1600"/>
              <a:t>)</a:t>
            </a:r>
            <a:r>
              <a:rPr lang="ru-RU" sz="1600" baseline="30000"/>
              <a:t>2</a:t>
            </a:r>
            <a:r>
              <a:rPr lang="ru-RU" sz="1600"/>
              <a:t>.</a:t>
            </a:r>
            <a:endParaRPr lang="ru-RU" sz="800"/>
          </a:p>
          <a:p>
            <a:pPr>
              <a:lnSpc>
                <a:spcPct val="80000"/>
              </a:lnSpc>
              <a:buFontTx/>
              <a:buNone/>
            </a:pPr>
            <a:endParaRPr lang="ru-RU" sz="1600"/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>
                <a:solidFill>
                  <a:srgbClr val="0000FF"/>
                </a:solidFill>
              </a:rPr>
              <a:t>5.</a:t>
            </a:r>
            <a:r>
              <a:rPr lang="ru-RU" sz="1600"/>
              <a:t>	</a:t>
            </a:r>
            <a:r>
              <a:rPr lang="ru-RU" sz="1600">
                <a:solidFill>
                  <a:srgbClr val="0000FF"/>
                </a:solidFill>
              </a:rPr>
              <a:t>Выберите неверное равенство: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а)	4</a:t>
            </a:r>
            <a:r>
              <a:rPr lang="en-US" sz="1600"/>
              <a:t>b</a:t>
            </a:r>
            <a:r>
              <a:rPr lang="ru-RU" sz="1600" baseline="30000"/>
              <a:t>2</a:t>
            </a:r>
            <a:r>
              <a:rPr lang="ru-RU" sz="1600"/>
              <a:t> - а</a:t>
            </a:r>
            <a:r>
              <a:rPr lang="ru-RU" sz="1600" baseline="30000"/>
              <a:t>2</a:t>
            </a:r>
            <a:r>
              <a:rPr lang="ru-RU" sz="1600"/>
              <a:t> = (2</a:t>
            </a:r>
            <a:r>
              <a:rPr lang="en-US" sz="1600"/>
              <a:t>b</a:t>
            </a:r>
            <a:r>
              <a:rPr lang="ru-RU" sz="1600"/>
              <a:t> + а)·(2</a:t>
            </a:r>
            <a:r>
              <a:rPr lang="en-US" sz="1600"/>
              <a:t>b</a:t>
            </a:r>
            <a:r>
              <a:rPr lang="ru-RU" sz="1600"/>
              <a:t> - а)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б)	(</a:t>
            </a:r>
            <a:r>
              <a:rPr lang="en-US" sz="1600"/>
              <a:t>y</a:t>
            </a:r>
            <a:r>
              <a:rPr lang="ru-RU" sz="1600"/>
              <a:t> + 2)·(2 - у) = </a:t>
            </a:r>
            <a:r>
              <a:rPr lang="en-US" sz="1600"/>
              <a:t>y</a:t>
            </a:r>
            <a:r>
              <a:rPr lang="ru-RU" sz="1600" baseline="30000"/>
              <a:t>2</a:t>
            </a:r>
            <a:r>
              <a:rPr lang="ru-RU" sz="1600"/>
              <a:t> - 4;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в)	25 </a:t>
            </a:r>
            <a:r>
              <a:rPr lang="en-US" sz="1600"/>
              <a:t>x </a:t>
            </a:r>
            <a:r>
              <a:rPr lang="ru-RU" sz="1600" baseline="30000"/>
              <a:t>2 </a:t>
            </a:r>
            <a:r>
              <a:rPr lang="ru-RU" sz="1600"/>
              <a:t>- 1 = (5</a:t>
            </a:r>
            <a:r>
              <a:rPr lang="en-US" sz="1600"/>
              <a:t>x </a:t>
            </a:r>
            <a:r>
              <a:rPr lang="ru-RU" sz="1600"/>
              <a:t>+ 1)·(5</a:t>
            </a:r>
            <a:r>
              <a:rPr lang="en-US" sz="1600"/>
              <a:t>x </a:t>
            </a:r>
            <a:r>
              <a:rPr lang="ru-RU" sz="1600"/>
              <a:t>- 1).</a:t>
            </a:r>
            <a:br>
              <a:rPr lang="ru-RU" sz="1600"/>
            </a:br>
            <a:r>
              <a:rPr lang="ru-RU" sz="1600"/>
              <a:t/>
            </a:r>
            <a:br>
              <a:rPr lang="ru-RU" sz="1600"/>
            </a:br>
            <a:endParaRPr lang="ru-RU" sz="1600"/>
          </a:p>
        </p:txBody>
      </p:sp>
      <p:pic>
        <p:nvPicPr>
          <p:cNvPr id="78852" name="Picture 4" descr="j029958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04250" y="6381750"/>
            <a:ext cx="539750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01013" cy="2205038"/>
          </a:xfrm>
        </p:spPr>
        <p:txBody>
          <a:bodyPr/>
          <a:lstStyle/>
          <a:p>
            <a:r>
              <a:rPr lang="ru-RU" sz="2000"/>
              <a:t>Решение уравнений </a:t>
            </a:r>
            <a:r>
              <a:rPr lang="ru-RU" sz="2000">
                <a:solidFill>
                  <a:srgbClr val="0000FF"/>
                </a:solidFill>
              </a:rPr>
              <a:t>методом разложения на множители</a:t>
            </a:r>
            <a:r>
              <a:rPr lang="en-US" sz="2000"/>
              <a:t> </a:t>
            </a:r>
            <a:br>
              <a:rPr lang="en-US" sz="2000"/>
            </a:br>
            <a:r>
              <a:rPr lang="ru-RU" sz="2000"/>
              <a:t>заключается в следующем: </a:t>
            </a:r>
            <a:br>
              <a:rPr lang="ru-RU" sz="2000"/>
            </a:br>
            <a:r>
              <a:rPr lang="ru-RU" sz="2400"/>
              <a:t>если  </a:t>
            </a:r>
            <a:r>
              <a:rPr lang="en-US" sz="2400">
                <a:solidFill>
                  <a:srgbClr val="0000FF"/>
                </a:solidFill>
              </a:rPr>
              <a:t>p(</a:t>
            </a:r>
            <a:r>
              <a:rPr lang="ru-RU" sz="2400">
                <a:solidFill>
                  <a:srgbClr val="0000FF"/>
                </a:solidFill>
              </a:rPr>
              <a:t>х)= </a:t>
            </a:r>
            <a:r>
              <a:rPr lang="en-US" sz="2400">
                <a:solidFill>
                  <a:srgbClr val="0000FF"/>
                </a:solidFill>
              </a:rPr>
              <a:t>p</a:t>
            </a:r>
            <a:r>
              <a:rPr lang="ru-RU" sz="2400" baseline="-25000">
                <a:solidFill>
                  <a:srgbClr val="0000FF"/>
                </a:solidFill>
              </a:rPr>
              <a:t>1</a:t>
            </a:r>
            <a:r>
              <a:rPr lang="en-US" sz="2400">
                <a:solidFill>
                  <a:srgbClr val="0000FF"/>
                </a:solidFill>
              </a:rPr>
              <a:t>(</a:t>
            </a:r>
            <a:r>
              <a:rPr lang="ru-RU" sz="2400">
                <a:solidFill>
                  <a:srgbClr val="0000FF"/>
                </a:solidFill>
              </a:rPr>
              <a:t>х)</a:t>
            </a:r>
            <a:r>
              <a:rPr lang="en-US" sz="24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2400">
                <a:solidFill>
                  <a:srgbClr val="0000FF"/>
                </a:solidFill>
              </a:rPr>
              <a:t> </a:t>
            </a:r>
            <a:r>
              <a:rPr lang="en-US" sz="2400">
                <a:solidFill>
                  <a:srgbClr val="0000FF"/>
                </a:solidFill>
              </a:rPr>
              <a:t>p</a:t>
            </a:r>
            <a:r>
              <a:rPr lang="ru-RU" sz="2400" baseline="-25000">
                <a:solidFill>
                  <a:srgbClr val="0000FF"/>
                </a:solidFill>
              </a:rPr>
              <a:t>2</a:t>
            </a:r>
            <a:r>
              <a:rPr lang="en-US" sz="2400">
                <a:solidFill>
                  <a:srgbClr val="0000FF"/>
                </a:solidFill>
              </a:rPr>
              <a:t>(</a:t>
            </a:r>
            <a:r>
              <a:rPr lang="ru-RU" sz="2400">
                <a:solidFill>
                  <a:srgbClr val="0000FF"/>
                </a:solidFill>
              </a:rPr>
              <a:t>х)</a:t>
            </a:r>
            <a:r>
              <a:rPr lang="en-US" sz="24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·…</a:t>
            </a:r>
            <a:r>
              <a:rPr lang="ru-RU" sz="2400">
                <a:solidFill>
                  <a:srgbClr val="0000FF"/>
                </a:solidFill>
              </a:rPr>
              <a:t> </a:t>
            </a:r>
            <a:r>
              <a:rPr lang="en-US" sz="24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en-US" sz="2400">
                <a:solidFill>
                  <a:srgbClr val="0000FF"/>
                </a:solidFill>
              </a:rPr>
              <a:t>p </a:t>
            </a:r>
            <a:r>
              <a:rPr lang="en-US" sz="2400" baseline="-25000">
                <a:solidFill>
                  <a:srgbClr val="0000FF"/>
                </a:solidFill>
              </a:rPr>
              <a:t>n</a:t>
            </a:r>
            <a:r>
              <a:rPr lang="en-US" sz="2400">
                <a:solidFill>
                  <a:srgbClr val="0000FF"/>
                </a:solidFill>
              </a:rPr>
              <a:t>(</a:t>
            </a:r>
            <a:r>
              <a:rPr lang="ru-RU" sz="2400">
                <a:solidFill>
                  <a:srgbClr val="0000FF"/>
                </a:solidFill>
              </a:rPr>
              <a:t>х)</a:t>
            </a:r>
            <a:r>
              <a:rPr lang="en-US" sz="2400">
                <a:solidFill>
                  <a:srgbClr val="0000FF"/>
                </a:solidFill>
              </a:rPr>
              <a:t>, </a:t>
            </a:r>
            <a:r>
              <a:rPr lang="ru-RU" sz="2400">
                <a:solidFill>
                  <a:srgbClr val="0000FF"/>
                </a:solidFill>
              </a:rPr>
              <a:t/>
            </a:r>
            <a:br>
              <a:rPr lang="ru-RU" sz="2400">
                <a:solidFill>
                  <a:srgbClr val="0000FF"/>
                </a:solidFill>
              </a:rPr>
            </a:br>
            <a:r>
              <a:rPr lang="ru-RU" sz="2400"/>
              <a:t>то всякое решение уравнения </a:t>
            </a:r>
            <a:r>
              <a:rPr lang="en-US" sz="2400">
                <a:solidFill>
                  <a:srgbClr val="0000FF"/>
                </a:solidFill>
              </a:rPr>
              <a:t>p(</a:t>
            </a:r>
            <a:r>
              <a:rPr lang="ru-RU" sz="2400">
                <a:solidFill>
                  <a:srgbClr val="0000FF"/>
                </a:solidFill>
              </a:rPr>
              <a:t>х)=0</a:t>
            </a:r>
            <a:br>
              <a:rPr lang="ru-RU" sz="2400">
                <a:solidFill>
                  <a:srgbClr val="0000FF"/>
                </a:solidFill>
              </a:rPr>
            </a:br>
            <a:r>
              <a:rPr lang="ru-RU" sz="2400"/>
              <a:t> является решением совокупности уравнений</a:t>
            </a:r>
            <a:br>
              <a:rPr lang="ru-RU" sz="2400"/>
            </a:br>
            <a:r>
              <a:rPr lang="en-US" sz="2400"/>
              <a:t>                    </a:t>
            </a:r>
            <a:r>
              <a:rPr lang="ru-RU" sz="2400"/>
              <a:t> </a:t>
            </a:r>
            <a:r>
              <a:rPr lang="en-US" sz="2400">
                <a:solidFill>
                  <a:srgbClr val="0000FF"/>
                </a:solidFill>
              </a:rPr>
              <a:t>p</a:t>
            </a:r>
            <a:r>
              <a:rPr lang="ru-RU" sz="2400" baseline="-25000">
                <a:solidFill>
                  <a:srgbClr val="0000FF"/>
                </a:solidFill>
              </a:rPr>
              <a:t>1</a:t>
            </a:r>
            <a:r>
              <a:rPr lang="en-US" sz="2400">
                <a:solidFill>
                  <a:srgbClr val="0000FF"/>
                </a:solidFill>
              </a:rPr>
              <a:t>(</a:t>
            </a:r>
            <a:r>
              <a:rPr lang="ru-RU" sz="2400">
                <a:solidFill>
                  <a:srgbClr val="0000FF"/>
                </a:solidFill>
              </a:rPr>
              <a:t>х)=0;  </a:t>
            </a:r>
            <a:r>
              <a:rPr lang="en-US" sz="2400">
                <a:solidFill>
                  <a:srgbClr val="0000FF"/>
                </a:solidFill>
              </a:rPr>
              <a:t>  p</a:t>
            </a:r>
            <a:r>
              <a:rPr lang="ru-RU" sz="2400" baseline="-25000">
                <a:solidFill>
                  <a:srgbClr val="0000FF"/>
                </a:solidFill>
              </a:rPr>
              <a:t>2</a:t>
            </a:r>
            <a:r>
              <a:rPr lang="en-US" sz="2400">
                <a:solidFill>
                  <a:srgbClr val="0000FF"/>
                </a:solidFill>
              </a:rPr>
              <a:t>(</a:t>
            </a:r>
            <a:r>
              <a:rPr lang="ru-RU" sz="2400">
                <a:solidFill>
                  <a:srgbClr val="0000FF"/>
                </a:solidFill>
              </a:rPr>
              <a:t>х)=0; </a:t>
            </a:r>
            <a:r>
              <a:rPr lang="en-US" sz="2400">
                <a:solidFill>
                  <a:srgbClr val="0000FF"/>
                </a:solidFill>
              </a:rPr>
              <a:t>  </a:t>
            </a:r>
            <a:r>
              <a:rPr lang="en-US" sz="24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…</a:t>
            </a:r>
            <a:r>
              <a:rPr lang="ru-RU" sz="24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>
                <a:solidFill>
                  <a:srgbClr val="0000FF"/>
                </a:solidFill>
              </a:rPr>
              <a:t>; </a:t>
            </a:r>
            <a:r>
              <a:rPr lang="en-US" sz="2400">
                <a:solidFill>
                  <a:srgbClr val="0000FF"/>
                </a:solidFill>
              </a:rPr>
              <a:t>p </a:t>
            </a:r>
            <a:r>
              <a:rPr lang="en-US" sz="2400" baseline="-25000">
                <a:solidFill>
                  <a:srgbClr val="0000FF"/>
                </a:solidFill>
              </a:rPr>
              <a:t>n</a:t>
            </a:r>
            <a:r>
              <a:rPr lang="en-US" sz="2400">
                <a:solidFill>
                  <a:srgbClr val="0000FF"/>
                </a:solidFill>
              </a:rPr>
              <a:t>(</a:t>
            </a:r>
            <a:r>
              <a:rPr lang="ru-RU" sz="2400">
                <a:solidFill>
                  <a:srgbClr val="0000FF"/>
                </a:solidFill>
              </a:rPr>
              <a:t>х)=0.</a:t>
            </a:r>
            <a:r>
              <a:rPr lang="en-US" sz="2800"/>
              <a:t> </a:t>
            </a:r>
            <a:endParaRPr lang="ru-RU" sz="2800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0" y="2420938"/>
            <a:ext cx="3203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2</a:t>
            </a:r>
            <a:r>
              <a:rPr lang="en-US" sz="3600">
                <a:latin typeface="Arial" pitchFamily="34" charset="0"/>
                <a:cs typeface="Arial" pitchFamily="34" charset="0"/>
              </a:rPr>
              <a:t>·</a:t>
            </a:r>
            <a:r>
              <a:rPr lang="ru-RU" sz="3600"/>
              <a:t>х</a:t>
            </a:r>
            <a:r>
              <a:rPr lang="ru-RU" sz="3600" baseline="30000"/>
              <a:t>2 </a:t>
            </a:r>
            <a:r>
              <a:rPr lang="ru-RU" sz="3600"/>
              <a:t>+ х – 6 = 0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0" y="3213100"/>
            <a:ext cx="4537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(2</a:t>
            </a:r>
            <a:r>
              <a:rPr lang="en-US" sz="3600">
                <a:latin typeface="Arial" pitchFamily="34" charset="0"/>
                <a:cs typeface="Arial" pitchFamily="34" charset="0"/>
              </a:rPr>
              <a:t>·</a:t>
            </a:r>
            <a:r>
              <a:rPr lang="ru-RU" sz="3600"/>
              <a:t>х – 3)</a:t>
            </a:r>
            <a:r>
              <a:rPr lang="en-US" sz="3600">
                <a:latin typeface="Arial" pitchFamily="34" charset="0"/>
                <a:cs typeface="Arial" pitchFamily="34" charset="0"/>
              </a:rPr>
              <a:t>·</a:t>
            </a:r>
            <a:r>
              <a:rPr lang="ru-RU" sz="3600"/>
              <a:t>(х+2)=0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5003800" y="2565400"/>
            <a:ext cx="3024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/>
              <a:t>2х</a:t>
            </a:r>
            <a:r>
              <a:rPr lang="ru-RU" sz="2800" baseline="30000"/>
              <a:t>2 </a:t>
            </a:r>
            <a:r>
              <a:rPr lang="ru-RU" sz="2800"/>
              <a:t>+ </a:t>
            </a:r>
            <a:r>
              <a:rPr lang="ru-RU" sz="2800" u="sng">
                <a:solidFill>
                  <a:srgbClr val="0000FF"/>
                </a:solidFill>
              </a:rPr>
              <a:t>4х </a:t>
            </a:r>
            <a:r>
              <a:rPr lang="ru-RU" sz="2800"/>
              <a:t>– </a:t>
            </a:r>
            <a:r>
              <a:rPr lang="ru-RU" sz="2800" u="sng">
                <a:solidFill>
                  <a:srgbClr val="0000FF"/>
                </a:solidFill>
              </a:rPr>
              <a:t>3х </a:t>
            </a:r>
            <a:r>
              <a:rPr lang="ru-RU" sz="2800"/>
              <a:t>– 6=0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5076825" y="3141663"/>
            <a:ext cx="23764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/>
              <a:t>2</a:t>
            </a:r>
            <a:r>
              <a:rPr lang="en-US" sz="2800"/>
              <a:t>·</a:t>
            </a:r>
            <a:r>
              <a:rPr lang="ru-RU" sz="2800"/>
              <a:t>х</a:t>
            </a:r>
            <a:r>
              <a:rPr lang="ru-RU" sz="2800" baseline="30000"/>
              <a:t>2 </a:t>
            </a:r>
            <a:r>
              <a:rPr lang="ru-RU" sz="2800"/>
              <a:t>+ </a:t>
            </a:r>
            <a:r>
              <a:rPr lang="ru-RU" sz="2800">
                <a:solidFill>
                  <a:srgbClr val="0000FF"/>
                </a:solidFill>
              </a:rPr>
              <a:t>х</a:t>
            </a:r>
            <a:r>
              <a:rPr lang="ru-RU" sz="2800"/>
              <a:t> – 6 = 0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4787900" y="2420938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0" y="4652963"/>
            <a:ext cx="26273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000"/>
              <a:t>либо </a:t>
            </a:r>
            <a:r>
              <a:rPr lang="ru-RU" sz="3000">
                <a:solidFill>
                  <a:srgbClr val="0000FF"/>
                </a:solidFill>
              </a:rPr>
              <a:t>2</a:t>
            </a:r>
            <a:r>
              <a:rPr lang="en-US" sz="30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3000">
                <a:solidFill>
                  <a:srgbClr val="0000FF"/>
                </a:solidFill>
              </a:rPr>
              <a:t>х – 3=0</a:t>
            </a:r>
            <a:r>
              <a:rPr lang="ru-RU" sz="3000"/>
              <a:t>, 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2700338" y="4652963"/>
            <a:ext cx="27003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000"/>
              <a:t>   либо </a:t>
            </a:r>
            <a:r>
              <a:rPr lang="ru-RU" sz="3000">
                <a:solidFill>
                  <a:srgbClr val="0000FF"/>
                </a:solidFill>
              </a:rPr>
              <a:t>х+2=0</a:t>
            </a:r>
            <a:r>
              <a:rPr lang="ru-RU" sz="3000"/>
              <a:t>.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0" y="4005263"/>
            <a:ext cx="1476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000"/>
              <a:t>Значит,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827088" y="5229225"/>
            <a:ext cx="14398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000">
                <a:solidFill>
                  <a:srgbClr val="0000FF"/>
                </a:solidFill>
              </a:rPr>
              <a:t>2</a:t>
            </a:r>
            <a:r>
              <a:rPr lang="en-US" sz="30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3000">
                <a:solidFill>
                  <a:srgbClr val="0000FF"/>
                </a:solidFill>
              </a:rPr>
              <a:t>х = 3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827088" y="5805488"/>
            <a:ext cx="12319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000">
                <a:solidFill>
                  <a:srgbClr val="0000FF"/>
                </a:solidFill>
              </a:rPr>
              <a:t>х =1,5</a:t>
            </a:r>
            <a:endParaRPr lang="ru-RU"/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3059113" y="5229225"/>
            <a:ext cx="18002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000">
                <a:solidFill>
                  <a:srgbClr val="0000FF"/>
                </a:solidFill>
              </a:rPr>
              <a:t>   х = – 2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755650" y="6308725"/>
            <a:ext cx="2530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000"/>
              <a:t>Ответ: 1,5 и -2</a:t>
            </a:r>
          </a:p>
        </p:txBody>
      </p:sp>
      <p:pic>
        <p:nvPicPr>
          <p:cNvPr id="24598" name="Picture 22" descr="j029958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04250" y="6381750"/>
            <a:ext cx="539750" cy="476250"/>
          </a:xfrm>
          <a:prstGeom prst="rect">
            <a:avLst/>
          </a:prstGeom>
          <a:noFill/>
        </p:spPr>
      </p:pic>
      <p:pic>
        <p:nvPicPr>
          <p:cNvPr id="24599" name="Picture 23" descr="колобок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913" y="620713"/>
            <a:ext cx="827087" cy="7191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0" y="2492375"/>
          <a:ext cx="8027988" cy="1230313"/>
        </p:xfrm>
        <a:graphic>
          <a:graphicData uri="http://schemas.openxmlformats.org/presentationml/2006/ole">
            <p:oleObj spid="_x0000_s30724" name="Формула" r:id="rId3" imgW="3162240" imgH="444240" progId="Equation.3">
              <p:embed/>
            </p:oleObj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0" y="4508500"/>
          <a:ext cx="7777163" cy="969963"/>
        </p:xfrm>
        <a:graphic>
          <a:graphicData uri="http://schemas.openxmlformats.org/presentationml/2006/ole">
            <p:oleObj spid="_x0000_s30725" name="Формула" r:id="rId4" imgW="3708360" imgH="393480" progId="Equation.3">
              <p:embed/>
            </p:oleObj>
          </a:graphicData>
        </a:graphic>
      </p:graphicFrame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0726" name="Формула" r:id="rId5" imgW="114120" imgH="215640" progId="Equation.3">
              <p:embed/>
            </p:oleObj>
          </a:graphicData>
        </a:graphic>
      </p:graphicFrame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0" y="1341438"/>
            <a:ext cx="741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Вычислите наиболее рациональным способом: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95288" y="260350"/>
            <a:ext cx="6985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ru-RU" sz="2500">
                <a:solidFill>
                  <a:srgbClr val="0000FF"/>
                </a:solidFill>
              </a:rPr>
              <a:t>Найти значение числового выражения</a:t>
            </a:r>
          </a:p>
        </p:txBody>
      </p:sp>
      <p:pic>
        <p:nvPicPr>
          <p:cNvPr id="30731" name="Picture 11" descr="j0299587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604250" y="6381750"/>
            <a:ext cx="539750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6613"/>
            <a:ext cx="7772400" cy="936625"/>
          </a:xfrm>
        </p:spPr>
        <p:txBody>
          <a:bodyPr/>
          <a:lstStyle/>
          <a:p>
            <a:pPr algn="l"/>
            <a:r>
              <a:rPr lang="ru-RU" sz="2500"/>
              <a:t>Докажите, что значение выражения кратно заданному числу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76375" y="1484313"/>
            <a:ext cx="3810000" cy="72072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>
                <a:solidFill>
                  <a:srgbClr val="000000"/>
                </a:solidFill>
              </a:rPr>
              <a:t>9</a:t>
            </a:r>
            <a:r>
              <a:rPr lang="ru-RU" b="1" baseline="30000">
                <a:solidFill>
                  <a:srgbClr val="000000"/>
                </a:solidFill>
              </a:rPr>
              <a:t>7</a:t>
            </a:r>
            <a:r>
              <a:rPr lang="ru-RU" b="1">
                <a:solidFill>
                  <a:srgbClr val="000000"/>
                </a:solidFill>
              </a:rPr>
              <a:t>+3</a:t>
            </a:r>
            <a:r>
              <a:rPr lang="ru-RU" b="1" baseline="30000">
                <a:solidFill>
                  <a:srgbClr val="000000"/>
                </a:solidFill>
              </a:rPr>
              <a:t>12</a:t>
            </a:r>
            <a:r>
              <a:rPr lang="ru-RU" b="1">
                <a:solidFill>
                  <a:srgbClr val="000000"/>
                </a:solidFill>
              </a:rPr>
              <a:t> кратно 90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0" y="2781300"/>
            <a:ext cx="81010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400" b="1"/>
              <a:t>(</a:t>
            </a:r>
            <a:r>
              <a:rPr lang="ru-RU" sz="3400" b="1">
                <a:solidFill>
                  <a:srgbClr val="0000FF"/>
                </a:solidFill>
              </a:rPr>
              <a:t>3</a:t>
            </a:r>
            <a:r>
              <a:rPr lang="ru-RU" sz="3400" b="1" baseline="30000">
                <a:solidFill>
                  <a:srgbClr val="0000FF"/>
                </a:solidFill>
              </a:rPr>
              <a:t>2</a:t>
            </a:r>
            <a:r>
              <a:rPr lang="ru-RU" sz="3400" b="1"/>
              <a:t>)</a:t>
            </a:r>
            <a:r>
              <a:rPr lang="ru-RU" sz="3400" b="1" baseline="30000"/>
              <a:t>7 </a:t>
            </a:r>
            <a:r>
              <a:rPr lang="ru-RU" sz="3400" b="1"/>
              <a:t> + 3</a:t>
            </a:r>
            <a:r>
              <a:rPr lang="ru-RU" sz="3400" b="1" baseline="30000"/>
              <a:t>12 </a:t>
            </a:r>
            <a:r>
              <a:rPr lang="ru-RU" sz="3400" b="1"/>
              <a:t> =3</a:t>
            </a:r>
            <a:r>
              <a:rPr lang="ru-RU" sz="3400" b="1" baseline="30000"/>
              <a:t>14</a:t>
            </a:r>
            <a:r>
              <a:rPr lang="ru-RU" sz="3400" b="1"/>
              <a:t> + 3</a:t>
            </a:r>
            <a:r>
              <a:rPr lang="ru-RU" sz="3400" b="1" baseline="30000"/>
              <a:t>12</a:t>
            </a:r>
            <a:r>
              <a:rPr lang="ru-RU" sz="3400" b="1"/>
              <a:t>  =</a:t>
            </a:r>
            <a:r>
              <a:rPr lang="ru-RU" sz="3400" b="1">
                <a:solidFill>
                  <a:srgbClr val="0000FF"/>
                </a:solidFill>
              </a:rPr>
              <a:t>3</a:t>
            </a:r>
            <a:r>
              <a:rPr lang="ru-RU" sz="3400" b="1" baseline="30000">
                <a:solidFill>
                  <a:srgbClr val="0000FF"/>
                </a:solidFill>
              </a:rPr>
              <a:t>12</a:t>
            </a:r>
            <a:r>
              <a:rPr lang="ru-RU" sz="3400" b="1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>
                <a:latin typeface="Arial" pitchFamily="34" charset="0"/>
                <a:cs typeface="Arial" pitchFamily="34" charset="0"/>
              </a:rPr>
              <a:t>·</a:t>
            </a:r>
            <a:r>
              <a:rPr lang="ru-RU" sz="3400" b="1"/>
              <a:t>(3</a:t>
            </a:r>
            <a:r>
              <a:rPr lang="ru-RU" sz="3400" b="1" baseline="30000"/>
              <a:t>2</a:t>
            </a:r>
            <a:r>
              <a:rPr lang="ru-RU" sz="3400" b="1"/>
              <a:t> + 1)=</a:t>
            </a:r>
            <a:r>
              <a:rPr lang="ru-RU" sz="3400" b="1">
                <a:solidFill>
                  <a:srgbClr val="0000FF"/>
                </a:solidFill>
              </a:rPr>
              <a:t>3</a:t>
            </a:r>
            <a:r>
              <a:rPr lang="ru-RU" sz="3400" b="1" baseline="30000">
                <a:solidFill>
                  <a:srgbClr val="0000FF"/>
                </a:solidFill>
              </a:rPr>
              <a:t>12</a:t>
            </a:r>
            <a:r>
              <a:rPr lang="ru-RU" sz="3400" b="1" baseline="30000"/>
              <a:t> </a:t>
            </a:r>
            <a:r>
              <a:rPr lang="en-US" sz="3400" b="1">
                <a:latin typeface="Arial" pitchFamily="34" charset="0"/>
                <a:cs typeface="Arial" pitchFamily="34" charset="0"/>
              </a:rPr>
              <a:t>·</a:t>
            </a:r>
            <a:r>
              <a:rPr lang="ru-RU" sz="3400" b="1" baseline="30000"/>
              <a:t> </a:t>
            </a:r>
            <a:r>
              <a:rPr lang="ru-RU" sz="3400" b="1"/>
              <a:t>10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0" y="3429000"/>
            <a:ext cx="4356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000" b="1"/>
              <a:t>90=9</a:t>
            </a:r>
            <a:r>
              <a:rPr lang="en-US" sz="3000" b="1">
                <a:latin typeface="Arial" pitchFamily="34" charset="0"/>
                <a:cs typeface="Arial" pitchFamily="34" charset="0"/>
              </a:rPr>
              <a:t>·</a:t>
            </a:r>
            <a:r>
              <a:rPr lang="ru-RU" sz="3000" b="1"/>
              <a:t>10=3</a:t>
            </a:r>
            <a:r>
              <a:rPr lang="ru-RU" sz="3000" b="1" baseline="30000"/>
              <a:t>2  </a:t>
            </a:r>
            <a:r>
              <a:rPr lang="en-US" sz="3000" b="1" baseline="30000">
                <a:latin typeface="Arial" pitchFamily="34" charset="0"/>
                <a:cs typeface="Arial" pitchFamily="34" charset="0"/>
              </a:rPr>
              <a:t>·</a:t>
            </a:r>
            <a:r>
              <a:rPr lang="ru-RU" sz="3000" b="1"/>
              <a:t>10</a:t>
            </a:r>
          </a:p>
        </p:txBody>
      </p:sp>
      <p:graphicFrame>
        <p:nvGraphicFramePr>
          <p:cNvPr id="29705" name="Object 9"/>
          <p:cNvGraphicFramePr>
            <a:graphicFrameLocks noChangeAspect="1"/>
          </p:cNvGraphicFramePr>
          <p:nvPr>
            <p:ph sz="half" idx="2"/>
          </p:nvPr>
        </p:nvGraphicFramePr>
        <p:xfrm>
          <a:off x="611188" y="4292600"/>
          <a:ext cx="4824412" cy="1231900"/>
        </p:xfrm>
        <a:graphic>
          <a:graphicData uri="http://schemas.openxmlformats.org/presentationml/2006/ole">
            <p:oleObj spid="_x0000_s29705" name="Формула" r:id="rId3" imgW="1295280" imgH="419040" progId="Equation.3">
              <p:embed/>
            </p:oleObj>
          </a:graphicData>
        </a:graphic>
      </p:graphicFrame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395288" y="188913"/>
            <a:ext cx="6840537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500" b="1">
                <a:solidFill>
                  <a:srgbClr val="0000FF"/>
                </a:solidFill>
              </a:rPr>
              <a:t>Задачи на делимость</a:t>
            </a:r>
          </a:p>
        </p:txBody>
      </p:sp>
      <p:pic>
        <p:nvPicPr>
          <p:cNvPr id="29708" name="Picture 12" descr="j0299587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32813" y="6308725"/>
            <a:ext cx="611187" cy="549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4581525"/>
            <a:ext cx="8101013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000000"/>
                </a:solidFill>
              </a:rPr>
              <a:t>6с</a:t>
            </a:r>
            <a:r>
              <a:rPr lang="ru-RU" sz="3200" b="1" baseline="30000">
                <a:solidFill>
                  <a:srgbClr val="000000"/>
                </a:solidFill>
              </a:rPr>
              <a:t>2</a:t>
            </a:r>
            <a:r>
              <a:rPr lang="ru-RU" sz="3200" b="1">
                <a:solidFill>
                  <a:srgbClr val="000000"/>
                </a:solidFill>
              </a:rPr>
              <a:t> + 4с</a:t>
            </a:r>
            <a:r>
              <a:rPr lang="en-US" sz="3200" b="1">
                <a:solidFill>
                  <a:srgbClr val="000000"/>
                </a:solidFill>
              </a:rPr>
              <a:t> </a:t>
            </a:r>
            <a:r>
              <a:rPr lang="ru-RU" sz="3200" b="1">
                <a:solidFill>
                  <a:srgbClr val="000000"/>
                </a:solidFill>
              </a:rPr>
              <a:t>=</a:t>
            </a:r>
            <a:r>
              <a:rPr lang="en-US" sz="3200" b="1">
                <a:solidFill>
                  <a:srgbClr val="000000"/>
                </a:solidFill>
              </a:rPr>
              <a:t> </a:t>
            </a:r>
            <a:r>
              <a:rPr lang="en-US" sz="3200" b="1">
                <a:solidFill>
                  <a:srgbClr val="0000FF"/>
                </a:solidFill>
              </a:rPr>
              <a:t>2c</a:t>
            </a:r>
            <a:r>
              <a:rPr lang="en-US" sz="3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en-US" sz="3200" b="1">
                <a:solidFill>
                  <a:srgbClr val="000000"/>
                </a:solidFill>
              </a:rPr>
              <a:t>3c</a:t>
            </a:r>
            <a:r>
              <a:rPr lang="ru-RU" sz="3200" b="1">
                <a:solidFill>
                  <a:srgbClr val="000000"/>
                </a:solidFill>
              </a:rPr>
              <a:t> + </a:t>
            </a:r>
            <a:r>
              <a:rPr lang="en-US" sz="3200" b="1">
                <a:solidFill>
                  <a:srgbClr val="0000FF"/>
                </a:solidFill>
              </a:rPr>
              <a:t>2c</a:t>
            </a:r>
            <a:r>
              <a:rPr lang="en-US" sz="3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en-US" sz="3200" b="1">
                <a:solidFill>
                  <a:srgbClr val="000000"/>
                </a:solidFill>
              </a:rPr>
              <a:t>2</a:t>
            </a:r>
            <a:r>
              <a:rPr lang="ru-RU" sz="3200" b="1">
                <a:solidFill>
                  <a:srgbClr val="000000"/>
                </a:solidFill>
              </a:rPr>
              <a:t> </a:t>
            </a:r>
            <a:r>
              <a:rPr lang="en-US" sz="3200" b="1">
                <a:solidFill>
                  <a:srgbClr val="000000"/>
                </a:solidFill>
              </a:rPr>
              <a:t>= </a:t>
            </a:r>
            <a:r>
              <a:rPr lang="en-US" sz="3200" b="1">
                <a:solidFill>
                  <a:srgbClr val="0000FF"/>
                </a:solidFill>
              </a:rPr>
              <a:t>2c</a:t>
            </a:r>
            <a:r>
              <a:rPr lang="en-US" sz="32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en-US" sz="3200" b="1">
                <a:solidFill>
                  <a:srgbClr val="000000"/>
                </a:solidFill>
              </a:rPr>
              <a:t>(3c+2)  </a:t>
            </a:r>
            <a:endParaRPr lang="ru-RU" sz="3200" b="1">
              <a:solidFill>
                <a:srgbClr val="000000"/>
              </a:solidFill>
            </a:endParaRPr>
          </a:p>
          <a:p>
            <a:r>
              <a:rPr lang="ru-RU" sz="3200" b="1">
                <a:solidFill>
                  <a:srgbClr val="000000"/>
                </a:solidFill>
              </a:rPr>
              <a:t>                             </a:t>
            </a:r>
            <a:r>
              <a:rPr lang="ru-RU" sz="2000" b="1">
                <a:solidFill>
                  <a:srgbClr val="0000FF"/>
                </a:solidFill>
              </a:rPr>
              <a:t>или</a:t>
            </a:r>
            <a:r>
              <a:rPr lang="ru-RU" sz="3200" b="1">
                <a:solidFill>
                  <a:srgbClr val="000000"/>
                </a:solidFill>
              </a:rPr>
              <a:t> </a:t>
            </a:r>
            <a:r>
              <a:rPr lang="en-US" sz="3200" b="1">
                <a:solidFill>
                  <a:srgbClr val="000000"/>
                </a:solidFill>
              </a:rPr>
              <a:t> </a:t>
            </a:r>
            <a:endParaRPr lang="ru-RU" sz="3200" b="1">
              <a:solidFill>
                <a:srgbClr val="000000"/>
              </a:solidFill>
            </a:endParaRPr>
          </a:p>
          <a:p>
            <a:r>
              <a:rPr lang="en-US" sz="3200" b="1">
                <a:solidFill>
                  <a:srgbClr val="000000"/>
                </a:solidFill>
              </a:rPr>
              <a:t>  </a:t>
            </a:r>
            <a:r>
              <a:rPr lang="ru-RU" sz="3200" b="1">
                <a:solidFill>
                  <a:srgbClr val="000000"/>
                </a:solidFill>
              </a:rPr>
              <a:t>6с</a:t>
            </a:r>
            <a:r>
              <a:rPr lang="ru-RU" sz="3200" b="1" baseline="30000">
                <a:solidFill>
                  <a:srgbClr val="000000"/>
                </a:solidFill>
              </a:rPr>
              <a:t>2</a:t>
            </a:r>
            <a:r>
              <a:rPr lang="ru-RU" sz="3200" b="1">
                <a:solidFill>
                  <a:srgbClr val="000000"/>
                </a:solidFill>
              </a:rPr>
              <a:t> + 4с</a:t>
            </a:r>
            <a:r>
              <a:rPr lang="en-US" sz="3200" b="1">
                <a:solidFill>
                  <a:srgbClr val="000000"/>
                </a:solidFill>
              </a:rPr>
              <a:t> = </a:t>
            </a:r>
            <a:r>
              <a:rPr lang="en-US" sz="3200" b="1">
                <a:solidFill>
                  <a:srgbClr val="0000FF"/>
                </a:solidFill>
              </a:rPr>
              <a:t>-2c</a:t>
            </a:r>
            <a:r>
              <a:rPr lang="en-US" sz="3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en-US" sz="3200" b="1">
                <a:solidFill>
                  <a:srgbClr val="000000"/>
                </a:solidFill>
              </a:rPr>
              <a:t>(-3c)</a:t>
            </a:r>
            <a:r>
              <a:rPr lang="ru-RU" sz="3200" b="1">
                <a:solidFill>
                  <a:srgbClr val="000000"/>
                </a:solidFill>
              </a:rPr>
              <a:t> + </a:t>
            </a:r>
            <a:r>
              <a:rPr lang="en-US" sz="3200" b="1">
                <a:solidFill>
                  <a:srgbClr val="000000"/>
                </a:solidFill>
              </a:rPr>
              <a:t> </a:t>
            </a:r>
            <a:r>
              <a:rPr lang="ru-RU" sz="3200" b="1">
                <a:solidFill>
                  <a:srgbClr val="0000FF"/>
                </a:solidFill>
              </a:rPr>
              <a:t>(-</a:t>
            </a:r>
            <a:r>
              <a:rPr lang="en-US" sz="3200" b="1">
                <a:solidFill>
                  <a:srgbClr val="0000FF"/>
                </a:solidFill>
              </a:rPr>
              <a:t>2c</a:t>
            </a:r>
            <a:r>
              <a:rPr lang="ru-RU" sz="3200" b="1">
                <a:solidFill>
                  <a:srgbClr val="0000FF"/>
                </a:solidFill>
              </a:rPr>
              <a:t>)</a:t>
            </a:r>
            <a:r>
              <a:rPr lang="en-US" sz="3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en-US" sz="3200" b="1">
                <a:solidFill>
                  <a:srgbClr val="000000"/>
                </a:solidFill>
              </a:rPr>
              <a:t>(-2) </a:t>
            </a:r>
            <a:r>
              <a:rPr lang="ru-RU" sz="3200" b="1">
                <a:solidFill>
                  <a:srgbClr val="000000"/>
                </a:solidFill>
              </a:rPr>
              <a:t>=</a:t>
            </a:r>
            <a:r>
              <a:rPr lang="en-US" sz="3200" b="1">
                <a:solidFill>
                  <a:srgbClr val="000000"/>
                </a:solidFill>
              </a:rPr>
              <a:t> </a:t>
            </a:r>
            <a:r>
              <a:rPr lang="en-US" sz="3200" b="1">
                <a:solidFill>
                  <a:srgbClr val="0000FF"/>
                </a:solidFill>
              </a:rPr>
              <a:t>-2c</a:t>
            </a:r>
            <a:r>
              <a:rPr lang="en-US" sz="3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en-US" sz="3200" b="1">
                <a:solidFill>
                  <a:srgbClr val="000000"/>
                </a:solidFill>
              </a:rPr>
              <a:t>(-3c</a:t>
            </a:r>
            <a:r>
              <a:rPr lang="ru-RU" sz="3200" b="1">
                <a:solidFill>
                  <a:srgbClr val="000000"/>
                </a:solidFill>
              </a:rPr>
              <a:t> </a:t>
            </a:r>
            <a:r>
              <a:rPr lang="en-US" sz="3200" b="1">
                <a:solidFill>
                  <a:srgbClr val="000000"/>
                </a:solidFill>
              </a:rPr>
              <a:t>-</a:t>
            </a:r>
            <a:r>
              <a:rPr lang="ru-RU" sz="3200" b="1">
                <a:solidFill>
                  <a:srgbClr val="000000"/>
                </a:solidFill>
              </a:rPr>
              <a:t> </a:t>
            </a:r>
            <a:r>
              <a:rPr lang="en-US" sz="3200" b="1">
                <a:solidFill>
                  <a:srgbClr val="000000"/>
                </a:solidFill>
              </a:rPr>
              <a:t>2)</a:t>
            </a:r>
            <a:endParaRPr lang="ru-RU" sz="3200" b="1">
              <a:solidFill>
                <a:srgbClr val="000000"/>
              </a:solidFill>
            </a:endParaRP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72450" cy="3789363"/>
          </a:xfrm>
        </p:spPr>
        <p:txBody>
          <a:bodyPr/>
          <a:lstStyle/>
          <a:p>
            <a:r>
              <a:rPr lang="ru-RU" sz="2500"/>
              <a:t>Представить многочлен в виде произведения </a:t>
            </a:r>
            <a:br>
              <a:rPr lang="ru-RU" sz="2500"/>
            </a:br>
            <a:r>
              <a:rPr lang="ru-RU" sz="2500"/>
              <a:t>многочлена и одночлена, если:</a:t>
            </a:r>
            <a:br>
              <a:rPr lang="ru-RU" sz="2500"/>
            </a:br>
            <a:r>
              <a:rPr lang="en-US" sz="2500" b="1">
                <a:solidFill>
                  <a:srgbClr val="000000"/>
                </a:solidFill>
              </a:rPr>
              <a:t>p</a:t>
            </a:r>
            <a:r>
              <a:rPr lang="ru-RU" sz="2500" b="1">
                <a:solidFill>
                  <a:srgbClr val="000000"/>
                </a:solidFill>
              </a:rPr>
              <a:t> </a:t>
            </a:r>
            <a:r>
              <a:rPr lang="en-US" sz="2500" b="1">
                <a:solidFill>
                  <a:srgbClr val="000000"/>
                </a:solidFill>
              </a:rPr>
              <a:t>(x, y)= 2x</a:t>
            </a:r>
            <a:r>
              <a:rPr lang="en-US" sz="2500" b="1" baseline="30000">
                <a:solidFill>
                  <a:srgbClr val="000000"/>
                </a:solidFill>
              </a:rPr>
              <a:t>2</a:t>
            </a:r>
            <a:r>
              <a:rPr lang="en-US" sz="2500" b="1">
                <a:solidFill>
                  <a:srgbClr val="000000"/>
                </a:solidFill>
              </a:rPr>
              <a:t>y+4x</a:t>
            </a:r>
            <a:br>
              <a:rPr lang="en-US" sz="2500" b="1">
                <a:solidFill>
                  <a:srgbClr val="000000"/>
                </a:solidFill>
              </a:rPr>
            </a:br>
            <a:r>
              <a:rPr lang="ru-RU" sz="2500"/>
              <a:t>Для этого в составе каждого члена многочлена</a:t>
            </a:r>
            <a:br>
              <a:rPr lang="ru-RU" sz="2500"/>
            </a:br>
            <a:r>
              <a:rPr lang="en-US" sz="2500"/>
              <a:t>p</a:t>
            </a:r>
            <a:r>
              <a:rPr lang="ru-RU" sz="2500"/>
              <a:t> </a:t>
            </a:r>
            <a:r>
              <a:rPr lang="en-US" sz="2500"/>
              <a:t>(x, y)= 2x</a:t>
            </a:r>
            <a:r>
              <a:rPr lang="en-US" sz="2500" baseline="30000"/>
              <a:t>2</a:t>
            </a:r>
            <a:r>
              <a:rPr lang="en-US" sz="2500"/>
              <a:t>y+4x</a:t>
            </a:r>
            <a:br>
              <a:rPr lang="en-US" sz="2500"/>
            </a:br>
            <a:r>
              <a:rPr lang="ru-RU" sz="2500"/>
              <a:t>необходимо выделить одинаковую часть </a:t>
            </a:r>
            <a:br>
              <a:rPr lang="ru-RU" sz="2500"/>
            </a:br>
            <a:r>
              <a:rPr lang="ru-RU" sz="2500"/>
              <a:t>(одинаковый множитель) </a:t>
            </a:r>
            <a:r>
              <a:rPr lang="ru-RU" sz="3200" b="1">
                <a:solidFill>
                  <a:srgbClr val="0000FF"/>
                </a:solidFill>
              </a:rPr>
              <a:t>2х</a:t>
            </a:r>
            <a:r>
              <a:rPr lang="en-US" sz="2500">
                <a:solidFill>
                  <a:srgbClr val="0000FF"/>
                </a:solidFill>
              </a:rPr>
              <a:t/>
            </a:r>
            <a:br>
              <a:rPr lang="en-US" sz="2500">
                <a:solidFill>
                  <a:srgbClr val="0000FF"/>
                </a:solidFill>
              </a:rPr>
            </a:br>
            <a:endParaRPr lang="ru-RU" sz="2500">
              <a:solidFill>
                <a:srgbClr val="0000FF"/>
              </a:solidFill>
            </a:endParaRP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468313" y="3284538"/>
            <a:ext cx="73453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3200" b="1">
                <a:solidFill>
                  <a:srgbClr val="000000"/>
                </a:solidFill>
              </a:rPr>
              <a:t>2x</a:t>
            </a:r>
            <a:r>
              <a:rPr kumimoji="1" lang="en-US" sz="3200" b="1" baseline="30000">
                <a:solidFill>
                  <a:srgbClr val="000000"/>
                </a:solidFill>
              </a:rPr>
              <a:t>2</a:t>
            </a:r>
            <a:r>
              <a:rPr kumimoji="1" lang="en-US" sz="3200" b="1">
                <a:solidFill>
                  <a:srgbClr val="000000"/>
                </a:solidFill>
              </a:rPr>
              <a:t>y+4x = xy</a:t>
            </a:r>
            <a:r>
              <a:rPr kumimoji="1" lang="en-US" sz="3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kumimoji="1" lang="en-US" sz="3200" b="1">
                <a:solidFill>
                  <a:srgbClr val="0000FF"/>
                </a:solidFill>
              </a:rPr>
              <a:t>2x</a:t>
            </a:r>
            <a:r>
              <a:rPr kumimoji="1" lang="en-US" sz="3200" b="1">
                <a:solidFill>
                  <a:srgbClr val="000000"/>
                </a:solidFill>
              </a:rPr>
              <a:t>+2</a:t>
            </a:r>
            <a:r>
              <a:rPr kumimoji="1" lang="en-US" sz="3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kumimoji="1" lang="en-US" sz="3200" b="1">
                <a:solidFill>
                  <a:srgbClr val="0000FF"/>
                </a:solidFill>
              </a:rPr>
              <a:t>2x</a:t>
            </a:r>
            <a:r>
              <a:rPr kumimoji="1" lang="en-US" sz="3200" b="1">
                <a:solidFill>
                  <a:srgbClr val="000000"/>
                </a:solidFill>
              </a:rPr>
              <a:t>=(xy+2)</a:t>
            </a:r>
            <a:r>
              <a:rPr kumimoji="1" lang="en-US" sz="3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kumimoji="1" lang="en-US" sz="3200" b="1">
                <a:solidFill>
                  <a:srgbClr val="0000FF"/>
                </a:solidFill>
              </a:rPr>
              <a:t>2x</a:t>
            </a:r>
            <a:endParaRPr kumimoji="1" lang="ru-RU" sz="3200" b="1">
              <a:solidFill>
                <a:srgbClr val="000000"/>
              </a:solidFill>
            </a:endParaRP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250825" y="3933825"/>
            <a:ext cx="18732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500">
                <a:solidFill>
                  <a:srgbClr val="FF3300"/>
                </a:solidFill>
              </a:rPr>
              <a:t>Пример:</a:t>
            </a:r>
          </a:p>
        </p:txBody>
      </p:sp>
      <p:pic>
        <p:nvPicPr>
          <p:cNvPr id="18444" name="Picture 12" descr="j029958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04250" y="6381750"/>
            <a:ext cx="539750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Разложение многочленов на множители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4149725"/>
            <a:ext cx="7772400" cy="2519363"/>
          </a:xfrm>
        </p:spPr>
        <p:txBody>
          <a:bodyPr/>
          <a:lstStyle/>
          <a:p>
            <a:pPr algn="r">
              <a:lnSpc>
                <a:spcPct val="90000"/>
              </a:lnSpc>
              <a:buFontTx/>
              <a:buNone/>
            </a:pPr>
            <a:r>
              <a:rPr lang="ru-RU" sz="2400" i="1"/>
              <a:t>Три пути ведут к знанию: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ru-RU" sz="2400" i="1"/>
              <a:t>путь размышления – это путь самый благородный, </a:t>
            </a:r>
            <a:br>
              <a:rPr lang="ru-RU" sz="2400" i="1"/>
            </a:br>
            <a:r>
              <a:rPr lang="ru-RU" sz="2400" i="1"/>
              <a:t>путь подражания – это путь самый легкий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ru-RU" sz="2400" i="1"/>
              <a:t>и путь опыта – это путь самый горький.</a:t>
            </a:r>
            <a:endParaRPr lang="ru-RU" sz="2400"/>
          </a:p>
          <a:p>
            <a:pPr algn="r">
              <a:lnSpc>
                <a:spcPct val="90000"/>
              </a:lnSpc>
              <a:buFontTx/>
              <a:buNone/>
            </a:pPr>
            <a:r>
              <a:rPr lang="ru-RU" sz="2400"/>
              <a:t>Конфуций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0" y="1989138"/>
            <a:ext cx="79565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solidFill>
                  <a:srgbClr val="0000FF"/>
                </a:solidFill>
              </a:rPr>
              <a:t>2. Способы разложения </a:t>
            </a:r>
          </a:p>
          <a:p>
            <a:pPr algn="ctr">
              <a:spcBef>
                <a:spcPct val="50000"/>
              </a:spcBef>
            </a:pPr>
            <a:r>
              <a:rPr lang="ru-RU" sz="3200">
                <a:solidFill>
                  <a:srgbClr val="0000FF"/>
                </a:solidFill>
              </a:rPr>
              <a:t>многочлена на множители</a:t>
            </a:r>
          </a:p>
        </p:txBody>
      </p:sp>
      <p:pic>
        <p:nvPicPr>
          <p:cNvPr id="5127" name="Picture 7" descr="заставка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16913" y="6092825"/>
            <a:ext cx="827087" cy="765175"/>
          </a:xfrm>
          <a:prstGeom prst="rect">
            <a:avLst/>
          </a:prstGeom>
          <a:noFill/>
        </p:spPr>
      </p:pic>
      <p:pic>
        <p:nvPicPr>
          <p:cNvPr id="5128" name="Picture 8" descr="колобок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913" y="4941888"/>
            <a:ext cx="827087" cy="719137"/>
          </a:xfrm>
          <a:prstGeom prst="rect">
            <a:avLst/>
          </a:prstGeom>
          <a:noFill/>
        </p:spPr>
      </p:pic>
      <p:pic>
        <p:nvPicPr>
          <p:cNvPr id="5129" name="Picture 9" descr="учеба 3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43888" y="692150"/>
            <a:ext cx="900112" cy="649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772400" cy="379412"/>
          </a:xfrm>
        </p:spPr>
        <p:txBody>
          <a:bodyPr/>
          <a:lstStyle/>
          <a:p>
            <a:r>
              <a:rPr lang="ru-RU" sz="2800">
                <a:solidFill>
                  <a:srgbClr val="0000FF"/>
                </a:solidFill>
              </a:rPr>
              <a:t>Основные понятия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692150"/>
            <a:ext cx="8101013" cy="588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kumimoji="1" lang="ru-RU" sz="2500">
                <a:solidFill>
                  <a:srgbClr val="000000"/>
                </a:solidFill>
              </a:rPr>
              <a:t>Что такое  разложение многочленов на множители?</a:t>
            </a:r>
          </a:p>
          <a:p>
            <a:pPr marL="457200" indent="-457200">
              <a:buFontTx/>
              <a:buAutoNum type="arabicPeriod"/>
            </a:pPr>
            <a:r>
              <a:rPr kumimoji="1" lang="ru-RU" sz="2500">
                <a:solidFill>
                  <a:srgbClr val="000000"/>
                </a:solidFill>
              </a:rPr>
              <a:t>Каждый ли многочлен допускает разложение на множители?</a:t>
            </a:r>
          </a:p>
          <a:p>
            <a:pPr marL="457200" indent="-457200">
              <a:buFontTx/>
              <a:buAutoNum type="arabicPeriod"/>
            </a:pPr>
            <a:r>
              <a:rPr kumimoji="1" lang="ru-RU" sz="2500">
                <a:solidFill>
                  <a:srgbClr val="000000"/>
                </a:solidFill>
              </a:rPr>
              <a:t>Выберите многочлены</a:t>
            </a:r>
            <a:r>
              <a:rPr kumimoji="1" lang="en-US" sz="2500">
                <a:solidFill>
                  <a:srgbClr val="000000"/>
                </a:solidFill>
              </a:rPr>
              <a:t>,</a:t>
            </a:r>
            <a:r>
              <a:rPr kumimoji="1" lang="ru-RU" sz="2500">
                <a:solidFill>
                  <a:srgbClr val="000000"/>
                </a:solidFill>
              </a:rPr>
              <a:t> которые разложить на множители нельзя </a:t>
            </a:r>
            <a:r>
              <a:rPr kumimoji="1" lang="ru-RU" sz="2500">
                <a:solidFill>
                  <a:srgbClr val="0000FF"/>
                </a:solidFill>
              </a:rPr>
              <a:t>х+3, </a:t>
            </a:r>
            <a:r>
              <a:rPr kumimoji="1" lang="en-US" sz="2500">
                <a:solidFill>
                  <a:srgbClr val="0000FF"/>
                </a:solidFill>
              </a:rPr>
              <a:t>y</a:t>
            </a:r>
            <a:r>
              <a:rPr kumimoji="1" lang="ru-RU" sz="2500" baseline="30000">
                <a:solidFill>
                  <a:srgbClr val="0000FF"/>
                </a:solidFill>
              </a:rPr>
              <a:t>2</a:t>
            </a:r>
            <a:r>
              <a:rPr kumimoji="1" lang="ru-RU" sz="2500">
                <a:solidFill>
                  <a:srgbClr val="0000FF"/>
                </a:solidFill>
              </a:rPr>
              <a:t>+3</a:t>
            </a:r>
            <a:r>
              <a:rPr kumimoji="1" lang="en-US" sz="2500">
                <a:solidFill>
                  <a:srgbClr val="0000FF"/>
                </a:solidFill>
              </a:rPr>
              <a:t>y,</a:t>
            </a:r>
            <a:r>
              <a:rPr kumimoji="1" lang="ru-RU" sz="2500" baseline="30000">
                <a:solidFill>
                  <a:srgbClr val="0000FF"/>
                </a:solidFill>
              </a:rPr>
              <a:t> </a:t>
            </a:r>
            <a:r>
              <a:rPr kumimoji="1" lang="en-US" sz="2500">
                <a:solidFill>
                  <a:srgbClr val="0000FF"/>
                </a:solidFill>
              </a:rPr>
              <a:t>m</a:t>
            </a:r>
            <a:r>
              <a:rPr kumimoji="1" lang="ru-RU" sz="2500" baseline="30000">
                <a:solidFill>
                  <a:srgbClr val="0000FF"/>
                </a:solidFill>
              </a:rPr>
              <a:t>2</a:t>
            </a:r>
            <a:r>
              <a:rPr kumimoji="1" lang="ru-RU" sz="2500">
                <a:solidFill>
                  <a:srgbClr val="0000FF"/>
                </a:solidFill>
              </a:rPr>
              <a:t>+3</a:t>
            </a:r>
            <a:r>
              <a:rPr kumimoji="1" lang="en-US" sz="2500">
                <a:solidFill>
                  <a:srgbClr val="0000FF"/>
                </a:solidFill>
              </a:rPr>
              <a:t>n</a:t>
            </a:r>
            <a:r>
              <a:rPr kumimoji="1" lang="ru-RU" sz="2500" baseline="30000">
                <a:solidFill>
                  <a:srgbClr val="0000FF"/>
                </a:solidFill>
              </a:rPr>
              <a:t>2</a:t>
            </a:r>
            <a:r>
              <a:rPr kumimoji="1" lang="en-US" sz="2500" baseline="30000">
                <a:solidFill>
                  <a:srgbClr val="000000"/>
                </a:solidFill>
              </a:rPr>
              <a:t> </a:t>
            </a:r>
            <a:r>
              <a:rPr kumimoji="1" lang="ru-RU" sz="2500">
                <a:solidFill>
                  <a:srgbClr val="000000"/>
                </a:solidFill>
              </a:rPr>
              <a:t>. </a:t>
            </a:r>
            <a:endParaRPr kumimoji="1" lang="en-US" sz="2500">
              <a:solidFill>
                <a:srgbClr val="000000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kumimoji="1" lang="ru-RU" sz="2500">
                <a:solidFill>
                  <a:srgbClr val="000000"/>
                </a:solidFill>
              </a:rPr>
              <a:t>Как называются  многочлены</a:t>
            </a:r>
            <a:r>
              <a:rPr kumimoji="1" lang="en-US" sz="2500">
                <a:solidFill>
                  <a:srgbClr val="000000"/>
                </a:solidFill>
              </a:rPr>
              <a:t>,</a:t>
            </a:r>
            <a:r>
              <a:rPr kumimoji="1" lang="ru-RU" sz="2500">
                <a:solidFill>
                  <a:srgbClr val="000000"/>
                </a:solidFill>
              </a:rPr>
              <a:t> которые нельзя разложить на множители?  </a:t>
            </a:r>
          </a:p>
          <a:p>
            <a:pPr marL="457200" indent="-457200">
              <a:buFontTx/>
              <a:buAutoNum type="arabicPeriod"/>
            </a:pPr>
            <a:r>
              <a:rPr kumimoji="1" lang="ru-RU" sz="2500">
                <a:solidFill>
                  <a:srgbClr val="000000"/>
                </a:solidFill>
              </a:rPr>
              <a:t>Когда разложение на множители считается законченным?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kumimoji="1" lang="ru-RU" sz="2500">
                <a:solidFill>
                  <a:srgbClr val="000000"/>
                </a:solidFill>
              </a:rPr>
              <a:t>При решении каких алгебраических задач бывает необходимо данный многочлен разложить на множители?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kumimoji="1" lang="ru-RU" sz="2500">
                <a:solidFill>
                  <a:srgbClr val="000000"/>
                </a:solidFill>
              </a:rPr>
              <a:t>Уравнения какого вида решаются методом разложения на множители?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kumimoji="1" lang="ru-RU" sz="2500">
                <a:solidFill>
                  <a:srgbClr val="000000"/>
                </a:solidFill>
              </a:rPr>
              <a:t>В чем заключается решение уравнений методом разложения на множители?</a:t>
            </a:r>
          </a:p>
        </p:txBody>
      </p:sp>
      <p:pic>
        <p:nvPicPr>
          <p:cNvPr id="59399" name="Picture 7" descr="j029958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04250" y="6381750"/>
            <a:ext cx="539750" cy="476250"/>
          </a:xfrm>
          <a:prstGeom prst="rect">
            <a:avLst/>
          </a:prstGeom>
          <a:noFill/>
        </p:spPr>
      </p:pic>
      <p:pic>
        <p:nvPicPr>
          <p:cNvPr id="59400" name="Picture 8" descr="колобок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913" y="620713"/>
            <a:ext cx="827087" cy="719137"/>
          </a:xfrm>
          <a:prstGeom prst="rect">
            <a:avLst/>
          </a:prstGeom>
          <a:noFill/>
        </p:spPr>
      </p:pic>
      <p:sp>
        <p:nvSpPr>
          <p:cNvPr id="59401" name="Oval 9"/>
          <p:cNvSpPr>
            <a:spLocks noChangeArrowheads="1"/>
          </p:cNvSpPr>
          <p:nvPr/>
        </p:nvSpPr>
        <p:spPr bwMode="auto">
          <a:xfrm>
            <a:off x="8388350" y="1628775"/>
            <a:ext cx="539750" cy="5032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hlinkClick r:id="rId5" action="ppaction://hlinksldjump"/>
              </a:rPr>
              <a:t>1-5</a:t>
            </a:r>
            <a:endParaRPr lang="ru-RU"/>
          </a:p>
        </p:txBody>
      </p:sp>
      <p:sp>
        <p:nvSpPr>
          <p:cNvPr id="59403" name="Oval 11"/>
          <p:cNvSpPr>
            <a:spLocks noChangeArrowheads="1"/>
          </p:cNvSpPr>
          <p:nvPr/>
        </p:nvSpPr>
        <p:spPr bwMode="auto">
          <a:xfrm>
            <a:off x="8388350" y="2276475"/>
            <a:ext cx="539750" cy="5032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hlinkClick r:id="rId6" action="ppaction://hlinksldjump"/>
              </a:rPr>
              <a:t>6</a:t>
            </a:r>
            <a:endParaRPr lang="ru-RU"/>
          </a:p>
        </p:txBody>
      </p:sp>
      <p:sp>
        <p:nvSpPr>
          <p:cNvPr id="59404" name="Oval 12"/>
          <p:cNvSpPr>
            <a:spLocks noChangeArrowheads="1"/>
          </p:cNvSpPr>
          <p:nvPr/>
        </p:nvSpPr>
        <p:spPr bwMode="auto">
          <a:xfrm>
            <a:off x="8388350" y="2997200"/>
            <a:ext cx="539750" cy="5032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hlinkClick r:id="rId7" action="ppaction://hlinksldjump"/>
              </a:rPr>
              <a:t>7-8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оформления «Тетрадь в клетку»">
  <a:themeElements>
    <a:clrScheme name="Шаблон оформления «Тетрадь в клетку» 1">
      <a:dk1>
        <a:srgbClr val="663300"/>
      </a:dk1>
      <a:lt1>
        <a:srgbClr val="FFF8E2"/>
      </a:lt1>
      <a:dk2>
        <a:srgbClr val="996600"/>
      </a:dk2>
      <a:lt2>
        <a:srgbClr val="DDDDDD"/>
      </a:lt2>
      <a:accent1>
        <a:srgbClr val="92D0A4"/>
      </a:accent1>
      <a:accent2>
        <a:srgbClr val="BDAB71"/>
      </a:accent2>
      <a:accent3>
        <a:srgbClr val="FFFBEE"/>
      </a:accent3>
      <a:accent4>
        <a:srgbClr val="562A00"/>
      </a:accent4>
      <a:accent5>
        <a:srgbClr val="C7E4CF"/>
      </a:accent5>
      <a:accent6>
        <a:srgbClr val="AB9B66"/>
      </a:accent6>
      <a:hlink>
        <a:srgbClr val="FF9999"/>
      </a:hlink>
      <a:folHlink>
        <a:srgbClr val="E5DF94"/>
      </a:folHlink>
    </a:clrScheme>
    <a:fontScheme name="Шаблон оформления «Тетрадь в клетку»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блон оформления «Тетрадь в клетку» 1">
        <a:dk1>
          <a:srgbClr val="663300"/>
        </a:dk1>
        <a:lt1>
          <a:srgbClr val="FFF8E2"/>
        </a:lt1>
        <a:dk2>
          <a:srgbClr val="996600"/>
        </a:dk2>
        <a:lt2>
          <a:srgbClr val="DDDDDD"/>
        </a:lt2>
        <a:accent1>
          <a:srgbClr val="92D0A4"/>
        </a:accent1>
        <a:accent2>
          <a:srgbClr val="BDAB71"/>
        </a:accent2>
        <a:accent3>
          <a:srgbClr val="FFFBEE"/>
        </a:accent3>
        <a:accent4>
          <a:srgbClr val="562A00"/>
        </a:accent4>
        <a:accent5>
          <a:srgbClr val="C7E4CF"/>
        </a:accent5>
        <a:accent6>
          <a:srgbClr val="AB9B66"/>
        </a:accent6>
        <a:hlink>
          <a:srgbClr val="FF9999"/>
        </a:hlink>
        <a:folHlink>
          <a:srgbClr val="E5DF9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«Тетрадь в клетку» 2">
        <a:dk1>
          <a:srgbClr val="663300"/>
        </a:dk1>
        <a:lt1>
          <a:srgbClr val="F8F8F8"/>
        </a:lt1>
        <a:dk2>
          <a:srgbClr val="3366CC"/>
        </a:dk2>
        <a:lt2>
          <a:srgbClr val="CCECFF"/>
        </a:lt2>
        <a:accent1>
          <a:srgbClr val="93C4D0"/>
        </a:accent1>
        <a:accent2>
          <a:srgbClr val="BDAB71"/>
        </a:accent2>
        <a:accent3>
          <a:srgbClr val="FBFBFB"/>
        </a:accent3>
        <a:accent4>
          <a:srgbClr val="562A00"/>
        </a:accent4>
        <a:accent5>
          <a:srgbClr val="C8DEE4"/>
        </a:accent5>
        <a:accent6>
          <a:srgbClr val="AB9B66"/>
        </a:accent6>
        <a:hlink>
          <a:srgbClr val="E6B2BE"/>
        </a:hlink>
        <a:folHlink>
          <a:srgbClr val="E5DF9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«Тетрадь в клетку»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Шаблон оформления «Тетрадь в клетку» 1">
    <a:dk1>
      <a:srgbClr val="663300"/>
    </a:dk1>
    <a:lt1>
      <a:srgbClr val="FFF8E2"/>
    </a:lt1>
    <a:dk2>
      <a:srgbClr val="996600"/>
    </a:dk2>
    <a:lt2>
      <a:srgbClr val="DDDDDD"/>
    </a:lt2>
    <a:accent1>
      <a:srgbClr val="92D0A4"/>
    </a:accent1>
    <a:accent2>
      <a:srgbClr val="BDAB71"/>
    </a:accent2>
    <a:accent3>
      <a:srgbClr val="FFFBEE"/>
    </a:accent3>
    <a:accent4>
      <a:srgbClr val="562A00"/>
    </a:accent4>
    <a:accent5>
      <a:srgbClr val="C7E4CF"/>
    </a:accent5>
    <a:accent6>
      <a:srgbClr val="AB9B66"/>
    </a:accent6>
    <a:hlink>
      <a:srgbClr val="FF9999"/>
    </a:hlink>
    <a:folHlink>
      <a:srgbClr val="E5DF9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«Тетрадь в клетку»</Template>
  <TotalTime>1918</TotalTime>
  <Words>1913</Words>
  <Application>Microsoft Office PowerPoint</Application>
  <PresentationFormat>Экран (4:3)</PresentationFormat>
  <Paragraphs>361</Paragraphs>
  <Slides>34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1" baseType="lpstr">
      <vt:lpstr>Times New Roman</vt:lpstr>
      <vt:lpstr>Arial</vt:lpstr>
      <vt:lpstr>Wingdings</vt:lpstr>
      <vt:lpstr>Arial Cyr</vt:lpstr>
      <vt:lpstr>Times</vt:lpstr>
      <vt:lpstr>Шаблон оформления «Тетрадь в клетку»</vt:lpstr>
      <vt:lpstr>Microsoft Equation 3.0</vt:lpstr>
      <vt:lpstr>Разложение многочленов на множители</vt:lpstr>
      <vt:lpstr>Слайд 2</vt:lpstr>
      <vt:lpstr>Разложение многочлена на множители применяется: </vt:lpstr>
      <vt:lpstr>Решение уравнений методом разложения на множители  заключается в следующем:  если  p(х)= p1(х)· p2(х)·… ·p n(х),  то всякое решение уравнения p(х)=0  является решением совокупности уравнений                      p1(х)=0;    p2(х)=0;   … ; p n(х)=0. </vt:lpstr>
      <vt:lpstr>Слайд 5</vt:lpstr>
      <vt:lpstr>Докажите, что значение выражения кратно заданному числу</vt:lpstr>
      <vt:lpstr>Представить многочлен в виде произведения  многочлена и одночлена, если: p (x, y)= 2x2y+4x Для этого в составе каждого члена многочлена p (x, y)= 2x2y+4x необходимо выделить одинаковую часть  (одинаковый множитель) 2х </vt:lpstr>
      <vt:lpstr>Разложение многочленов на множители</vt:lpstr>
      <vt:lpstr>Основные понятия</vt:lpstr>
      <vt:lpstr>Распределите данные алгебраические выражения  на группы и объясните,  по какому признаку проведено распределение</vt:lpstr>
      <vt:lpstr>Способы разложения многочленов на множители</vt:lpstr>
      <vt:lpstr>Группы  алгебраических  выражений </vt:lpstr>
      <vt:lpstr>Соотнеси многочлены  с их разложением на множители</vt:lpstr>
      <vt:lpstr>Соотношение многочленов  с их разложением на множители:</vt:lpstr>
      <vt:lpstr>Что выносится за скобку в качестве общего множителя?</vt:lpstr>
      <vt:lpstr>Слайд 16</vt:lpstr>
      <vt:lpstr>Алгоритм отыскания общего множителя нескольких одночленов</vt:lpstr>
      <vt:lpstr>195с6 p5  - 91c5p6k + 221с3p10k2 = </vt:lpstr>
      <vt:lpstr>Слайд 19</vt:lpstr>
      <vt:lpstr>Слайд 20</vt:lpstr>
      <vt:lpstr>Слайд 21</vt:lpstr>
      <vt:lpstr>Слайд 22</vt:lpstr>
      <vt:lpstr>Слайд 23</vt:lpstr>
      <vt:lpstr>Формулы разложения на множители </vt:lpstr>
      <vt:lpstr>Использование формул сокращённого умножения</vt:lpstr>
      <vt:lpstr>Слайд 26</vt:lpstr>
      <vt:lpstr>Слайд 27</vt:lpstr>
      <vt:lpstr>Домашнее задание 2</vt:lpstr>
      <vt:lpstr>Решите уравнение</vt:lpstr>
      <vt:lpstr>Домашнее задание</vt:lpstr>
      <vt:lpstr>Решите уравнение</vt:lpstr>
      <vt:lpstr>Слайд 32</vt:lpstr>
      <vt:lpstr>Слайд 33</vt:lpstr>
      <vt:lpstr>Слайд 34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школа</dc:creator>
  <cp:keywords/>
  <dc:description/>
  <cp:lastModifiedBy>Admin</cp:lastModifiedBy>
  <cp:revision>74</cp:revision>
  <dcterms:created xsi:type="dcterms:W3CDTF">2008-12-08T07:49:59Z</dcterms:created>
  <dcterms:modified xsi:type="dcterms:W3CDTF">2015-04-01T14:26:02Z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TC010690641049</vt:lpwstr>
  </property>
</Properties>
</file>