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60" r:id="rId3"/>
    <p:sldId id="261" r:id="rId4"/>
    <p:sldId id="268" r:id="rId5"/>
    <p:sldId id="262" r:id="rId6"/>
    <p:sldId id="267" r:id="rId7"/>
    <p:sldId id="263" r:id="rId8"/>
    <p:sldId id="264" r:id="rId9"/>
    <p:sldId id="269" r:id="rId10"/>
    <p:sldId id="265" r:id="rId11"/>
    <p:sldId id="266" r:id="rId12"/>
    <p:sldId id="270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88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03DF-8212-454F-8B5A-E45B1DC4F9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4054-7ED9-4BA7-BD60-F45B00604B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05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03DF-8212-454F-8B5A-E45B1DC4F9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4054-7ED9-4BA7-BD60-F45B00604B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14356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03DF-8212-454F-8B5A-E45B1DC4F9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4054-7ED9-4BA7-BD60-F45B00604B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6626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03DF-8212-454F-8B5A-E45B1DC4F9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4054-7ED9-4BA7-BD60-F45B00604B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899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03DF-8212-454F-8B5A-E45B1DC4F9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4054-7ED9-4BA7-BD60-F45B00604B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75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03DF-8212-454F-8B5A-E45B1DC4F9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4054-7ED9-4BA7-BD60-F45B00604B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598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03DF-8212-454F-8B5A-E45B1DC4F9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4054-7ED9-4BA7-BD60-F45B00604B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854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03DF-8212-454F-8B5A-E45B1DC4F9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4054-7ED9-4BA7-BD60-F45B00604B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5742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03DF-8212-454F-8B5A-E45B1DC4F9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4054-7ED9-4BA7-BD60-F45B00604B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9221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03DF-8212-454F-8B5A-E45B1DC4F9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4054-7ED9-4BA7-BD60-F45B00604B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02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003DF-8212-454F-8B5A-E45B1DC4F9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904054-7ED9-4BA7-BD60-F45B00604B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68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003DF-8212-454F-8B5A-E45B1DC4F9AA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19.03.2015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904054-7ED9-4BA7-BD60-F45B00604B45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681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lenagold.r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hyperlink" Target="http://lenagold.ru/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nagold.ru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nagold.ru/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hyperlink" Target="http://lenagold.ru/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nagold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nagold.ru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nagold.ru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hyperlink" Target="http://lenagold.ru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nagold.ru/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2.jpe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hyperlink" Target="http://lenagold.ru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lenagold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:\ШКОЛА\презентации\фоны для презентаций1\116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33350"/>
            <a:ext cx="97536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80528" y="147006"/>
            <a:ext cx="8496944" cy="461665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Documents and Settings\Администратор\Рабочий стол\MC900439262[1].jpg"/>
          <p:cNvPicPr>
            <a:picLocks noChangeAspect="1" noChangeArrowheads="1"/>
          </p:cNvPicPr>
          <p:nvPr/>
        </p:nvPicPr>
        <p:blipFill>
          <a:blip r:embed="rId3" cstate="print"/>
          <a:srcRect t="18841" b="14493"/>
          <a:stretch>
            <a:fillRect/>
          </a:stretch>
        </p:blipFill>
        <p:spPr bwMode="auto">
          <a:xfrm>
            <a:off x="7500958" y="1"/>
            <a:ext cx="1964511" cy="1309674"/>
          </a:xfrm>
          <a:prstGeom prst="roundRect">
            <a:avLst>
              <a:gd name="adj" fmla="val 39990"/>
            </a:avLst>
          </a:prstGeom>
          <a:noFill/>
          <a:effectLst>
            <a:glow rad="101600">
              <a:srgbClr val="FDE8B5">
                <a:alpha val="60000"/>
              </a:srgbClr>
            </a:glow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2852936"/>
            <a:ext cx="6572296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559" y="1132289"/>
            <a:ext cx="85725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«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Три пути ведут к знанию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: </a:t>
            </a:r>
          </a:p>
          <a:p>
            <a:pPr algn="r"/>
            <a:endParaRPr lang="ru-RU" sz="2400" b="1" dirty="0" smtClean="0">
              <a:solidFill>
                <a:schemeClr val="accent6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  <a:p>
            <a:pPr algn="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путь размышления – это путь самый благородный, </a:t>
            </a:r>
          </a:p>
          <a:p>
            <a:pPr algn="r"/>
            <a:endParaRPr lang="ru-RU" sz="2400" b="1" dirty="0" smtClean="0">
              <a:solidFill>
                <a:schemeClr val="accent6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  <a:p>
            <a:pPr algn="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путь подражания - это путь самый легкий, </a:t>
            </a:r>
          </a:p>
          <a:p>
            <a:pPr algn="r"/>
            <a:endParaRPr lang="ru-RU" sz="2400" b="1" dirty="0" smtClean="0">
              <a:solidFill>
                <a:schemeClr val="accent6">
                  <a:lumMod val="50000"/>
                </a:schemeClr>
              </a:solidFill>
              <a:effectLst/>
              <a:latin typeface="Times New Roman"/>
              <a:ea typeface="Times New Roman"/>
            </a:endParaRPr>
          </a:p>
          <a:p>
            <a:pPr algn="r"/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и </a:t>
            </a: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путь опыта – это путь самый горький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Times New Roman"/>
              </a:rPr>
              <a:t>»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Поисковые системы - Презентации по информатике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193"/>
          <a:stretch/>
        </p:blipFill>
        <p:spPr bwMode="auto">
          <a:xfrm>
            <a:off x="179512" y="3933056"/>
            <a:ext cx="2232248" cy="2924943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017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:\ШКОЛА\презентации\фоны для презентаций1\116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33350"/>
            <a:ext cx="97536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80528" y="147006"/>
            <a:ext cx="8496944" cy="548099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 wrap="square">
            <a:spAutoFit/>
          </a:bodyPr>
          <a:lstStyle/>
          <a:p>
            <a:pPr marL="226695" lvl="0" algn="ctr">
              <a:lnSpc>
                <a:spcPct val="115000"/>
              </a:lnSpc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4.Принцип действия</a:t>
            </a:r>
          </a:p>
        </p:txBody>
      </p:sp>
      <p:pic>
        <p:nvPicPr>
          <p:cNvPr id="7" name="Picture 3" descr="C:\Documents and Settings\Администратор\Рабочий стол\MC900439262[1].jpg"/>
          <p:cNvPicPr>
            <a:picLocks noChangeAspect="1" noChangeArrowheads="1"/>
          </p:cNvPicPr>
          <p:nvPr/>
        </p:nvPicPr>
        <p:blipFill>
          <a:blip r:embed="rId3" cstate="print"/>
          <a:srcRect t="18841" b="14493"/>
          <a:stretch>
            <a:fillRect/>
          </a:stretch>
        </p:blipFill>
        <p:spPr bwMode="auto">
          <a:xfrm>
            <a:off x="7500958" y="1"/>
            <a:ext cx="1964511" cy="1309674"/>
          </a:xfrm>
          <a:prstGeom prst="roundRect">
            <a:avLst>
              <a:gd name="adj" fmla="val 39990"/>
            </a:avLst>
          </a:prstGeom>
          <a:noFill/>
          <a:effectLst>
            <a:glow rad="101600">
              <a:srgbClr val="FDE8B5">
                <a:alpha val="60000"/>
              </a:srgbClr>
            </a:glow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2852936"/>
            <a:ext cx="6572296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4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11560" y="899910"/>
                <a:ext cx="8280920" cy="505818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endParaRPr lang="ru-RU" dirty="0"/>
              </a:p>
              <a:p>
                <a:pPr marL="742950" indent="-742950" algn="just">
                  <a:buAutoNum type="arabicPeriod"/>
                </a:pPr>
                <a14:m>
                  <m:oMath xmlns:m="http://schemas.openxmlformats.org/officeDocument/2006/math">
                    <m:r>
                      <a:rPr lang="ru-RU" sz="3600" i="1">
                        <a:latin typeface="Cambria Math"/>
                      </a:rPr>
                      <m:t>С=</m:t>
                    </m:r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𝑈</m:t>
                        </m:r>
                      </m:den>
                    </m:f>
                    <m:r>
                      <a:rPr lang="ru-RU" sz="3600" i="1">
                        <a:latin typeface="Cambria Math"/>
                      </a:rPr>
                      <m:t>~</m:t>
                    </m:r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3600" i="1">
                            <a:latin typeface="Cambria Math"/>
                          </a:rPr>
                          <m:t>𝑆</m:t>
                        </m:r>
                      </m:num>
                      <m:den>
                        <m:r>
                          <a:rPr lang="ru-RU" sz="3600" i="1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endParaRPr lang="ru-RU" sz="3600" dirty="0"/>
              </a:p>
              <a:p>
                <a:pPr algn="just"/>
                <a:r>
                  <a:rPr lang="ru-RU" sz="4000" dirty="0"/>
                  <a:t>- </a:t>
                </a:r>
                <a:r>
                  <a:rPr lang="ru-RU" sz="2400" dirty="0"/>
                  <a:t>Чем больше площадь пластин, тем больший заряд можно на них накопить;</a:t>
                </a:r>
              </a:p>
              <a:p>
                <a:pPr marL="285750" indent="-285750" algn="just">
                  <a:buFontTx/>
                  <a:buChar char="-"/>
                </a:pPr>
                <a:r>
                  <a:rPr lang="ru-RU" sz="2400" dirty="0"/>
                  <a:t>Чем больше расстояние между пластинами, тем меньше электроемкость;</a:t>
                </a:r>
              </a:p>
              <a:p>
                <a:pPr algn="just"/>
                <a:endParaRPr lang="ru-RU" dirty="0"/>
              </a:p>
              <a:p>
                <a:pPr algn="just"/>
                <a:r>
                  <a:rPr lang="ru-RU" sz="3600" dirty="0"/>
                  <a:t>2. </a:t>
                </a:r>
                <a14:m>
                  <m:oMath xmlns:m="http://schemas.openxmlformats.org/officeDocument/2006/math">
                    <m:r>
                      <a:rPr lang="ru-RU" sz="3600" i="1">
                        <a:latin typeface="Cambria Math"/>
                      </a:rPr>
                      <m:t>С</m:t>
                    </m:r>
                    <m:r>
                      <a:rPr lang="en-US" sz="3600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ru-RU" sz="36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i="1">
                            <a:latin typeface="Cambria Math"/>
                          </a:rPr>
                          <m:t>𝜀</m:t>
                        </m:r>
                        <m:sSub>
                          <m:sSubPr>
                            <m:ctrlPr>
                              <a:rPr lang="ru-RU" sz="36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/>
                              </a:rPr>
                              <m:t>𝜀</m:t>
                            </m:r>
                          </m:e>
                          <m:sub>
                            <m:r>
                              <a:rPr lang="en-US" sz="3600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>
                            <a:latin typeface="Cambria Math"/>
                          </a:rPr>
                          <m:t>𝑆</m:t>
                        </m:r>
                      </m:num>
                      <m:den>
                        <m:r>
                          <a:rPr lang="en-US" sz="3600" i="1">
                            <a:latin typeface="Cambria Math"/>
                          </a:rPr>
                          <m:t>𝑑</m:t>
                        </m:r>
                      </m:den>
                    </m:f>
                  </m:oMath>
                </a14:m>
                <a:endParaRPr lang="ru-RU" sz="3600" dirty="0"/>
              </a:p>
              <a:p>
                <a:pPr algn="just"/>
                <a:r>
                  <a:rPr lang="ru-RU" sz="2400" dirty="0"/>
                  <a:t>- Емкости плоского конденсатора зависит от диэлектрической проницаемости вещества, заполняющего зазор между обкладками.</a:t>
                </a:r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899910"/>
                <a:ext cx="8280920" cy="5058180"/>
              </a:xfrm>
              <a:prstGeom prst="rect">
                <a:avLst/>
              </a:prstGeom>
              <a:blipFill rotWithShape="1">
                <a:blip r:embed="rId5"/>
                <a:stretch>
                  <a:fillRect l="-2575" r="-1104" b="-193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86916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:\ШКОЛА\презентации\фоны для презентаций1\116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33350"/>
            <a:ext cx="97536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91" y="476672"/>
            <a:ext cx="8496944" cy="3065455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 wrap="square">
            <a:spAutoFit/>
          </a:bodyPr>
          <a:lstStyle/>
          <a:p>
            <a:pPr marL="226695" lvl="0" algn="ctr">
              <a:lnSpc>
                <a:spcPct val="115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5.Применение</a:t>
            </a:r>
          </a:p>
          <a:p>
            <a:pPr marL="226695" lvl="0" algn="ctr">
              <a:lnSpc>
                <a:spcPct val="115000"/>
              </a:lnSpc>
            </a:pP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683895" lvl="0" indent="-457200">
              <a:lnSpc>
                <a:spcPct val="115000"/>
              </a:lnSpc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Фотовспышка;</a:t>
            </a:r>
          </a:p>
          <a:p>
            <a:pPr marL="683895" lvl="0" indent="-457200">
              <a:lnSpc>
                <a:spcPct val="115000"/>
              </a:lnSpc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Клавиатура компьютера;</a:t>
            </a:r>
          </a:p>
          <a:p>
            <a:pPr marL="683895" lvl="0" indent="-457200">
              <a:lnSpc>
                <a:spcPct val="115000"/>
              </a:lnSpc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Лазеры;</a:t>
            </a:r>
          </a:p>
          <a:p>
            <a:pPr marL="683895" lvl="0" indent="-457200">
              <a:lnSpc>
                <a:spcPct val="115000"/>
              </a:lnSpc>
              <a:buFontTx/>
              <a:buChar char="-"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Радиотехника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7" name="Picture 3" descr="C:\Documents and Settings\Администратор\Рабочий стол\MC900439262[1].jpg"/>
          <p:cNvPicPr>
            <a:picLocks noChangeAspect="1" noChangeArrowheads="1"/>
          </p:cNvPicPr>
          <p:nvPr/>
        </p:nvPicPr>
        <p:blipFill>
          <a:blip r:embed="rId3" cstate="print"/>
          <a:srcRect t="18841" b="14493"/>
          <a:stretch>
            <a:fillRect/>
          </a:stretch>
        </p:blipFill>
        <p:spPr bwMode="auto">
          <a:xfrm>
            <a:off x="7500958" y="1"/>
            <a:ext cx="1964511" cy="1309674"/>
          </a:xfrm>
          <a:prstGeom prst="roundRect">
            <a:avLst>
              <a:gd name="adj" fmla="val 39990"/>
            </a:avLst>
          </a:prstGeom>
          <a:noFill/>
          <a:effectLst>
            <a:glow rad="101600">
              <a:srgbClr val="FDE8B5">
                <a:alpha val="60000"/>
              </a:srgbClr>
            </a:glow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2852936"/>
            <a:ext cx="6572296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4"/>
            </a:endParaRPr>
          </a:p>
        </p:txBody>
      </p:sp>
    </p:spTree>
    <p:extLst>
      <p:ext uri="{BB962C8B-B14F-4D97-AF65-F5344CB8AC3E}">
        <p14:creationId xmlns:p14="http://schemas.microsoft.com/office/powerpoint/2010/main" val="2002485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:\ШКОЛА\презентации\фоны для презентаций1\116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33350"/>
            <a:ext cx="97536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80528" y="147006"/>
            <a:ext cx="8496944" cy="461665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Documents and Settings\Администратор\Рабочий стол\MC900439262[1].jpg"/>
          <p:cNvPicPr>
            <a:picLocks noChangeAspect="1" noChangeArrowheads="1"/>
          </p:cNvPicPr>
          <p:nvPr/>
        </p:nvPicPr>
        <p:blipFill>
          <a:blip r:embed="rId3" cstate="print"/>
          <a:srcRect t="18841" b="14493"/>
          <a:stretch>
            <a:fillRect/>
          </a:stretch>
        </p:blipFill>
        <p:spPr bwMode="auto">
          <a:xfrm>
            <a:off x="7500958" y="1"/>
            <a:ext cx="1964511" cy="1309674"/>
          </a:xfrm>
          <a:prstGeom prst="roundRect">
            <a:avLst>
              <a:gd name="adj" fmla="val 39990"/>
            </a:avLst>
          </a:prstGeom>
          <a:noFill/>
          <a:effectLst>
            <a:glow rad="101600">
              <a:srgbClr val="FDE8B5">
                <a:alpha val="60000"/>
              </a:srgbClr>
            </a:glow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2852936"/>
            <a:ext cx="6572296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4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339752" y="193173"/>
            <a:ext cx="36724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«Верите ли Вы, что ...»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93718"/>
            <a:ext cx="9144000" cy="5511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Верите ли Вы, что электрический заряд измеряется в Кулонах?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…………что существует три вида электрического заряда?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………….что вокруг каждого электрического заряда всегда существует электрического поля и оно материально 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…………..что диэлектриками называются такие материалы в которых имеются свободные носители электрических зарядов?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…….что физическая величина характеризующая свободность двух проводников накапливать электрический заряд называют электроёмкость?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………..что единица электроёмкости СИ –фарад?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…………что большой электроёмкостью обладают системы из двух  проводников, называемые конденсаторами 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………….что электроёмкость плоского конденсатора не зависит от свойства диэлектрика между обкладками?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6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:\ШКОЛА\презентации\фоны для презентаций1\116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33350"/>
            <a:ext cx="97536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80528" y="147006"/>
            <a:ext cx="8496944" cy="461665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Documents and Settings\Администратор\Рабочий стол\MC900439262[1].jpg"/>
          <p:cNvPicPr>
            <a:picLocks noChangeAspect="1" noChangeArrowheads="1"/>
          </p:cNvPicPr>
          <p:nvPr/>
        </p:nvPicPr>
        <p:blipFill>
          <a:blip r:embed="rId3" cstate="print"/>
          <a:srcRect t="18841" b="14493"/>
          <a:stretch>
            <a:fillRect/>
          </a:stretch>
        </p:blipFill>
        <p:spPr bwMode="auto">
          <a:xfrm>
            <a:off x="7500958" y="1"/>
            <a:ext cx="1964511" cy="1309674"/>
          </a:xfrm>
          <a:prstGeom prst="roundRect">
            <a:avLst>
              <a:gd name="adj" fmla="val 39990"/>
            </a:avLst>
          </a:prstGeom>
          <a:noFill/>
          <a:effectLst>
            <a:glow rad="101600">
              <a:srgbClr val="FDE8B5">
                <a:alpha val="60000"/>
              </a:srgbClr>
            </a:glow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2852936"/>
            <a:ext cx="6572296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4"/>
            </a:endParaRPr>
          </a:p>
        </p:txBody>
      </p:sp>
      <p:pic>
        <p:nvPicPr>
          <p:cNvPr id="3074" name="Picture 2" descr="Ремонт телевизоров в Вологде RegTorg.Ru - бизнес портал Вологды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82" y="1196752"/>
            <a:ext cx="7117978" cy="5228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4375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:\ШКОЛА\презентации\фоны для презентаций1\116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33350"/>
            <a:ext cx="97536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323412" y="109346"/>
            <a:ext cx="8496944" cy="1200329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«Конденсаторы»</a:t>
            </a:r>
          </a:p>
          <a:p>
            <a:pPr algn="ctr">
              <a:defRPr/>
            </a:pPr>
            <a:endParaRPr lang="ru-RU" sz="3600" b="1" i="1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Documents and Settings\Администратор\Рабочий стол\MC900439262[1].jpg"/>
          <p:cNvPicPr>
            <a:picLocks noChangeAspect="1" noChangeArrowheads="1"/>
          </p:cNvPicPr>
          <p:nvPr/>
        </p:nvPicPr>
        <p:blipFill>
          <a:blip r:embed="rId3" cstate="print"/>
          <a:srcRect t="18841" b="14493"/>
          <a:stretch>
            <a:fillRect/>
          </a:stretch>
        </p:blipFill>
        <p:spPr bwMode="auto">
          <a:xfrm>
            <a:off x="7500958" y="1"/>
            <a:ext cx="1964511" cy="1309674"/>
          </a:xfrm>
          <a:prstGeom prst="roundRect">
            <a:avLst>
              <a:gd name="adj" fmla="val 39990"/>
            </a:avLst>
          </a:prstGeom>
          <a:noFill/>
          <a:effectLst>
            <a:glow rad="101600">
              <a:srgbClr val="FDE8B5">
                <a:alpha val="60000"/>
              </a:srgbClr>
            </a:glow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2852936"/>
            <a:ext cx="6572296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4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1844824"/>
            <a:ext cx="4572000" cy="455201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26695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1.Определение</a:t>
            </a: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2.Назначение</a:t>
            </a: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3.Устройство, типы</a:t>
            </a: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4.Принцип действия</a:t>
            </a: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26695">
              <a:lnSpc>
                <a:spcPct val="115000"/>
              </a:lnSpc>
              <a:spcAft>
                <a:spcPts val="0"/>
              </a:spcAft>
            </a:pPr>
            <a:r>
              <a:rPr lang="ru-RU" sz="2800" b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5.Применение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24661" y="1288599"/>
            <a:ext cx="2735236" cy="5847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урока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1423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:\ШКОЛА\презентации\фоны для презентаций1\116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0528" y="-99392"/>
            <a:ext cx="97536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80528" y="147006"/>
            <a:ext cx="8496944" cy="548099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 wrap="square">
            <a:spAutoFit/>
          </a:bodyPr>
          <a:lstStyle/>
          <a:p>
            <a:pPr marL="226695" lvl="0" algn="ctr">
              <a:lnSpc>
                <a:spcPct val="115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Заполните таблицу.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7" name="Picture 3" descr="C:\Documents and Settings\Администратор\Рабочий стол\MC900439262[1].jpg"/>
          <p:cNvPicPr>
            <a:picLocks noChangeAspect="1" noChangeArrowheads="1"/>
          </p:cNvPicPr>
          <p:nvPr/>
        </p:nvPicPr>
        <p:blipFill>
          <a:blip r:embed="rId3" cstate="print"/>
          <a:srcRect t="18841" b="14493"/>
          <a:stretch>
            <a:fillRect/>
          </a:stretch>
        </p:blipFill>
        <p:spPr bwMode="auto">
          <a:xfrm>
            <a:off x="7500958" y="1"/>
            <a:ext cx="1964511" cy="1309674"/>
          </a:xfrm>
          <a:prstGeom prst="roundRect">
            <a:avLst>
              <a:gd name="adj" fmla="val 39990"/>
            </a:avLst>
          </a:prstGeom>
          <a:noFill/>
          <a:effectLst>
            <a:glow rad="101600">
              <a:srgbClr val="FDE8B5">
                <a:alpha val="60000"/>
              </a:srgbClr>
            </a:glow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2852936"/>
            <a:ext cx="6572296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4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6962675"/>
              </p:ext>
            </p:extLst>
          </p:nvPr>
        </p:nvGraphicFramePr>
        <p:xfrm>
          <a:off x="611557" y="1322072"/>
          <a:ext cx="7992890" cy="23229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00873"/>
                <a:gridCol w="1000873"/>
                <a:gridCol w="1000873"/>
                <a:gridCol w="1000873"/>
                <a:gridCol w="1000873"/>
                <a:gridCol w="1001814"/>
                <a:gridCol w="1001814"/>
                <a:gridCol w="984897"/>
              </a:tblGrid>
              <a:tr h="77431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8</a:t>
                      </a:r>
                      <a:endParaRPr lang="ru-RU" sz="2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7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7743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3780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:\ШКОЛА\презентации\фоны для презентаций1\116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33350"/>
            <a:ext cx="97536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80528" y="147006"/>
            <a:ext cx="8496944" cy="461665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 wrap="square">
            <a:spAutoFit/>
          </a:bodyPr>
          <a:lstStyle/>
          <a:p>
            <a:pPr algn="ctr">
              <a:defRPr/>
            </a:pPr>
            <a:endParaRPr lang="ru-RU" sz="2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3" descr="C:\Documents and Settings\Администратор\Рабочий стол\MC900439262[1].jpg"/>
          <p:cNvPicPr>
            <a:picLocks noChangeAspect="1" noChangeArrowheads="1"/>
          </p:cNvPicPr>
          <p:nvPr/>
        </p:nvPicPr>
        <p:blipFill>
          <a:blip r:embed="rId3" cstate="print"/>
          <a:srcRect t="18841" b="14493"/>
          <a:stretch>
            <a:fillRect/>
          </a:stretch>
        </p:blipFill>
        <p:spPr bwMode="auto">
          <a:xfrm>
            <a:off x="7500958" y="1"/>
            <a:ext cx="1964511" cy="1309674"/>
          </a:xfrm>
          <a:prstGeom prst="roundRect">
            <a:avLst>
              <a:gd name="adj" fmla="val 39990"/>
            </a:avLst>
          </a:prstGeom>
          <a:noFill/>
          <a:effectLst>
            <a:glow rad="101600">
              <a:srgbClr val="FDE8B5">
                <a:alpha val="60000"/>
              </a:srgbClr>
            </a:glow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2852936"/>
            <a:ext cx="6572296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4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79712" y="193173"/>
            <a:ext cx="43924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/>
                <a:ea typeface="Calibri"/>
              </a:rPr>
              <a:t>«Верите ли Вы, что ...»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993718"/>
            <a:ext cx="9036496" cy="5511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Верите ли Вы, что электрический заряд измеряется в Кулонах?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…………что существует три вида электрического заряда?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………….что вокруг каждого электрического заряда всегда существует электрического поля и оно материально 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…………..что диэлектриками называются такие материалы в которых имеются свободные носители электрических зарядов?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…….что физическая величина характеризующая свободность двух проводников накапливать электрический заряд называют электроёмкость?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………..что единица электроёмкости СИ –фарад?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…………что большой электроёмкостью обладают системы из двух  проводников, называемые конденсаторами 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200" b="1" dirty="0" smtClean="0">
                <a:effectLst/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………….что электроёмкость плоского конденсатора не зависит от свойства диэлектрика между обкладками?</a:t>
            </a:r>
            <a:endParaRPr lang="ru-RU" sz="2200" b="1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829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:\ШКОЛА\презентации\фоны для презентаций1\116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33350"/>
            <a:ext cx="97536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80528" y="147006"/>
            <a:ext cx="8496944" cy="2569934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 wrap="square">
            <a:spAutoFit/>
          </a:bodyPr>
          <a:lstStyle/>
          <a:p>
            <a:pPr marL="741045" lvl="0" indent="-514350" algn="ctr">
              <a:lnSpc>
                <a:spcPct val="115000"/>
              </a:lnSpc>
              <a:buAutoNum type="arabicPeriod"/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Определение</a:t>
            </a:r>
          </a:p>
          <a:p>
            <a:pPr marL="226695" lvl="0" algn="ctr">
              <a:lnSpc>
                <a:spcPct val="115000"/>
              </a:lnSpc>
            </a:pPr>
            <a:endParaRPr lang="ru-RU" sz="2800" b="1" dirty="0" smtClean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226695" lvl="0" algn="ctr">
              <a:lnSpc>
                <a:spcPct val="115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Система из двух проводников, обладающая большой электроемкостью, </a:t>
            </a: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называется конденсатором</a:t>
            </a: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7" name="Picture 3" descr="C:\Documents and Settings\Администратор\Рабочий стол\MC900439262[1].jpg"/>
          <p:cNvPicPr>
            <a:picLocks noChangeAspect="1" noChangeArrowheads="1"/>
          </p:cNvPicPr>
          <p:nvPr/>
        </p:nvPicPr>
        <p:blipFill>
          <a:blip r:embed="rId3" cstate="print"/>
          <a:srcRect t="18841" b="14493"/>
          <a:stretch>
            <a:fillRect/>
          </a:stretch>
        </p:blipFill>
        <p:spPr bwMode="auto">
          <a:xfrm>
            <a:off x="7500958" y="1"/>
            <a:ext cx="1964511" cy="1309674"/>
          </a:xfrm>
          <a:prstGeom prst="roundRect">
            <a:avLst>
              <a:gd name="adj" fmla="val 39990"/>
            </a:avLst>
          </a:prstGeom>
          <a:noFill/>
          <a:effectLst>
            <a:glow rad="101600">
              <a:srgbClr val="FDE8B5">
                <a:alpha val="60000"/>
              </a:srgbClr>
            </a:glow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2852936"/>
            <a:ext cx="6572296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4"/>
            </a:endParaRPr>
          </a:p>
        </p:txBody>
      </p:sp>
      <p:pic>
        <p:nvPicPr>
          <p:cNvPr id="6" name="Picture 2" descr="http://www.ua.all.biz/img/ua/catalog/946666.jpe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852936"/>
            <a:ext cx="5112568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6673487" y="3400684"/>
                <a:ext cx="1609351" cy="114685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u-RU" sz="4000" i="1">
                          <a:latin typeface="Cambria Math"/>
                        </a:rPr>
                        <m:t>С=</m:t>
                      </m:r>
                      <m:f>
                        <m:fPr>
                          <m:ctrlPr>
                            <a:rPr lang="ru-RU" sz="40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4000" i="1">
                              <a:latin typeface="Cambria Math"/>
                            </a:rPr>
                            <m:t>𝑞</m:t>
                          </m:r>
                        </m:num>
                        <m:den>
                          <m:r>
                            <a:rPr lang="ru-RU" sz="4000" i="1">
                              <a:latin typeface="Cambria Math"/>
                            </a:rPr>
                            <m:t>𝑈</m:t>
                          </m:r>
                        </m:den>
                      </m:f>
                    </m:oMath>
                  </m:oMathPara>
                </a14:m>
                <a:endParaRPr lang="ru-RU" sz="4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3487" y="3400684"/>
                <a:ext cx="1609351" cy="114685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50160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:\ШКОЛА\презентации\фоны для презентаций1\116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33350"/>
            <a:ext cx="97536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80528" y="147006"/>
            <a:ext cx="8496944" cy="548099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 wrap="square">
            <a:spAutoFit/>
          </a:bodyPr>
          <a:lstStyle/>
          <a:p>
            <a:pPr marL="226695" lvl="0" algn="ctr">
              <a:lnSpc>
                <a:spcPct val="115000"/>
              </a:lnSpc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2.Назначение</a:t>
            </a:r>
          </a:p>
        </p:txBody>
      </p:sp>
      <p:pic>
        <p:nvPicPr>
          <p:cNvPr id="7" name="Picture 3" descr="C:\Documents and Settings\Администратор\Рабочий стол\MC900439262[1].jpg"/>
          <p:cNvPicPr>
            <a:picLocks noChangeAspect="1" noChangeArrowheads="1"/>
          </p:cNvPicPr>
          <p:nvPr/>
        </p:nvPicPr>
        <p:blipFill>
          <a:blip r:embed="rId3" cstate="print"/>
          <a:srcRect t="18841" b="14493"/>
          <a:stretch>
            <a:fillRect/>
          </a:stretch>
        </p:blipFill>
        <p:spPr bwMode="auto">
          <a:xfrm>
            <a:off x="7500958" y="1"/>
            <a:ext cx="1964511" cy="1309674"/>
          </a:xfrm>
          <a:prstGeom prst="roundRect">
            <a:avLst>
              <a:gd name="adj" fmla="val 39990"/>
            </a:avLst>
          </a:prstGeom>
          <a:noFill/>
          <a:effectLst>
            <a:glow rad="101600">
              <a:srgbClr val="FDE8B5">
                <a:alpha val="60000"/>
              </a:srgbClr>
            </a:glow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2852936"/>
            <a:ext cx="6572296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4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51520" y="958200"/>
            <a:ext cx="8640960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smtClean="0"/>
              <a:t>	При </a:t>
            </a:r>
            <a:r>
              <a:rPr lang="ru-RU" sz="2800" dirty="0"/>
              <a:t>подключении конденсатора к батарее аккумуляторов происходит поляризация диэлектрика внутри конденсатора и на обкладках </a:t>
            </a:r>
            <a:r>
              <a:rPr lang="ru-RU" sz="2800" dirty="0" smtClean="0"/>
              <a:t>появляются заряды </a:t>
            </a:r>
            <a:r>
              <a:rPr lang="ru-RU" sz="2800" dirty="0"/>
              <a:t>- конденсатор заряжается. Электрические поля окружающих тел почти не проникают через металлические обкладки и не влияют на разность потенциалов между ними</a:t>
            </a:r>
            <a:r>
              <a:rPr lang="ru-RU" sz="2800" dirty="0" smtClean="0"/>
              <a:t>.</a:t>
            </a:r>
          </a:p>
          <a:p>
            <a:pPr lvl="0" algn="ctr"/>
            <a:r>
              <a:rPr lang="ru-RU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Накапливать на короткое время заряд или энергию для быстрого изменения потенциала.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82698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:\ШКОЛА\презентации\фоны для презентаций1\116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33350"/>
            <a:ext cx="97536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80528" y="147006"/>
            <a:ext cx="8496944" cy="548099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 wrap="square">
            <a:spAutoFit/>
          </a:bodyPr>
          <a:lstStyle/>
          <a:p>
            <a:pPr marL="226695" lvl="0" algn="ctr">
              <a:lnSpc>
                <a:spcPct val="115000"/>
              </a:lnSpc>
            </a:pPr>
            <a:r>
              <a:rPr lang="ru-RU" sz="28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3.Устройство, типы</a:t>
            </a:r>
          </a:p>
        </p:txBody>
      </p:sp>
      <p:pic>
        <p:nvPicPr>
          <p:cNvPr id="7" name="Picture 3" descr="C:\Documents and Settings\Администратор\Рабочий стол\MC900439262[1].jpg"/>
          <p:cNvPicPr>
            <a:picLocks noChangeAspect="1" noChangeArrowheads="1"/>
          </p:cNvPicPr>
          <p:nvPr/>
        </p:nvPicPr>
        <p:blipFill>
          <a:blip r:embed="rId3" cstate="print"/>
          <a:srcRect t="18841" b="14493"/>
          <a:stretch>
            <a:fillRect/>
          </a:stretch>
        </p:blipFill>
        <p:spPr bwMode="auto">
          <a:xfrm>
            <a:off x="7500958" y="1"/>
            <a:ext cx="1964511" cy="1309674"/>
          </a:xfrm>
          <a:prstGeom prst="roundRect">
            <a:avLst>
              <a:gd name="adj" fmla="val 39990"/>
            </a:avLst>
          </a:prstGeom>
          <a:noFill/>
          <a:effectLst>
            <a:glow rad="101600">
              <a:srgbClr val="FDE8B5">
                <a:alpha val="60000"/>
              </a:srgbClr>
            </a:glow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2852936"/>
            <a:ext cx="6572296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4"/>
            </a:endParaRPr>
          </a:p>
        </p:txBody>
      </p:sp>
      <p:pic>
        <p:nvPicPr>
          <p:cNvPr id="6" name="Picture 2" descr="http://go2.imgsmail.ru/imgpreview?key=24d155c3c75ec38b&amp;mb=imgdb_preview_150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08720"/>
            <a:ext cx="3384376" cy="2795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www.eti.su/netcat_files/409/415/h_ce2ba5a43b2cfda504bf51a80f16510c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5443516" y="447613"/>
            <a:ext cx="2913653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&amp;Vcy;&amp;icy;&amp;dcy;&amp;ycy; &amp;kcy;&amp;ocy;&amp;ncy;&amp;dcy;&amp;iecy;&amp;ncy;&amp;scy;&amp;acy;&amp;tcy;&amp;ocy;&amp;rcy;&amp;ocy;&amp;vcy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642" y="3967898"/>
            <a:ext cx="3568286" cy="28821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&amp;Vcy;&amp;icy;&amp;dcy;&amp;ycy; &amp;kcy;&amp;ocy;&amp;ncy;&amp;dcy;&amp;iecy;&amp;ncy;&amp;scy;&amp;acy;&amp;tcy;&amp;ocy;&amp;rcy;&amp;ocy;&amp;vcy;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5879" y="3954403"/>
            <a:ext cx="3934664" cy="28956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5489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3" descr="D:\ШКОЛА\презентации\фоны для презентаций1\116-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04800" y="-133350"/>
            <a:ext cx="9753600" cy="712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-180528" y="147006"/>
            <a:ext cx="8496944" cy="548099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 wrap="square">
            <a:spAutoFit/>
          </a:bodyPr>
          <a:lstStyle/>
          <a:p>
            <a:pPr marL="226695" lvl="0" algn="ctr">
              <a:lnSpc>
                <a:spcPct val="115000"/>
              </a:lnSpc>
            </a:pPr>
            <a:r>
              <a:rPr lang="ru-RU" sz="28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Таблица 2.</a:t>
            </a:r>
            <a:endParaRPr lang="ru-RU" sz="2800" b="1" dirty="0">
              <a:solidFill>
                <a:srgbClr val="C00000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pic>
        <p:nvPicPr>
          <p:cNvPr id="7" name="Picture 3" descr="C:\Documents and Settings\Администратор\Рабочий стол\MC900439262[1].jpg"/>
          <p:cNvPicPr>
            <a:picLocks noChangeAspect="1" noChangeArrowheads="1"/>
          </p:cNvPicPr>
          <p:nvPr/>
        </p:nvPicPr>
        <p:blipFill>
          <a:blip r:embed="rId3" cstate="print"/>
          <a:srcRect t="18841" b="14493"/>
          <a:stretch>
            <a:fillRect/>
          </a:stretch>
        </p:blipFill>
        <p:spPr bwMode="auto">
          <a:xfrm>
            <a:off x="7500958" y="1"/>
            <a:ext cx="1964511" cy="1309674"/>
          </a:xfrm>
          <a:prstGeom prst="roundRect">
            <a:avLst>
              <a:gd name="adj" fmla="val 39990"/>
            </a:avLst>
          </a:prstGeom>
          <a:noFill/>
          <a:effectLst>
            <a:glow rad="101600">
              <a:srgbClr val="FDE8B5">
                <a:alpha val="60000"/>
              </a:srgbClr>
            </a:glow>
            <a:softEdge rad="127000"/>
          </a:effectLst>
        </p:spPr>
      </p:pic>
      <p:sp>
        <p:nvSpPr>
          <p:cNvPr id="9" name="TextBox 8"/>
          <p:cNvSpPr txBox="1"/>
          <p:nvPr/>
        </p:nvSpPr>
        <p:spPr>
          <a:xfrm>
            <a:off x="1285852" y="2852936"/>
            <a:ext cx="6572296" cy="369332"/>
          </a:xfrm>
          <a:prstGeom prst="rect">
            <a:avLst/>
          </a:prstGeom>
          <a:solidFill>
            <a:schemeClr val="bg1"/>
          </a:solidFill>
          <a:effectLst>
            <a:glow rad="228600">
              <a:srgbClr val="FDE8B5">
                <a:alpha val="40000"/>
              </a:srgbClr>
            </a:glow>
            <a:softEdge rad="127000"/>
          </a:effectLst>
        </p:spPr>
        <p:txBody>
          <a:bodyPr>
            <a:prstTxWarp prst="textPlain">
              <a:avLst/>
            </a:prstTxWarp>
            <a:spAutoFit/>
          </a:bodyPr>
          <a:lstStyle/>
          <a:p>
            <a:pPr algn="ctr">
              <a:defRPr/>
            </a:pP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hlinkClick r:id="rId4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7584757"/>
              </p:ext>
            </p:extLst>
          </p:nvPr>
        </p:nvGraphicFramePr>
        <p:xfrm>
          <a:off x="251520" y="1362679"/>
          <a:ext cx="8424936" cy="33534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2288"/>
                <a:gridCol w="2952328"/>
                <a:gridCol w="2880320"/>
              </a:tblGrid>
              <a:tr h="114346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Зависимость плоского конденсатора от площади обкладок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Зависимость плоского конденсатора от расстояния между обкладками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Зависимость плоского конденсатора от </a:t>
                      </a:r>
                      <a:r>
                        <a:rPr lang="ru-RU" sz="24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вещества </a:t>
                      </a:r>
                      <a:r>
                        <a:rPr lang="ru-RU" sz="2400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между обкладками</a:t>
                      </a:r>
                      <a:endParaRPr lang="ru-RU" sz="2400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52461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81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320</Words>
  <Application>Microsoft Office PowerPoint</Application>
  <PresentationFormat>Экран (4:3)</PresentationFormat>
  <Paragraphs>91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шк 12</dc:creator>
  <cp:lastModifiedBy>Светлана</cp:lastModifiedBy>
  <cp:revision>19</cp:revision>
  <dcterms:created xsi:type="dcterms:W3CDTF">2015-03-13T14:28:21Z</dcterms:created>
  <dcterms:modified xsi:type="dcterms:W3CDTF">2015-03-19T09:32:19Z</dcterms:modified>
</cp:coreProperties>
</file>