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81C-101A-495B-8697-3FA6A376784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1D9A37-CB3D-4658-9BF1-2A670B7C3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81C-101A-495B-8697-3FA6A376784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9A37-CB3D-4658-9BF1-2A670B7C3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81C-101A-495B-8697-3FA6A376784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9A37-CB3D-4658-9BF1-2A670B7C3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81C-101A-495B-8697-3FA6A376784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1D9A37-CB3D-4658-9BF1-2A670B7C3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81C-101A-495B-8697-3FA6A376784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9A37-CB3D-4658-9BF1-2A670B7C31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81C-101A-495B-8697-3FA6A376784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9A37-CB3D-4658-9BF1-2A670B7C3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81C-101A-495B-8697-3FA6A376784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1D9A37-CB3D-4658-9BF1-2A670B7C31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81C-101A-495B-8697-3FA6A376784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9A37-CB3D-4658-9BF1-2A670B7C3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81C-101A-495B-8697-3FA6A376784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9A37-CB3D-4658-9BF1-2A670B7C3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81C-101A-495B-8697-3FA6A376784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9A37-CB3D-4658-9BF1-2A670B7C3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81C-101A-495B-8697-3FA6A376784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9A37-CB3D-4658-9BF1-2A670B7C316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4D581C-101A-495B-8697-3FA6A376784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1D9A37-CB3D-4658-9BF1-2A670B7C316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060848"/>
            <a:ext cx="7929618" cy="1015663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Царство: Грибы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238625" y="4941888"/>
            <a:ext cx="482441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2000" b="1"/>
              <a:t>Учитель биологии ГБОУ школа № 83</a:t>
            </a:r>
          </a:p>
          <a:p>
            <a:r>
              <a:rPr lang="ru-RU" altLang="ru-RU" sz="2000" b="1"/>
              <a:t>города Санкт – Петербурга</a:t>
            </a:r>
          </a:p>
          <a:p>
            <a:r>
              <a:rPr lang="ru-RU" altLang="ru-RU" sz="2000" b="1"/>
              <a:t>ГУКОВА ОЛЬГА АЛЕКСАНДРОВНА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68" y="335699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smtClean="0"/>
              <a:t>Часть 2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624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мукор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43275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43563" y="1357313"/>
            <a:ext cx="25003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мукор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9700" name="Рисунок 3" descr="пл хл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57187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" y="4143375"/>
            <a:ext cx="3643313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Некоторые виды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мукора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используются в производстве закваски.</a:t>
            </a:r>
          </a:p>
        </p:txBody>
      </p:sp>
    </p:spTree>
    <p:extLst>
      <p:ext uri="{BB962C8B-B14F-4D97-AF65-F5344CB8AC3E}">
        <p14:creationId xmlns:p14="http://schemas.microsoft.com/office/powerpoint/2010/main" val="302267423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пениц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57188"/>
            <a:ext cx="4976812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00750" y="1428750"/>
            <a:ext cx="26431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пинецилл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0724" name="Рисунок 3" descr="пеницили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214688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50" y="4214813"/>
            <a:ext cx="4786313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Пинециллин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– противовоспалительное лекарство было открыто в 1924 г. Александром Флемингом.</a:t>
            </a:r>
          </a:p>
        </p:txBody>
      </p:sp>
    </p:spTree>
    <p:extLst>
      <p:ext uri="{BB962C8B-B14F-4D97-AF65-F5344CB8AC3E}">
        <p14:creationId xmlns:p14="http://schemas.microsoft.com/office/powerpoint/2010/main" val="211049191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плес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00063"/>
            <a:ext cx="8037512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50" y="4357688"/>
            <a:ext cx="62865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Докажите принадлежность плесневых грибов к царству: «Грибы».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7215188" y="3703638"/>
            <a:ext cx="7858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ru-RU" sz="19900">
                <a:solidFill>
                  <a:schemeClr val="accent2"/>
                </a:solidFill>
                <a:latin typeface="Algerian" pitchFamily="82" charset="0"/>
                <a:cs typeface="David" pitchFamily="34" charset="-79"/>
              </a:rPr>
              <a:t>?</a:t>
            </a:r>
            <a:endParaRPr lang="ru-RU" altLang="ru-RU" sz="19900">
              <a:solidFill>
                <a:schemeClr val="accent2"/>
              </a:solidFill>
              <a:latin typeface="Monotype Corsiva" pitchFamily="66" charset="0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547055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0"/>
            <a:ext cx="735811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Осторожно ядовиты !</a:t>
            </a:r>
          </a:p>
        </p:txBody>
      </p:sp>
      <p:pic>
        <p:nvPicPr>
          <p:cNvPr id="21507" name="Рисунок 2" descr="блад пог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t="10449" b="13379"/>
          <a:stretch>
            <a:fillRect/>
          </a:stretch>
        </p:blipFill>
        <p:spPr bwMode="auto">
          <a:xfrm>
            <a:off x="142875" y="785813"/>
            <a:ext cx="23415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5" descr="мух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857250"/>
            <a:ext cx="3322638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7" descr="глюк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18867" r="16982"/>
          <a:stretch>
            <a:fillRect/>
          </a:stretch>
        </p:blipFill>
        <p:spPr bwMode="auto">
          <a:xfrm>
            <a:off x="6500813" y="3714750"/>
            <a:ext cx="24685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6" descr="зонтик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0" t="7813" r="18359"/>
          <a:stretch>
            <a:fillRect/>
          </a:stretch>
        </p:blipFill>
        <p:spPr bwMode="auto">
          <a:xfrm>
            <a:off x="6500813" y="785813"/>
            <a:ext cx="242887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8" descr="ядгриб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t="4018" r="4480" b="3571"/>
          <a:stretch>
            <a:fillRect/>
          </a:stretch>
        </p:blipFill>
        <p:spPr bwMode="auto">
          <a:xfrm>
            <a:off x="142875" y="3500438"/>
            <a:ext cx="2376488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Рисунок 9" descr="ядгри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9375"/>
          <a:stretch>
            <a:fillRect/>
          </a:stretch>
        </p:blipFill>
        <p:spPr bwMode="auto">
          <a:xfrm>
            <a:off x="4143375" y="3500438"/>
            <a:ext cx="25908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Рисунок 10" descr="яд гр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1"/>
          <a:stretch>
            <a:fillRect/>
          </a:stretch>
        </p:blipFill>
        <p:spPr bwMode="auto">
          <a:xfrm>
            <a:off x="2500313" y="2643188"/>
            <a:ext cx="2125662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7695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4" descr="опята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8333" r="7813" b="7291"/>
          <a:stretch>
            <a:fillRect/>
          </a:stretch>
        </p:blipFill>
        <p:spPr bwMode="auto">
          <a:xfrm>
            <a:off x="1785938" y="4714875"/>
            <a:ext cx="2500312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Рисунок 15" descr="лис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6071" b="17857"/>
          <a:stretch>
            <a:fillRect/>
          </a:stretch>
        </p:blipFill>
        <p:spPr bwMode="auto">
          <a:xfrm>
            <a:off x="142875" y="3357563"/>
            <a:ext cx="22479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rot="16200000" flipH="1">
            <a:off x="964407" y="3393281"/>
            <a:ext cx="6858000" cy="71437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2910" y="0"/>
            <a:ext cx="328614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съедобные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4" y="0"/>
            <a:ext cx="271464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ядовитые</a:t>
            </a:r>
          </a:p>
        </p:txBody>
      </p:sp>
      <p:pic>
        <p:nvPicPr>
          <p:cNvPr id="22535" name="Рисунок 6" descr="желчный (моховик - двойник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714375"/>
            <a:ext cx="21431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Рисунок 7" descr="моховик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785813"/>
            <a:ext cx="21923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Box 8"/>
          <p:cNvSpPr txBox="1">
            <a:spLocks noChangeArrowheads="1"/>
          </p:cNvSpPr>
          <p:nvPr/>
        </p:nvSpPr>
        <p:spPr bwMode="auto">
          <a:xfrm>
            <a:off x="2500313" y="1071563"/>
            <a:ext cx="1643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2400" b="1"/>
              <a:t>моховик</a:t>
            </a:r>
          </a:p>
        </p:txBody>
      </p:sp>
      <p:sp>
        <p:nvSpPr>
          <p:cNvPr id="22538" name="TextBox 9"/>
          <p:cNvSpPr txBox="1">
            <a:spLocks noChangeArrowheads="1"/>
          </p:cNvSpPr>
          <p:nvPr/>
        </p:nvSpPr>
        <p:spPr bwMode="auto">
          <a:xfrm>
            <a:off x="4500563" y="1071563"/>
            <a:ext cx="2357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2400" b="1"/>
              <a:t>желчный гриб</a:t>
            </a:r>
          </a:p>
        </p:txBody>
      </p:sp>
      <p:pic>
        <p:nvPicPr>
          <p:cNvPr id="22539" name="Рисунок 10" descr="боровик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1" t="26041" r="19904" b="8333"/>
          <a:stretch>
            <a:fillRect/>
          </a:stretch>
        </p:blipFill>
        <p:spPr bwMode="auto">
          <a:xfrm>
            <a:off x="2357438" y="1714500"/>
            <a:ext cx="1857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Рисунок 11" descr="сатанинский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0" t="6250" r="11650" b="7291"/>
          <a:stretch>
            <a:fillRect/>
          </a:stretch>
        </p:blipFill>
        <p:spPr bwMode="auto">
          <a:xfrm>
            <a:off x="4643438" y="1714500"/>
            <a:ext cx="18542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TextBox 12"/>
          <p:cNvSpPr txBox="1">
            <a:spLocks noChangeArrowheads="1"/>
          </p:cNvSpPr>
          <p:nvPr/>
        </p:nvSpPr>
        <p:spPr bwMode="auto">
          <a:xfrm>
            <a:off x="214313" y="2786063"/>
            <a:ext cx="2000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/>
            <a:r>
              <a:rPr lang="ru-RU" altLang="ru-RU" sz="2400" b="1"/>
              <a:t>боровик</a:t>
            </a:r>
          </a:p>
        </p:txBody>
      </p:sp>
      <p:sp>
        <p:nvSpPr>
          <p:cNvPr id="22542" name="TextBox 13"/>
          <p:cNvSpPr txBox="1">
            <a:spLocks noChangeArrowheads="1"/>
          </p:cNvSpPr>
          <p:nvPr/>
        </p:nvSpPr>
        <p:spPr bwMode="auto">
          <a:xfrm>
            <a:off x="6572250" y="2500313"/>
            <a:ext cx="2286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altLang="ru-RU" sz="2400" b="1"/>
              <a:t>сатанинский гриб</a:t>
            </a:r>
          </a:p>
        </p:txBody>
      </p:sp>
      <p:pic>
        <p:nvPicPr>
          <p:cNvPr id="22543" name="Рисунок 14" descr="лож лис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12500" r="13437" b="18750"/>
          <a:stretch>
            <a:fillRect/>
          </a:stretch>
        </p:blipFill>
        <p:spPr bwMode="auto">
          <a:xfrm>
            <a:off x="6572250" y="3429000"/>
            <a:ext cx="24288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4" name="TextBox 16"/>
          <p:cNvSpPr txBox="1">
            <a:spLocks noChangeArrowheads="1"/>
          </p:cNvSpPr>
          <p:nvPr/>
        </p:nvSpPr>
        <p:spPr bwMode="auto">
          <a:xfrm>
            <a:off x="2500313" y="4000500"/>
            <a:ext cx="171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2400" b="1"/>
              <a:t>лисички</a:t>
            </a:r>
          </a:p>
        </p:txBody>
      </p:sp>
      <p:sp>
        <p:nvSpPr>
          <p:cNvPr id="22545" name="TextBox 17"/>
          <p:cNvSpPr txBox="1">
            <a:spLocks noChangeArrowheads="1"/>
          </p:cNvSpPr>
          <p:nvPr/>
        </p:nvSpPr>
        <p:spPr bwMode="auto">
          <a:xfrm>
            <a:off x="4857750" y="3929063"/>
            <a:ext cx="1500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2400" b="1"/>
              <a:t>ложные </a:t>
            </a:r>
          </a:p>
          <a:p>
            <a:r>
              <a:rPr lang="ru-RU" altLang="ru-RU" sz="2400" b="1"/>
              <a:t>лисички</a:t>
            </a:r>
          </a:p>
        </p:txBody>
      </p:sp>
      <p:pic>
        <p:nvPicPr>
          <p:cNvPr id="22546" name="Рисунок 18" descr="лож опят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/>
          <a:stretch>
            <a:fillRect/>
          </a:stretch>
        </p:blipFill>
        <p:spPr bwMode="auto">
          <a:xfrm>
            <a:off x="4572000" y="4787900"/>
            <a:ext cx="22860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7" name="TextBox 19"/>
          <p:cNvSpPr txBox="1">
            <a:spLocks noChangeArrowheads="1"/>
          </p:cNvSpPr>
          <p:nvPr/>
        </p:nvSpPr>
        <p:spPr bwMode="auto">
          <a:xfrm>
            <a:off x="7000875" y="5500688"/>
            <a:ext cx="1857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altLang="ru-RU" sz="2400" b="1"/>
              <a:t>ложные</a:t>
            </a:r>
          </a:p>
          <a:p>
            <a:pPr algn="ctr"/>
            <a:r>
              <a:rPr lang="ru-RU" altLang="ru-RU" sz="2400" b="1"/>
              <a:t>опята</a:t>
            </a:r>
          </a:p>
        </p:txBody>
      </p:sp>
      <p:sp>
        <p:nvSpPr>
          <p:cNvPr id="22548" name="TextBox 21"/>
          <p:cNvSpPr txBox="1">
            <a:spLocks noChangeArrowheads="1"/>
          </p:cNvSpPr>
          <p:nvPr/>
        </p:nvSpPr>
        <p:spPr bwMode="auto">
          <a:xfrm>
            <a:off x="142875" y="5857875"/>
            <a:ext cx="1357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/>
            <a:r>
              <a:rPr lang="ru-RU" altLang="ru-RU" sz="2400" b="1"/>
              <a:t>опята</a:t>
            </a:r>
          </a:p>
        </p:txBody>
      </p:sp>
    </p:spTree>
    <p:extLst>
      <p:ext uri="{BB962C8B-B14F-4D97-AF65-F5344CB8AC3E}">
        <p14:creationId xmlns:p14="http://schemas.microsoft.com/office/powerpoint/2010/main" val="98280648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р-ры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33375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Рисунок 2" descr="дожд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3071813"/>
            <a:ext cx="44100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4303712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4763"/>
            <a:ext cx="4292600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6429420" cy="2000264"/>
          </a:xfrm>
          <a:prstGeom prst="rect">
            <a:avLst/>
          </a:prstGeom>
          <a:noFill/>
        </p:spPr>
        <p:txBody>
          <a:bodyPr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Плесневые грибы</a:t>
            </a:r>
          </a:p>
        </p:txBody>
      </p:sp>
      <p:pic>
        <p:nvPicPr>
          <p:cNvPr id="4" name="Рисунок 3" descr="проклятие фаро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643182"/>
            <a:ext cx="8187127" cy="3520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767395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 descr="сыр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"/>
            <a:ext cx="3357563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Рисунок 3" descr="плесен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571500"/>
            <a:ext cx="3641725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4" descr="хлеб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500438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5" descr="грибок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929063"/>
            <a:ext cx="38576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27256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14393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Строение плесневых грибов</a:t>
            </a:r>
          </a:p>
        </p:txBody>
      </p:sp>
      <p:pic>
        <p:nvPicPr>
          <p:cNvPr id="26627" name="Рисунок 3" descr="пенецил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571625"/>
            <a:ext cx="250507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4" descr="аспергил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571625"/>
            <a:ext cx="24733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6" descr="схема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7" t="8350" r="4431" b="10730"/>
          <a:stretch>
            <a:fillRect/>
          </a:stretch>
        </p:blipFill>
        <p:spPr bwMode="auto">
          <a:xfrm>
            <a:off x="3643313" y="1571625"/>
            <a:ext cx="2286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4375" y="3500438"/>
            <a:ext cx="6429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3313" y="3929063"/>
            <a:ext cx="7858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6500" y="3571875"/>
            <a:ext cx="7143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4625" y="1500188"/>
            <a:ext cx="5715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57813" y="2714625"/>
            <a:ext cx="571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86750" y="1571625"/>
            <a:ext cx="571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2.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2938" y="4214813"/>
            <a:ext cx="25003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аспергилл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43313" y="4572000"/>
            <a:ext cx="2286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мукор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5063" y="4214813"/>
            <a:ext cx="2571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пеницилл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8813" y="5429250"/>
            <a:ext cx="371475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грибница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плодовое тело</a:t>
            </a:r>
          </a:p>
        </p:txBody>
      </p:sp>
    </p:spTree>
    <p:extLst>
      <p:ext uri="{BB962C8B-B14F-4D97-AF65-F5344CB8AC3E}">
        <p14:creationId xmlns:p14="http://schemas.microsoft.com/office/powerpoint/2010/main" val="31020985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85875" y="1928813"/>
          <a:ext cx="6834188" cy="408501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417094"/>
                <a:gridCol w="3417094"/>
              </a:tblGrid>
              <a:tr h="524379">
                <a:tc>
                  <a:txBody>
                    <a:bodyPr/>
                    <a:lstStyle/>
                    <a:p>
                      <a:pPr algn="ctr"/>
                      <a:r>
                        <a:rPr lang="ru-RU" sz="2900" dirty="0" err="1" smtClean="0"/>
                        <a:t>мукор</a:t>
                      </a:r>
                      <a:endParaRPr lang="ru-RU" sz="2900" dirty="0"/>
                    </a:p>
                  </a:txBody>
                  <a:tcPr marT="41398" marB="413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dirty="0" err="1" smtClean="0"/>
                        <a:t>пеницилл</a:t>
                      </a:r>
                      <a:endParaRPr lang="ru-RU" sz="2900" dirty="0"/>
                    </a:p>
                  </a:txBody>
                  <a:tcPr marT="41398" marB="413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258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2500" b="0" dirty="0" smtClean="0"/>
                        <a:t>плодовое тело и      грибница</a:t>
                      </a:r>
                    </a:p>
                    <a:p>
                      <a:r>
                        <a:rPr lang="ru-RU" sz="2500" b="0" dirty="0" smtClean="0"/>
                        <a:t>2. грибница</a:t>
                      </a:r>
                      <a:r>
                        <a:rPr lang="ru-RU" sz="2500" b="0" baseline="0" dirty="0" smtClean="0"/>
                        <a:t>   одноклеточная</a:t>
                      </a:r>
                    </a:p>
                    <a:p>
                      <a:r>
                        <a:rPr lang="ru-RU" sz="2500" b="0" baseline="0" dirty="0" smtClean="0"/>
                        <a:t>3. многоядерная </a:t>
                      </a:r>
                    </a:p>
                    <a:p>
                      <a:r>
                        <a:rPr lang="ru-RU" sz="2500" b="0" baseline="0" dirty="0" smtClean="0"/>
                        <a:t>4. споры образуются в головках</a:t>
                      </a:r>
                      <a:endParaRPr lang="ru-RU" sz="1800" b="0" dirty="0"/>
                    </a:p>
                  </a:txBody>
                  <a:tcPr marT="41398" marB="413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None/>
                      </a:pPr>
                      <a:r>
                        <a:rPr lang="ru-RU" sz="2500" b="0" dirty="0" smtClean="0"/>
                        <a:t> 1. плодовое тело и</a:t>
                      </a:r>
                      <a:r>
                        <a:rPr lang="ru-RU" sz="2500" b="0" baseline="0" dirty="0" smtClean="0"/>
                        <a:t> грибница</a:t>
                      </a:r>
                    </a:p>
                    <a:p>
                      <a:pPr marL="457200" indent="-457200">
                        <a:buNone/>
                      </a:pPr>
                      <a:r>
                        <a:rPr lang="ru-RU" sz="2500" b="0" baseline="0" dirty="0" smtClean="0"/>
                        <a:t>2. грибница многоклеточная</a:t>
                      </a:r>
                    </a:p>
                    <a:p>
                      <a:pPr marL="457200" indent="-457200">
                        <a:buNone/>
                      </a:pPr>
                      <a:r>
                        <a:rPr lang="ru-RU" sz="2500" b="0" baseline="0" dirty="0" smtClean="0"/>
                        <a:t>3. одноядерная</a:t>
                      </a:r>
                    </a:p>
                    <a:p>
                      <a:pPr marL="457200" indent="-457200">
                        <a:buNone/>
                      </a:pPr>
                      <a:r>
                        <a:rPr lang="ru-RU" sz="2500" b="0" baseline="0" dirty="0" smtClean="0"/>
                        <a:t>4. споры образуются в кисточках</a:t>
                      </a:r>
                      <a:endParaRPr lang="ru-RU" sz="2500" b="0" dirty="0" smtClean="0"/>
                    </a:p>
                    <a:p>
                      <a:pPr marL="457200" indent="-457200">
                        <a:buAutoNum type="arabicPeriod"/>
                      </a:pPr>
                      <a:endParaRPr lang="ru-RU" sz="2500" b="0" dirty="0"/>
                    </a:p>
                  </a:txBody>
                  <a:tcPr marT="41398" marB="413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00188" y="571500"/>
            <a:ext cx="62865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Сравнительная характеристика строения плесневых грибов.</a:t>
            </a:r>
          </a:p>
        </p:txBody>
      </p:sp>
    </p:spTree>
    <p:extLst>
      <p:ext uri="{BB962C8B-B14F-4D97-AF65-F5344CB8AC3E}">
        <p14:creationId xmlns:p14="http://schemas.microsoft.com/office/powerpoint/2010/main" val="376224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аспергилл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5"/>
          <a:stretch>
            <a:fillRect/>
          </a:stretch>
        </p:blipFill>
        <p:spPr bwMode="auto">
          <a:xfrm>
            <a:off x="107950" y="214313"/>
            <a:ext cx="55308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86500" y="214313"/>
            <a:ext cx="26431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аспергилл</a:t>
            </a:r>
          </a:p>
        </p:txBody>
      </p:sp>
      <p:pic>
        <p:nvPicPr>
          <p:cNvPr id="28676" name="Рисунок 3" descr="варень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429000"/>
            <a:ext cx="300037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4675" y="1268413"/>
            <a:ext cx="3387725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открыт в 1729 г. итальянцем                             П.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Микели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" y="3571875"/>
            <a:ext cx="3857625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Штамп А используется для получения лимонной и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щавеливой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кислоты.</a:t>
            </a:r>
          </a:p>
        </p:txBody>
      </p:sp>
    </p:spTree>
    <p:extLst>
      <p:ext uri="{BB962C8B-B14F-4D97-AF65-F5344CB8AC3E}">
        <p14:creationId xmlns:p14="http://schemas.microsoft.com/office/powerpoint/2010/main" val="141302699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157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ГОУ СОШ №83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Каневская Ольга Юрьевна</dc:creator>
  <cp:lastModifiedBy>Каневская Ольга Юрьевна</cp:lastModifiedBy>
  <cp:revision>4</cp:revision>
  <dcterms:created xsi:type="dcterms:W3CDTF">2015-04-03T06:35:50Z</dcterms:created>
  <dcterms:modified xsi:type="dcterms:W3CDTF">2015-04-03T06:40:33Z</dcterms:modified>
</cp:coreProperties>
</file>