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7" r:id="rId3"/>
    <p:sldId id="262" r:id="rId4"/>
    <p:sldId id="264" r:id="rId5"/>
    <p:sldId id="266" r:id="rId6"/>
    <p:sldId id="258" r:id="rId7"/>
    <p:sldId id="259" r:id="rId8"/>
    <p:sldId id="260" r:id="rId9"/>
    <p:sldId id="261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0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351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347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4076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8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66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961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7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A879A6-0FD0-4734-A311-86BFCA472E6E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0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7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4E6425-0181-43F2-84FC-787E803FD2F8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2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9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0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41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http://www.home-edu.ru/user/uatml/00000660/matem/matem1.files/image001.gi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microsoft.com/office/2007/relationships/hdphoto" Target="../media/hdphoto2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59097"/>
            <a:ext cx="12192000" cy="3193961"/>
          </a:xfrm>
        </p:spPr>
        <p:txBody>
          <a:bodyPr>
            <a:noAutofit/>
          </a:bodyPr>
          <a:lstStyle/>
          <a:p>
            <a:pPr algn="ctr"/>
            <a:r>
              <a:rPr lang="ru-RU" sz="5500" b="1" dirty="0" smtClean="0"/>
              <a:t>Языки представления чисел.</a:t>
            </a:r>
            <a:br>
              <a:rPr lang="ru-RU" sz="5500" b="1" dirty="0" smtClean="0"/>
            </a:br>
            <a:r>
              <a:rPr lang="ru-RU" sz="5500" b="1" dirty="0" smtClean="0"/>
              <a:t>Позиционные системы счисления.</a:t>
            </a:r>
            <a:endParaRPr lang="ru-RU" sz="5500" b="1" dirty="0"/>
          </a:p>
        </p:txBody>
      </p:sp>
    </p:spTree>
    <p:extLst>
      <p:ext uri="{BB962C8B-B14F-4D97-AF65-F5344CB8AC3E}">
        <p14:creationId xmlns:p14="http://schemas.microsoft.com/office/powerpoint/2010/main" val="30129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08" y="1771538"/>
            <a:ext cx="11241157" cy="129302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Найдите минимальное основание системы счисления и перечислите все символы алфавита этой системы счисления, если в ней записаны следующие числа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0" y="3827789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1) 10, 21, 211, 1201</a:t>
            </a:r>
          </a:p>
          <a:p>
            <a:pPr marL="0" indent="0">
              <a:buNone/>
            </a:pPr>
            <a:r>
              <a:rPr lang="ru-RU" sz="5400" dirty="0" smtClean="0"/>
              <a:t>2) 403, 561, 206, 125</a:t>
            </a:r>
          </a:p>
        </p:txBody>
      </p:sp>
    </p:spTree>
    <p:extLst>
      <p:ext uri="{BB962C8B-B14F-4D97-AF65-F5344CB8AC3E}">
        <p14:creationId xmlns:p14="http://schemas.microsoft.com/office/powerpoint/2010/main" val="27643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59097"/>
            <a:ext cx="12192000" cy="3193961"/>
          </a:xfrm>
        </p:spPr>
        <p:txBody>
          <a:bodyPr>
            <a:noAutofit/>
          </a:bodyPr>
          <a:lstStyle/>
          <a:p>
            <a:pPr algn="ctr"/>
            <a:r>
              <a:rPr lang="ru-RU" sz="5500" b="1" dirty="0" smtClean="0"/>
              <a:t>Языки представления чисел.</a:t>
            </a:r>
            <a:br>
              <a:rPr lang="ru-RU" sz="5500" b="1" dirty="0" smtClean="0"/>
            </a:br>
            <a:r>
              <a:rPr lang="ru-RU" sz="5500" b="1" dirty="0" smtClean="0"/>
              <a:t>Позиционные системы счисления.</a:t>
            </a:r>
            <a:endParaRPr lang="ru-RU" sz="5500" b="1" dirty="0"/>
          </a:p>
        </p:txBody>
      </p:sp>
    </p:spTree>
    <p:extLst>
      <p:ext uri="{BB962C8B-B14F-4D97-AF65-F5344CB8AC3E}">
        <p14:creationId xmlns:p14="http://schemas.microsoft.com/office/powerpoint/2010/main" val="30856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5307" y="1764406"/>
            <a:ext cx="10805375" cy="32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924" y="231047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Система счисления – </a:t>
            </a:r>
            <a:r>
              <a:rPr lang="ru-RU" sz="4400" dirty="0"/>
              <a:t>способ записи чисел с помощью цифр и правила </a:t>
            </a:r>
            <a:r>
              <a:rPr lang="ru-RU" sz="4400" dirty="0" smtClean="0"/>
              <a:t>действий </a:t>
            </a:r>
            <a:r>
              <a:rPr lang="ru-RU" sz="4400" dirty="0"/>
              <a:t>со значениями этих цифр.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87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1853" y="315799"/>
            <a:ext cx="9660147" cy="1293028"/>
          </a:xfrm>
        </p:spPr>
        <p:txBody>
          <a:bodyPr/>
          <a:lstStyle/>
          <a:p>
            <a:r>
              <a:rPr lang="ru-RU" dirty="0"/>
              <a:t>единичная система </a:t>
            </a:r>
            <a:r>
              <a:rPr lang="ru-RU" dirty="0" smtClean="0"/>
              <a:t>счисления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544" y="3187647"/>
            <a:ext cx="7620000" cy="3390900"/>
          </a:xfrm>
          <a:prstGeom prst="rect">
            <a:avLst/>
          </a:prstGeom>
        </p:spPr>
      </p:pic>
      <p:pic>
        <p:nvPicPr>
          <p:cNvPr id="5" name="Picture 10" descr="http://www.home-edu.ru/user/uatml/00000660/matem/matem1.files/image001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87" y="1355387"/>
            <a:ext cx="2958201" cy="550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69" y="1700409"/>
            <a:ext cx="3626418" cy="23153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390883" y="1731103"/>
            <a:ext cx="5599348" cy="2729924"/>
            <a:chOff x="6274973" y="1919349"/>
            <a:chExt cx="3816350" cy="1462088"/>
          </a:xfrm>
        </p:grpSpPr>
        <p:pic>
          <p:nvPicPr>
            <p:cNvPr id="7" name="Picture 7" descr="sheep_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2801" r="2153" b="13420"/>
            <a:stretch>
              <a:fillRect/>
            </a:stretch>
          </p:blipFill>
          <p:spPr bwMode="auto">
            <a:xfrm>
              <a:off x="6274973" y="1919349"/>
              <a:ext cx="1595438" cy="146208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930736" y="2424174"/>
              <a:ext cx="366712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l" eaLnBrk="1" hangingPunct="1"/>
              <a:r>
                <a:rPr lang="ru-RU" sz="2600" b="1" dirty="0">
                  <a:solidFill>
                    <a:srgbClr val="FFFFCC"/>
                  </a:solidFill>
                </a:rPr>
                <a:t>=</a:t>
              </a:r>
            </a:p>
          </p:txBody>
        </p:sp>
        <p:pic>
          <p:nvPicPr>
            <p:cNvPr id="9" name="Picture 9" descr="Рисунок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098" y="2424174"/>
              <a:ext cx="18002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05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6845" y="1400578"/>
            <a:ext cx="6761409" cy="2052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730" y="107550"/>
            <a:ext cx="8610600" cy="1293028"/>
          </a:xfrm>
        </p:spPr>
        <p:txBody>
          <a:bodyPr/>
          <a:lstStyle/>
          <a:p>
            <a:pPr algn="ctr"/>
            <a:r>
              <a:rPr lang="ru-RU" dirty="0" smtClean="0"/>
              <a:t>Древнеегипетская </a:t>
            </a:r>
            <a:br>
              <a:rPr lang="ru-RU" dirty="0" smtClean="0"/>
            </a:br>
            <a:r>
              <a:rPr lang="ru-RU" dirty="0" smtClean="0"/>
              <a:t>система счисления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873954" y="1541636"/>
            <a:ext cx="7375301" cy="1809672"/>
            <a:chOff x="1466681" y="1959885"/>
            <a:chExt cx="8462930" cy="2221823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916621" y="3388176"/>
              <a:ext cx="8012990" cy="793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       </a:t>
              </a:r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   </a:t>
              </a: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10       </a:t>
              </a:r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100         1000</a:t>
              </a:r>
            </a:p>
          </p:txBody>
        </p:sp>
        <p:pic>
          <p:nvPicPr>
            <p:cNvPr id="5" name="Picture 11" descr="e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681" y="2073031"/>
              <a:ext cx="1392429" cy="109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eg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409" y="1959885"/>
              <a:ext cx="658913" cy="105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eg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587" y="2050839"/>
              <a:ext cx="668058" cy="101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eg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819" y="2029087"/>
              <a:ext cx="673211" cy="1014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5806" y="4400437"/>
            <a:ext cx="4449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3200" b="1" dirty="0" smtClean="0">
                <a:latin typeface="Arial" panose="020B0604020202020204" pitchFamily="34" charset="0"/>
              </a:rPr>
              <a:t>Что это за число?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pic>
        <p:nvPicPr>
          <p:cNvPr id="30" name="Рисунок 4" descr="image03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" y="1425874"/>
            <a:ext cx="3750573" cy="27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5959485" y="3647557"/>
            <a:ext cx="4499645" cy="1337655"/>
            <a:chOff x="6727416" y="3647557"/>
            <a:chExt cx="3125801" cy="866775"/>
          </a:xfrm>
        </p:grpSpPr>
        <p:sp>
          <p:nvSpPr>
            <p:cNvPr id="31" name="Подзаголовок 2"/>
            <p:cNvSpPr txBox="1">
              <a:spLocks/>
            </p:cNvSpPr>
            <p:nvPr/>
          </p:nvSpPr>
          <p:spPr>
            <a:xfrm>
              <a:off x="7352904" y="3831162"/>
              <a:ext cx="2500313" cy="635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3200" dirty="0" smtClean="0"/>
                <a:t>       </a:t>
              </a:r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1205</a:t>
              </a:r>
            </a:p>
          </p:txBody>
        </p:sp>
        <p:pic>
          <p:nvPicPr>
            <p:cNvPr id="32" name="Рисунок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5" t="75563" r="87903" b="18237"/>
            <a:stretch>
              <a:fillRect/>
            </a:stretch>
          </p:blipFill>
          <p:spPr bwMode="auto">
            <a:xfrm>
              <a:off x="6727416" y="3647557"/>
              <a:ext cx="1500188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1126649" y="5057956"/>
            <a:ext cx="6062162" cy="1601966"/>
            <a:chOff x="1126649" y="5057956"/>
            <a:chExt cx="6062162" cy="160196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128080" y="5099598"/>
              <a:ext cx="6002232" cy="139547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1" descr="e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485" y="5207480"/>
              <a:ext cx="1229326" cy="143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eg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019" y="5099598"/>
              <a:ext cx="871594" cy="156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eg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733" y="5180344"/>
              <a:ext cx="761962" cy="128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4" descr="eg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241" y="5249238"/>
              <a:ext cx="804516" cy="1094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eg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26" y="5188631"/>
              <a:ext cx="761962" cy="128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" descr="eg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358" y="5207480"/>
              <a:ext cx="761962" cy="128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2" descr="eg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425" y="5057956"/>
              <a:ext cx="871594" cy="160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4" descr="eg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649" y="5268005"/>
              <a:ext cx="804516" cy="1094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4056845" y="1400578"/>
            <a:ext cx="6761409" cy="20524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377388" y="1400578"/>
            <a:ext cx="0" cy="2091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863078" y="1407313"/>
            <a:ext cx="0" cy="2091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061099" y="1428093"/>
            <a:ext cx="0" cy="2091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56845" y="2556994"/>
            <a:ext cx="67614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634981" y="5411793"/>
            <a:ext cx="19287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cs typeface="Times New Roman" panose="02020603050405020304" pitchFamily="18" charset="0"/>
              </a:rPr>
              <a:t>2321</a:t>
            </a:r>
            <a:endParaRPr lang="ru-RU" sz="4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142" y="186612"/>
            <a:ext cx="9690279" cy="1293028"/>
          </a:xfrm>
        </p:spPr>
        <p:txBody>
          <a:bodyPr/>
          <a:lstStyle/>
          <a:p>
            <a:r>
              <a:rPr lang="ru-RU" dirty="0" smtClean="0"/>
              <a:t>Римская система счисления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4" t="50236" r="22612" b="4640"/>
          <a:stretch/>
        </p:blipFill>
        <p:spPr>
          <a:xfrm>
            <a:off x="1231041" y="2641922"/>
            <a:ext cx="3856040" cy="2601444"/>
          </a:xfrm>
        </p:spPr>
      </p:pic>
      <p:pic>
        <p:nvPicPr>
          <p:cNvPr id="2050" name="Picture 2" descr="http://litcey.ru/pars_docs/refs/90/89856/89856_html_m79a8be7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2717" r="1381" b="3171"/>
          <a:stretch/>
        </p:blipFill>
        <p:spPr bwMode="auto">
          <a:xfrm>
            <a:off x="5342581" y="1196422"/>
            <a:ext cx="5458376" cy="27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p.edu.ru/asp/images/15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72" y="1882605"/>
            <a:ext cx="2986478" cy="4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4"/>
          <a:stretch/>
        </p:blipFill>
        <p:spPr>
          <a:xfrm>
            <a:off x="8796271" y="4495142"/>
            <a:ext cx="3228304" cy="14964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4" y="3572878"/>
            <a:ext cx="4742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latin typeface="Arial" panose="020B0604020202020204" pitchFamily="34" charset="0"/>
              </a:rPr>
              <a:t>Что это за число?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48501" y="4555857"/>
            <a:ext cx="3618963" cy="1107996"/>
            <a:chOff x="2248501" y="4555857"/>
            <a:chExt cx="3618963" cy="110799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48501" y="4555857"/>
              <a:ext cx="3618963" cy="110799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87513" y="4555857"/>
              <a:ext cx="338746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CDXXIV</a:t>
              </a:r>
              <a:r>
                <a:rPr lang="en-US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091656" y="4648190"/>
            <a:ext cx="1935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424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146" y="-433944"/>
            <a:ext cx="2637142" cy="39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40912" y="1803042"/>
            <a:ext cx="10965288" cy="3412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71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Непозиционная система счисления – </a:t>
            </a:r>
            <a:r>
              <a:rPr lang="ru-RU" sz="4400" dirty="0"/>
              <a:t>система счисления, в которой значение цифры не зависит от ее позиции в числе.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490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5800" y="1738647"/>
            <a:ext cx="10965288" cy="3412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688" y="2297591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Позиционная система счисления – </a:t>
            </a:r>
            <a:r>
              <a:rPr lang="ru-RU" sz="4400" dirty="0"/>
              <a:t>система счисления, в которой значение цифры зависит от ее позиции в числе.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6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9282" y="1461750"/>
            <a:ext cx="11793828" cy="4899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68" y="1881219"/>
            <a:ext cx="10820400" cy="448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Алфавит системы счисления – </a:t>
            </a:r>
            <a:r>
              <a:rPr lang="ru-RU" sz="4000" dirty="0"/>
              <a:t>конечное и упорядоченное множество цифр, используемых для записи чисел в системе счисления.</a:t>
            </a:r>
          </a:p>
          <a:p>
            <a:pPr marL="0" indent="0">
              <a:buNone/>
            </a:pPr>
            <a:r>
              <a:rPr lang="ru-RU" sz="4000" b="1" dirty="0"/>
              <a:t>Основание системы счисления – </a:t>
            </a:r>
            <a:r>
              <a:rPr lang="ru-RU" sz="4000" dirty="0"/>
              <a:t>количество цифр в алфавите системы счисления.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2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18950"/>
              </p:ext>
            </p:extLst>
          </p:nvPr>
        </p:nvGraphicFramePr>
        <p:xfrm>
          <a:off x="1468190" y="1918952"/>
          <a:ext cx="10393251" cy="382926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36385"/>
                <a:gridCol w="3425780"/>
                <a:gridCol w="4031086"/>
              </a:tblGrid>
              <a:tr h="74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Основание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Название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Алфавит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восьмеричная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10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0,1,2,3,4,5,6,7,8,9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0,1,2,3,4,5,6,7,8,9,A,B,C,D,E,F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81641" y="2690543"/>
            <a:ext cx="2210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двоичная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9819" y="4125080"/>
            <a:ext cx="2662908" cy="688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</a:rPr>
              <a:t>десятичная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7323" y="5045758"/>
            <a:ext cx="3567900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</a:rPr>
              <a:t>шестнадцатеричная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82635"/>
            <a:ext cx="12192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/>
              <a:t>Позиционные системы счисления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9828" y="347874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91587" y="504575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35223" y="2826127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0,1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63656" y="3571081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0,1,2,3,4,5,6,7</a:t>
            </a:r>
          </a:p>
        </p:txBody>
      </p:sp>
    </p:spTree>
    <p:extLst>
      <p:ext uri="{BB962C8B-B14F-4D97-AF65-F5344CB8AC3E}">
        <p14:creationId xmlns:p14="http://schemas.microsoft.com/office/powerpoint/2010/main" val="5650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377</TotalTime>
  <Words>178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Языки представления чисел. Позиционные системы счисления.</vt:lpstr>
      <vt:lpstr>Презентация PowerPoint</vt:lpstr>
      <vt:lpstr>единичная система счисления </vt:lpstr>
      <vt:lpstr>Древнеегипетская  система счисления</vt:lpstr>
      <vt:lpstr>Римская система счисления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минимальное основание системы счисления и перечислите все символы алфавита этой системы счисления, если в ней записаны следующие числа</vt:lpstr>
      <vt:lpstr>Языки представления чисел. Позиционные системы счисления.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Языки представления чисел. Позиционные системы счисления.</dc:title>
  <dc:creator>user-pc</dc:creator>
  <cp:lastModifiedBy>user</cp:lastModifiedBy>
  <cp:revision>17</cp:revision>
  <dcterms:created xsi:type="dcterms:W3CDTF">2014-04-19T19:14:02Z</dcterms:created>
  <dcterms:modified xsi:type="dcterms:W3CDTF">2014-04-21T06:11:11Z</dcterms:modified>
</cp:coreProperties>
</file>