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0" d="100"/>
          <a:sy n="40" d="100"/>
        </p:scale>
        <p:origin x="-72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10.12.2009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10.12.2009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beautynet.ru/nutrition/1220.html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hyperlink" Target="http://www.beautynet.ru/nutrition/1318.html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98583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 </a:t>
            </a:r>
            <a:r>
              <a:rPr lang="ru-RU" dirty="0" smtClean="0">
                <a:latin typeface="+mn-lt"/>
              </a:rPr>
              <a:t>ПОЛЕЗНАЯ ПРИВЫЧКА</a:t>
            </a:r>
            <a:endParaRPr lang="ru-RU" dirty="0">
              <a:latin typeface="+mn-lt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25000" lnSpcReduction="20000"/>
          </a:bodyPr>
          <a:lstStyle/>
          <a:p>
            <a:pPr algn="ctr"/>
            <a:endParaRPr lang="ru-RU" dirty="0" smtClean="0"/>
          </a:p>
          <a:p>
            <a:pPr algn="ctr"/>
            <a:r>
              <a:rPr lang="ru-RU" sz="26400" b="1" dirty="0" smtClean="0"/>
              <a:t>РАЦИОНАЛЬНОЕ ПИТАНИЕ</a:t>
            </a:r>
            <a:endParaRPr lang="ru-RU" sz="26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168571"/>
            <a:ext cx="7851648" cy="45719"/>
          </a:xfrm>
        </p:spPr>
        <p:txBody>
          <a:bodyPr>
            <a:normAutofit fontScale="90000"/>
          </a:bodyPr>
          <a:lstStyle/>
          <a:p>
            <a:pPr algn="ctr"/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857232"/>
            <a:ext cx="7854696" cy="4929222"/>
          </a:xfrm>
        </p:spPr>
        <p:txBody>
          <a:bodyPr>
            <a:normAutofit/>
          </a:bodyPr>
          <a:lstStyle/>
          <a:p>
            <a:pPr algn="l"/>
            <a:r>
              <a:rPr lang="ru-RU" dirty="0" smtClean="0"/>
              <a:t> </a:t>
            </a:r>
            <a:r>
              <a:rPr lang="ru-RU" sz="3200" b="1" u="sng" dirty="0" smtClean="0"/>
              <a:t>Рациональное питание</a:t>
            </a:r>
            <a:r>
              <a:rPr lang="ru-RU" sz="3200" u="sng" dirty="0" smtClean="0"/>
              <a:t> </a:t>
            </a:r>
            <a:r>
              <a:rPr lang="ru-RU" sz="3200" dirty="0" smtClean="0"/>
              <a:t>предполагает регулярный прием пищи, лучше питаться через равные промежутки времени, чем, скажем, кушать очень плотно раз в сутки, а остальное время голодать. </a:t>
            </a:r>
          </a:p>
          <a:p>
            <a:pPr algn="l"/>
            <a:r>
              <a:rPr lang="ru-RU" sz="3200" dirty="0" smtClean="0"/>
              <a:t>Самый оптимальный вариант — это 5-6-разовое питание.</a:t>
            </a:r>
          </a:p>
          <a:p>
            <a:pPr algn="l"/>
            <a:endParaRPr lang="ru-RU" dirty="0"/>
          </a:p>
        </p:txBody>
      </p:sp>
      <p:pic>
        <p:nvPicPr>
          <p:cNvPr id="4" name="Рисунок 3" descr="Рациональное питание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29256" y="4500570"/>
            <a:ext cx="3714744" cy="2357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714356"/>
            <a:ext cx="7851648" cy="1785950"/>
          </a:xfrm>
        </p:spPr>
        <p:txBody>
          <a:bodyPr/>
          <a:lstStyle/>
          <a:p>
            <a:pPr algn="ctr"/>
            <a:r>
              <a:rPr lang="ru-RU" dirty="0" smtClean="0"/>
              <a:t>Правила рационального питания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2643182"/>
            <a:ext cx="7854696" cy="4214818"/>
          </a:xfrm>
        </p:spPr>
        <p:txBody>
          <a:bodyPr>
            <a:normAutofit lnSpcReduction="10000"/>
          </a:bodyPr>
          <a:lstStyle/>
          <a:p>
            <a:pPr algn="l">
              <a:buFont typeface="Wingdings" pitchFamily="2" charset="2"/>
              <a:buChar char="v"/>
            </a:pPr>
            <a:r>
              <a:rPr lang="ru-RU" dirty="0" smtClean="0"/>
              <a:t>не переедать; разнообразить пищевой рацион, употребляя в любое время года зелень, овощи, фрукты; ограничить употребление животных жиров, в том числе сливочного масла, соли, сахара, кондитерских изделий; меньше употреблять жареных продуктов; </a:t>
            </a:r>
          </a:p>
          <a:p>
            <a:pPr algn="l">
              <a:buFont typeface="Wingdings" pitchFamily="2" charset="2"/>
              <a:buChar char="v"/>
            </a:pPr>
            <a:r>
              <a:rPr lang="ru-RU" dirty="0" smtClean="0"/>
              <a:t>не есть горячей и острой пищи; тщательно пережевывать пищу; </a:t>
            </a:r>
          </a:p>
          <a:p>
            <a:pPr algn="l">
              <a:buFont typeface="Wingdings" pitchFamily="2" charset="2"/>
              <a:buChar char="v"/>
            </a:pPr>
            <a:r>
              <a:rPr lang="ru-RU" dirty="0" smtClean="0"/>
              <a:t>не есть поздно вечером; питаться не реже 4—5 раз в день малыми порциями; стараться принимать пищу в одно и то же время. </a:t>
            </a:r>
          </a:p>
          <a:p>
            <a:pPr algn="l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214290"/>
            <a:ext cx="7851648" cy="2000264"/>
          </a:xfrm>
        </p:spPr>
        <p:txBody>
          <a:bodyPr/>
          <a:lstStyle/>
          <a:p>
            <a:pPr algn="ctr"/>
            <a:r>
              <a:rPr lang="ru-RU" dirty="0" smtClean="0"/>
              <a:t>Основные требования</a:t>
            </a:r>
            <a:br>
              <a:rPr lang="ru-RU" dirty="0" smtClean="0"/>
            </a:br>
            <a:r>
              <a:rPr lang="ru-RU" dirty="0" smtClean="0"/>
              <a:t>рационального питания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3486612"/>
          </a:xfrm>
        </p:spPr>
        <p:txBody>
          <a:bodyPr>
            <a:normAutofit fontScale="40000" lnSpcReduction="20000"/>
          </a:bodyPr>
          <a:lstStyle/>
          <a:p>
            <a:pPr lvl="0" algn="l">
              <a:buFont typeface="Wingdings" pitchFamily="2" charset="2"/>
              <a:buChar char="ü"/>
            </a:pPr>
            <a:r>
              <a:rPr lang="ru-RU" sz="8000" dirty="0" smtClean="0"/>
              <a:t>достаточная энергетическая ценность пищи; </a:t>
            </a:r>
          </a:p>
          <a:p>
            <a:pPr lvl="0" algn="l">
              <a:buFont typeface="Wingdings" pitchFamily="2" charset="2"/>
              <a:buChar char="ü"/>
            </a:pPr>
            <a:r>
              <a:rPr lang="ru-RU" sz="8000" dirty="0" smtClean="0"/>
              <a:t>оптимальный качественный и в меньшей степени количественный состав пищи; </a:t>
            </a:r>
          </a:p>
          <a:p>
            <a:pPr lvl="0" algn="l">
              <a:buFont typeface="Wingdings" pitchFamily="2" charset="2"/>
              <a:buChar char="ü"/>
            </a:pPr>
            <a:r>
              <a:rPr lang="ru-RU" sz="8000" dirty="0" smtClean="0"/>
              <a:t>достаточный объем пищи и жидкости; </a:t>
            </a:r>
          </a:p>
          <a:p>
            <a:pPr lvl="0" algn="l">
              <a:buFont typeface="Wingdings" pitchFamily="2" charset="2"/>
              <a:buChar char="ü"/>
            </a:pPr>
            <a:r>
              <a:rPr lang="ru-RU" sz="8000" dirty="0" smtClean="0"/>
              <a:t>деление суточного рациона на части; </a:t>
            </a:r>
          </a:p>
          <a:p>
            <a:pPr algn="l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 flipV="1">
            <a:off x="533400" y="357166"/>
            <a:ext cx="7851648" cy="21431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1500174"/>
            <a:ext cx="7854696" cy="5357826"/>
          </a:xfrm>
        </p:spPr>
        <p:txBody>
          <a:bodyPr>
            <a:normAutofit fontScale="92500"/>
          </a:bodyPr>
          <a:lstStyle/>
          <a:p>
            <a:pPr lvl="0" algn="l">
              <a:buFont typeface="Wingdings" pitchFamily="2" charset="2"/>
              <a:buChar char="ü"/>
            </a:pPr>
            <a:r>
              <a:rPr lang="ru-RU" sz="3600" dirty="0" smtClean="0"/>
              <a:t>прием совместимых пищевых продуктов; </a:t>
            </a:r>
          </a:p>
          <a:p>
            <a:pPr lvl="0" algn="l">
              <a:buFont typeface="Wingdings" pitchFamily="2" charset="2"/>
              <a:buChar char="ü"/>
            </a:pPr>
            <a:r>
              <a:rPr lang="ru-RU" sz="3600" dirty="0" smtClean="0"/>
              <a:t>употребление свежих продуктов, не подвергнутых различным обработкам; </a:t>
            </a:r>
          </a:p>
          <a:p>
            <a:pPr lvl="0" algn="l">
              <a:buFont typeface="Wingdings" pitchFamily="2" charset="2"/>
              <a:buChar char="ü"/>
            </a:pPr>
            <a:r>
              <a:rPr lang="ru-RU" sz="3600" dirty="0" smtClean="0"/>
              <a:t>максимальное исключение из употребления соли, сахара, алкоголя, кофе, какао, чая, шоколада; </a:t>
            </a:r>
          </a:p>
          <a:p>
            <a:pPr lvl="0" algn="l">
              <a:buFont typeface="Wingdings" pitchFamily="2" charset="2"/>
              <a:buChar char="ü"/>
            </a:pPr>
            <a:r>
              <a:rPr lang="ru-RU" sz="3600" dirty="0" smtClean="0"/>
              <a:t>систематическое очищение организма от шлаков</a:t>
            </a:r>
          </a:p>
          <a:p>
            <a:pPr algn="l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0"/>
            <a:ext cx="7851648" cy="221455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Принципы рационального питания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1500174"/>
            <a:ext cx="7854696" cy="5357826"/>
          </a:xfrm>
        </p:spPr>
        <p:txBody>
          <a:bodyPr/>
          <a:lstStyle/>
          <a:p>
            <a:pPr algn="l">
              <a:buFont typeface="Wingdings" pitchFamily="2" charset="2"/>
              <a:buChar char="Ø"/>
            </a:pPr>
            <a:r>
              <a:rPr lang="ru-RU" dirty="0" smtClean="0"/>
              <a:t> питайтесь 4-5 раз в день, употребляя обильное количество бедной калориями пищи (овощи, несладкие фрукты, нежирное мясо, молоко и молочные продукты, яйца, рыба). Ешьте медленно, тщательно пережевывая;</a:t>
            </a:r>
          </a:p>
          <a:p>
            <a:pPr algn="l">
              <a:buFont typeface="Wingdings" pitchFamily="2" charset="2"/>
              <a:buChar char="Ø"/>
            </a:pPr>
            <a:r>
              <a:rPr lang="ru-RU" dirty="0" smtClean="0"/>
              <a:t> избегайте возбуждающих аппетит блюд, острых приправ, соленой и пряной пиши, мучных и кондитерских изделий, конфитюров и спиртных напитков;</a:t>
            </a:r>
          </a:p>
          <a:p>
            <a:pPr algn="l">
              <a:buFont typeface="Wingdings" pitchFamily="2" charset="2"/>
              <a:buChar char="Ø"/>
            </a:pPr>
            <a:r>
              <a:rPr lang="ru-RU" dirty="0" smtClean="0"/>
              <a:t> постарайтесь полностью исключить употребление подслащенных напитков — пепси-колы, фанты, лимонада и т.п.;</a:t>
            </a:r>
          </a:p>
          <a:p>
            <a:pPr algn="l">
              <a:buFont typeface="Wingdings" pitchFamily="2" charset="2"/>
              <a:buChar char="Ø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214290"/>
            <a:ext cx="7851648" cy="857256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0"/>
            <a:ext cx="7854696" cy="6858000"/>
          </a:xfrm>
        </p:spPr>
        <p:txBody>
          <a:bodyPr/>
          <a:lstStyle/>
          <a:p>
            <a:pPr algn="l">
              <a:buFont typeface="Wingdings" pitchFamily="2" charset="2"/>
              <a:buChar char="Ø"/>
            </a:pPr>
            <a:r>
              <a:rPr lang="ru-RU" dirty="0" smtClean="0"/>
              <a:t> ограничивайтесь 50-100 граммами хлеба в день из ржаной муки, который отличается низкой калорийностью и высоким содержанием витаминов и минеральных солей;</a:t>
            </a:r>
          </a:p>
          <a:p>
            <a:pPr algn="l">
              <a:buFont typeface="Wingdings" pitchFamily="2" charset="2"/>
              <a:buChar char="Ø"/>
            </a:pPr>
            <a:r>
              <a:rPr lang="ru-RU" dirty="0" smtClean="0"/>
              <a:t> ограничьте потребление соли — не более 10-12 грамм в день. Сюда входит и то количество соли, которое содержится в готовых продуктах. </a:t>
            </a:r>
          </a:p>
          <a:p>
            <a:pPr algn="l">
              <a:buFont typeface="Wingdings" pitchFamily="2" charset="2"/>
              <a:buChar char="Ø"/>
            </a:pPr>
            <a:r>
              <a:rPr lang="ru-RU" dirty="0" smtClean="0"/>
              <a:t> пищи следует принимать столько, чтобы не испытывать чувство пресыщенности или голода. Чувство голода мешает нормализации веса тела;</a:t>
            </a:r>
          </a:p>
          <a:p>
            <a:pPr algn="l">
              <a:buFont typeface="Wingdings" pitchFamily="2" charset="2"/>
              <a:buChar char="Ø"/>
            </a:pPr>
            <a:r>
              <a:rPr lang="ru-RU" dirty="0" smtClean="0"/>
              <a:t> старайтесь не ужинать поздно вечером, а перед сном выпейте стакан молока или кефира;</a:t>
            </a:r>
          </a:p>
          <a:p>
            <a:pPr algn="l">
              <a:buFont typeface="Wingdings" pitchFamily="2" charset="2"/>
              <a:buChar char="Ø"/>
            </a:pPr>
            <a:r>
              <a:rPr lang="ru-RU" dirty="0" smtClean="0"/>
              <a:t> недолгая прогулка после ужина пойдет вам на пользу;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428604"/>
            <a:ext cx="7851648" cy="2000264"/>
          </a:xfrm>
        </p:spPr>
        <p:txBody>
          <a:bodyPr/>
          <a:lstStyle/>
          <a:p>
            <a:pPr algn="l"/>
            <a:r>
              <a:rPr lang="ru-RU" dirty="0" smtClean="0"/>
              <a:t>Клетчатка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2986546"/>
          </a:xfrm>
        </p:spPr>
        <p:txBody>
          <a:bodyPr>
            <a:normAutofit/>
          </a:bodyPr>
          <a:lstStyle/>
          <a:p>
            <a:r>
              <a:rPr lang="ru-RU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Протеин</a:t>
            </a:r>
            <a:endParaRPr lang="ru-RU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pic>
        <p:nvPicPr>
          <p:cNvPr id="4" name="Рисунок 3" descr="http://www.beautynet.ru/images/stories/nutrition/fiber_bran.jpg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86314" y="642918"/>
            <a:ext cx="3000396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www.beautynet.ru/images/stories/nutrition/protein.jpg">
            <a:hlinkClick r:id="rId4"/>
          </p:cNvPr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85720" y="3571876"/>
            <a:ext cx="2786082" cy="2500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 flipV="1">
            <a:off x="533400" y="0"/>
            <a:ext cx="7851648" cy="28572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1214422"/>
            <a:ext cx="7854696" cy="3766714"/>
          </a:xfrm>
        </p:spPr>
        <p:txBody>
          <a:bodyPr>
            <a:normAutofit/>
          </a:bodyPr>
          <a:lstStyle/>
          <a:p>
            <a:pPr algn="ctr"/>
            <a:r>
              <a:rPr lang="ru-RU" sz="7200" b="1" dirty="0" smtClean="0"/>
              <a:t>СПАСИБО ЗА</a:t>
            </a:r>
          </a:p>
          <a:p>
            <a:pPr algn="ctr"/>
            <a:r>
              <a:rPr lang="ru-RU" sz="7200" b="1" dirty="0" smtClean="0"/>
              <a:t>         ВНИМАНИЕ</a:t>
            </a:r>
            <a:endParaRPr lang="ru-RU" sz="7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35</TotalTime>
  <Words>368</Words>
  <PresentationFormat>Экран (4:3)</PresentationFormat>
  <Paragraphs>31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Поток</vt:lpstr>
      <vt:lpstr> ПОЛЕЗНАЯ ПРИВЫЧКА</vt:lpstr>
      <vt:lpstr>Слайд 2</vt:lpstr>
      <vt:lpstr>Правила рационального питания </vt:lpstr>
      <vt:lpstr>Основные требования рационального питания</vt:lpstr>
      <vt:lpstr>Слайд 5</vt:lpstr>
      <vt:lpstr>  Принципы рационального питания </vt:lpstr>
      <vt:lpstr>Слайд 7</vt:lpstr>
      <vt:lpstr>Клетчатка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ПОЛЕЗНАЯ ПРИВЫЧКА</dc:title>
  <cp:lastModifiedBy>Admin</cp:lastModifiedBy>
  <cp:revision>5</cp:revision>
  <dcterms:modified xsi:type="dcterms:W3CDTF">2009-12-10T13:04:31Z</dcterms:modified>
</cp:coreProperties>
</file>