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70" r:id="rId13"/>
    <p:sldId id="265" r:id="rId14"/>
    <p:sldId id="266" r:id="rId15"/>
    <p:sldId id="267" r:id="rId16"/>
    <p:sldId id="269" r:id="rId17"/>
    <p:sldId id="271" r:id="rId18"/>
    <p:sldId id="274" r:id="rId19"/>
    <p:sldId id="272" r:id="rId20"/>
    <p:sldId id="273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0066"/>
    <a:srgbClr val="3333FF"/>
    <a:srgbClr val="CC00CC"/>
    <a:srgbClr val="CC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160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45DC5-0225-4547-82E1-E0000ABED97A}" type="datetimeFigureOut">
              <a:rPr lang="ru-RU" smtClean="0"/>
              <a:pPr/>
              <a:t>06.02.2015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539A46-EB0C-4BCC-95FD-BD6A3884EF5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39A46-EB0C-4BCC-95FD-BD6A3884EF5D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39A46-EB0C-4BCC-95FD-BD6A3884EF5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39A46-EB0C-4BCC-95FD-BD6A3884EF5D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39A46-EB0C-4BCC-95FD-BD6A3884EF5D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39A46-EB0C-4BCC-95FD-BD6A3884EF5D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39A46-EB0C-4BCC-95FD-BD6A3884EF5D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39A46-EB0C-4BCC-95FD-BD6A3884EF5D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39A46-EB0C-4BCC-95FD-BD6A3884EF5D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39A46-EB0C-4BCC-95FD-BD6A3884EF5D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39A46-EB0C-4BCC-95FD-BD6A3884EF5D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39A46-EB0C-4BCC-95FD-BD6A3884EF5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39A46-EB0C-4BCC-95FD-BD6A3884EF5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39A46-EB0C-4BCC-95FD-BD6A3884EF5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9B92-E970-4A4A-AC98-3E094C6081C8}" type="datetimeFigureOut">
              <a:rPr lang="ru-RU" smtClean="0"/>
              <a:pPr/>
              <a:t>06.02.2015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7CDA-C0BC-4CF4-94B4-FAB55D652F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9B92-E970-4A4A-AC98-3E094C6081C8}" type="datetimeFigureOut">
              <a:rPr lang="ru-RU" smtClean="0"/>
              <a:pPr/>
              <a:t>06.02.2015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7CDA-C0BC-4CF4-94B4-FAB55D652F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9B92-E970-4A4A-AC98-3E094C6081C8}" type="datetimeFigureOut">
              <a:rPr lang="ru-RU" smtClean="0"/>
              <a:pPr/>
              <a:t>06.02.2015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7CDA-C0BC-4CF4-94B4-FAB55D652F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9B92-E970-4A4A-AC98-3E094C6081C8}" type="datetimeFigureOut">
              <a:rPr lang="ru-RU" smtClean="0"/>
              <a:pPr/>
              <a:t>06.02.2015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7CDA-C0BC-4CF4-94B4-FAB55D652F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9B92-E970-4A4A-AC98-3E094C6081C8}" type="datetimeFigureOut">
              <a:rPr lang="ru-RU" smtClean="0"/>
              <a:pPr/>
              <a:t>06.02.2015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7CDA-C0BC-4CF4-94B4-FAB55D652F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9B92-E970-4A4A-AC98-3E094C6081C8}" type="datetimeFigureOut">
              <a:rPr lang="ru-RU" smtClean="0"/>
              <a:pPr/>
              <a:t>06.02.2015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7CDA-C0BC-4CF4-94B4-FAB55D652F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9B92-E970-4A4A-AC98-3E094C6081C8}" type="datetimeFigureOut">
              <a:rPr lang="ru-RU" smtClean="0"/>
              <a:pPr/>
              <a:t>06.02.2015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7CDA-C0BC-4CF4-94B4-FAB55D652F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9B92-E970-4A4A-AC98-3E094C6081C8}" type="datetimeFigureOut">
              <a:rPr lang="ru-RU" smtClean="0"/>
              <a:pPr/>
              <a:t>06.02.2015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7CDA-C0BC-4CF4-94B4-FAB55D652F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9B92-E970-4A4A-AC98-3E094C6081C8}" type="datetimeFigureOut">
              <a:rPr lang="ru-RU" smtClean="0"/>
              <a:pPr/>
              <a:t>06.02.2015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7CDA-C0BC-4CF4-94B4-FAB55D652F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9B92-E970-4A4A-AC98-3E094C6081C8}" type="datetimeFigureOut">
              <a:rPr lang="ru-RU" smtClean="0"/>
              <a:pPr/>
              <a:t>06.02.2015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7CDA-C0BC-4CF4-94B4-FAB55D652F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9B92-E970-4A4A-AC98-3E094C6081C8}" type="datetimeFigureOut">
              <a:rPr lang="ru-RU" smtClean="0"/>
              <a:pPr/>
              <a:t>06.02.2015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7CDA-C0BC-4CF4-94B4-FAB55D652F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E9B92-E970-4A4A-AC98-3E094C6081C8}" type="datetimeFigureOut">
              <a:rPr lang="ru-RU" smtClean="0"/>
              <a:pPr/>
              <a:t>06.02.2015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B7CDA-C0BC-4CF4-94B4-FAB55D652FC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473853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C0099"/>
                </a:solidFill>
              </a:rPr>
              <a:t>Открытый урок</a:t>
            </a:r>
            <a:br>
              <a:rPr lang="ru-RU" dirty="0" smtClean="0">
                <a:solidFill>
                  <a:srgbClr val="CC0099"/>
                </a:solidFill>
              </a:rPr>
            </a:br>
            <a:r>
              <a:rPr lang="ru-RU" dirty="0" smtClean="0">
                <a:solidFill>
                  <a:srgbClr val="CC0099"/>
                </a:solidFill>
              </a:rPr>
              <a:t>химия 8 класс</a:t>
            </a:r>
            <a:br>
              <a:rPr lang="ru-RU" dirty="0" smtClean="0">
                <a:solidFill>
                  <a:srgbClr val="CC0099"/>
                </a:solidFill>
              </a:rPr>
            </a:br>
            <a:r>
              <a:rPr lang="ru-RU" dirty="0" smtClean="0">
                <a:solidFill>
                  <a:srgbClr val="CC0099"/>
                </a:solidFill>
              </a:rPr>
              <a:t>по теме «Основания»</a:t>
            </a:r>
            <a:br>
              <a:rPr lang="ru-RU" dirty="0" smtClean="0">
                <a:solidFill>
                  <a:srgbClr val="CC0099"/>
                </a:solidFill>
              </a:rPr>
            </a:br>
            <a:r>
              <a:rPr lang="ru-RU" dirty="0" smtClean="0">
                <a:solidFill>
                  <a:srgbClr val="CC0099"/>
                </a:solidFill>
              </a:rPr>
              <a:t/>
            </a:r>
            <a:br>
              <a:rPr lang="ru-RU" dirty="0" smtClean="0">
                <a:solidFill>
                  <a:srgbClr val="CC0099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Учитель Овчинникова Л.В.</a:t>
            </a:r>
            <a:r>
              <a:rPr lang="ru-RU" dirty="0" smtClean="0">
                <a:solidFill>
                  <a:srgbClr val="CC0099"/>
                </a:solidFill>
              </a:rPr>
              <a:t/>
            </a:r>
            <a:br>
              <a:rPr lang="ru-RU" dirty="0" smtClean="0">
                <a:solidFill>
                  <a:srgbClr val="CC0099"/>
                </a:solidFill>
              </a:rPr>
            </a:br>
            <a:r>
              <a:rPr lang="ru-RU" dirty="0" smtClean="0">
                <a:solidFill>
                  <a:srgbClr val="CC0099"/>
                </a:solidFill>
              </a:rPr>
              <a:t/>
            </a:r>
            <a:br>
              <a:rPr lang="ru-RU" dirty="0" smtClean="0">
                <a:solidFill>
                  <a:srgbClr val="CC0099"/>
                </a:solidFill>
              </a:rPr>
            </a:br>
            <a:endParaRPr lang="ru-RU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837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C00CC"/>
                </a:solidFill>
              </a:rPr>
              <a:t>ВОПРОС № 9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формула оксида металла 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2420888"/>
          <a:ext cx="6096000" cy="3024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15121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Al₂O</a:t>
                      </a:r>
                      <a:r>
                        <a:rPr lang="en-US" dirty="0" smtClean="0"/>
                        <a:t>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N₂O₅</a:t>
                      </a:r>
                      <a:endParaRPr lang="ru-RU" dirty="0"/>
                    </a:p>
                  </a:txBody>
                  <a:tcPr/>
                </a:tc>
              </a:tr>
              <a:tr h="151216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У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5805264"/>
            <a:ext cx="936000" cy="93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265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3333FF"/>
                </a:solidFill>
              </a:rPr>
              <a:t>Основания- сложные вещества, состоящие из атома металла и одной или нескольких гидроксогрупп (он)</a:t>
            </a:r>
            <a:br>
              <a:rPr lang="ru-RU" b="1" dirty="0" smtClean="0">
                <a:solidFill>
                  <a:srgbClr val="3333FF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Общая формула </a:t>
            </a:r>
            <a:r>
              <a:rPr lang="ru-RU" b="1" dirty="0" err="1" smtClean="0">
                <a:solidFill>
                  <a:srgbClr val="C00000"/>
                </a:solidFill>
              </a:rPr>
              <a:t>Ме</a:t>
            </a:r>
            <a:r>
              <a:rPr lang="ru-RU" b="1" dirty="0" smtClean="0">
                <a:solidFill>
                  <a:srgbClr val="C00000"/>
                </a:solidFill>
              </a:rPr>
              <a:t>(ОН)</a:t>
            </a:r>
            <a:r>
              <a:rPr lang="en-US" b="1" dirty="0" smtClean="0">
                <a:solidFill>
                  <a:srgbClr val="C00000"/>
                </a:solidFill>
              </a:rPr>
              <a:t>n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n- </a:t>
            </a:r>
            <a:r>
              <a:rPr lang="ru-RU" b="1" dirty="0" smtClean="0">
                <a:solidFill>
                  <a:srgbClr val="C00000"/>
                </a:solidFill>
              </a:rPr>
              <a:t>валентность металла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Растворимые в воде основания называются </a:t>
            </a:r>
            <a:r>
              <a:rPr lang="ru-RU" b="1" dirty="0" smtClean="0">
                <a:solidFill>
                  <a:srgbClr val="7030A0"/>
                </a:solidFill>
              </a:rPr>
              <a:t>щелочами</a:t>
            </a:r>
            <a:endParaRPr lang="ru-RU" b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266429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3333FF"/>
                </a:solidFill>
              </a:rPr>
              <a:t>Название оснований</a:t>
            </a:r>
            <a:r>
              <a:rPr lang="en-US" dirty="0" smtClean="0">
                <a:solidFill>
                  <a:srgbClr val="3333FF"/>
                </a:solidFill>
              </a:rPr>
              <a:t/>
            </a:r>
            <a:br>
              <a:rPr lang="en-US" dirty="0" smtClean="0">
                <a:solidFill>
                  <a:srgbClr val="3333FF"/>
                </a:solidFill>
              </a:rPr>
            </a:br>
            <a:r>
              <a:rPr lang="en-US" dirty="0" smtClean="0">
                <a:solidFill>
                  <a:srgbClr val="3333FF"/>
                </a:solidFill>
              </a:rPr>
              <a:t>Cu</a:t>
            </a:r>
            <a:r>
              <a:rPr lang="ru-RU" dirty="0" smtClean="0">
                <a:solidFill>
                  <a:srgbClr val="3333FF"/>
                </a:solidFill>
              </a:rPr>
              <a:t>(</a:t>
            </a:r>
            <a:r>
              <a:rPr lang="en-US" dirty="0" smtClean="0">
                <a:solidFill>
                  <a:srgbClr val="3333FF"/>
                </a:solidFill>
              </a:rPr>
              <a:t>O</a:t>
            </a:r>
            <a:r>
              <a:rPr lang="ru-RU" dirty="0" smtClean="0">
                <a:solidFill>
                  <a:srgbClr val="3333FF"/>
                </a:solidFill>
              </a:rPr>
              <a:t>Н)₂- гидроксид меди (</a:t>
            </a:r>
            <a:r>
              <a:rPr lang="en-US" dirty="0" smtClean="0">
                <a:solidFill>
                  <a:srgbClr val="3333FF"/>
                </a:solidFill>
              </a:rPr>
              <a:t>II)</a:t>
            </a:r>
            <a:br>
              <a:rPr lang="en-US" dirty="0" smtClean="0">
                <a:solidFill>
                  <a:srgbClr val="3333FF"/>
                </a:solidFill>
              </a:rPr>
            </a:br>
            <a:r>
              <a:rPr lang="en-US" dirty="0" smtClean="0">
                <a:solidFill>
                  <a:srgbClr val="3333FF"/>
                </a:solidFill>
              </a:rPr>
              <a:t>NaOH- </a:t>
            </a:r>
            <a:r>
              <a:rPr lang="ru-RU" dirty="0" smtClean="0">
                <a:solidFill>
                  <a:srgbClr val="3333FF"/>
                </a:solidFill>
              </a:rPr>
              <a:t>гидроксид натрия</a:t>
            </a:r>
            <a:r>
              <a:rPr lang="en-US" dirty="0" smtClean="0">
                <a:solidFill>
                  <a:srgbClr val="3333FF"/>
                </a:solidFill>
              </a:rPr>
              <a:t/>
            </a:r>
            <a:br>
              <a:rPr lang="en-US" dirty="0" smtClean="0">
                <a:solidFill>
                  <a:srgbClr val="3333FF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ЗАПОМНИТЕ</a:t>
            </a:r>
            <a:r>
              <a:rPr lang="en-US" dirty="0" smtClean="0">
                <a:solidFill>
                  <a:srgbClr val="3333FF"/>
                </a:solidFill>
              </a:rPr>
              <a:t/>
            </a:r>
            <a:br>
              <a:rPr lang="en-US" dirty="0" smtClean="0">
                <a:solidFill>
                  <a:srgbClr val="3333FF"/>
                </a:solidFill>
              </a:rPr>
            </a:br>
            <a:r>
              <a:rPr lang="ru-RU" dirty="0" smtClean="0">
                <a:solidFill>
                  <a:srgbClr val="3333FF"/>
                </a:solidFill>
              </a:rPr>
              <a:t/>
            </a:r>
            <a:br>
              <a:rPr lang="ru-RU" dirty="0" smtClean="0">
                <a:solidFill>
                  <a:srgbClr val="3333FF"/>
                </a:solidFill>
              </a:rPr>
            </a:br>
            <a:r>
              <a:rPr lang="ru-RU" dirty="0" smtClean="0">
                <a:solidFill>
                  <a:srgbClr val="3333FF"/>
                </a:solidFill>
              </a:rPr>
              <a:t/>
            </a:r>
            <a:br>
              <a:rPr lang="ru-RU" dirty="0" smtClean="0">
                <a:solidFill>
                  <a:srgbClr val="3333FF"/>
                </a:solidFill>
              </a:rPr>
            </a:br>
            <a:r>
              <a:rPr lang="ru-RU" dirty="0" smtClean="0">
                <a:solidFill>
                  <a:srgbClr val="3333FF"/>
                </a:solidFill>
              </a:rPr>
              <a:t/>
            </a:r>
            <a:br>
              <a:rPr lang="ru-RU" dirty="0" smtClean="0">
                <a:solidFill>
                  <a:srgbClr val="3333FF"/>
                </a:solidFill>
              </a:rPr>
            </a:br>
            <a:endParaRPr lang="ru-RU" dirty="0">
              <a:solidFill>
                <a:srgbClr val="3333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996952"/>
            <a:ext cx="138112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36912"/>
            <a:ext cx="8291264" cy="4536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Правила техники безопасности</a:t>
            </a:r>
            <a:br>
              <a:rPr lang="ru-RU" dirty="0" smtClean="0"/>
            </a:br>
            <a:r>
              <a:rPr lang="ru-RU" sz="3600" dirty="0" smtClean="0"/>
              <a:t>Запрещается ходить во время лабораторных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600" dirty="0" smtClean="0"/>
              <a:t>опытов, загромождать проходы портфелями;</a:t>
            </a:r>
            <a:br>
              <a:rPr lang="ru-RU" sz="3600" dirty="0" smtClean="0"/>
            </a:br>
            <a:r>
              <a:rPr lang="ru-RU" sz="3600" dirty="0" smtClean="0"/>
              <a:t>будьте внимательны при работе с химическими реактивами, растворы щелочей- едкие вещества, осторожно!, смыть водой;</a:t>
            </a:r>
            <a:br>
              <a:rPr lang="ru-RU" sz="3600" dirty="0" smtClean="0"/>
            </a:br>
            <a:r>
              <a:rPr lang="ru-RU" sz="3600" dirty="0" smtClean="0"/>
              <a:t>запрещается пробовать на вкус вещества;</a:t>
            </a:r>
            <a:br>
              <a:rPr lang="ru-RU" sz="3600" dirty="0" smtClean="0"/>
            </a:br>
            <a:r>
              <a:rPr lang="ru-RU" sz="3600" dirty="0" smtClean="0"/>
              <a:t>запрещается смешивать вещества без разрешения учителя;</a:t>
            </a:r>
            <a:br>
              <a:rPr lang="ru-RU" sz="3600" dirty="0" smtClean="0"/>
            </a:br>
            <a:r>
              <a:rPr lang="ru-RU" sz="3600" dirty="0" smtClean="0"/>
              <a:t>после окончания работы приведите рабочее место в порядок.</a:t>
            </a:r>
            <a:br>
              <a:rPr lang="ru-RU" sz="36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5085184"/>
            <a:ext cx="1512167" cy="1368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941168"/>
            <a:ext cx="2592288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 помощью цветных карандашей зарисуйте окраску каждого индикатора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2420888"/>
          <a:ext cx="6096000" cy="3888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НАЗВАНИЕ</a:t>
                      </a:r>
                      <a:r>
                        <a:rPr lang="ru-RU" baseline="0" dirty="0" smtClean="0"/>
                        <a:t> ИНДИКАТОРА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ОКРАСКА В ЩЕЛОЧНОЙ СРЕДЕ</a:t>
                      </a:r>
                      <a:endParaRPr lang="ru-RU" dirty="0"/>
                    </a:p>
                  </a:txBody>
                  <a:tcPr/>
                </a:tc>
              </a:tr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ЛАКМУС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МЕТИЛОВЫЙ ОРАНЖЕВЫЙ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ФЕНОЛФТАЛЕИН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ДЕЙСТВИЕ ИНДИКАТОРА В ЩЕЛОЧНОЙ СРЕДЕ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700808"/>
          <a:ext cx="6096000" cy="3206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77408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НАЗВАНИЕ ИНДИКАТОРА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ОКРАСКА</a:t>
                      </a:r>
                      <a:r>
                        <a:rPr lang="ru-RU" baseline="0" dirty="0" smtClean="0"/>
                        <a:t> В ЩЕЛОЧНОЙ СРЕДЕ</a:t>
                      </a:r>
                      <a:endParaRPr lang="ru-RU" dirty="0"/>
                    </a:p>
                  </a:txBody>
                  <a:tcPr/>
                </a:tc>
              </a:tr>
              <a:tr h="77408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ЛАКМУС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endParaRPr lang="ru-RU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7408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МЕТИЛОВЫЙ ОРАНЖЕВЫЙ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77408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ФЕНОЛФТАЛЕИН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331236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ЗАКРЕПЛЕНИЕ</a:t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3333FF"/>
                </a:solidFill>
              </a:rPr>
              <a:t>Составьте химические формулы оснований для С</a:t>
            </a:r>
            <a:r>
              <a:rPr lang="en-US" dirty="0" smtClean="0">
                <a:solidFill>
                  <a:srgbClr val="3333FF"/>
                </a:solidFill>
              </a:rPr>
              <a:t>r (II) </a:t>
            </a:r>
            <a:r>
              <a:rPr lang="ru-RU" dirty="0" smtClean="0">
                <a:solidFill>
                  <a:srgbClr val="3333FF"/>
                </a:solidFill>
              </a:rPr>
              <a:t>и </a:t>
            </a:r>
            <a:r>
              <a:rPr lang="en-US" dirty="0" smtClean="0">
                <a:solidFill>
                  <a:srgbClr val="3333FF"/>
                </a:solidFill>
              </a:rPr>
              <a:t>Cu (I)</a:t>
            </a:r>
            <a:r>
              <a:rPr lang="ru-RU" dirty="0" smtClean="0">
                <a:solidFill>
                  <a:srgbClr val="3333FF"/>
                </a:solidFill>
              </a:rPr>
              <a:t>, </a:t>
            </a:r>
            <a:r>
              <a:rPr lang="en-US" dirty="0" smtClean="0">
                <a:solidFill>
                  <a:srgbClr val="3333FF"/>
                </a:solidFill>
              </a:rPr>
              <a:t>Al(III) </a:t>
            </a:r>
            <a:r>
              <a:rPr lang="ru-RU" dirty="0" smtClean="0">
                <a:solidFill>
                  <a:srgbClr val="3333FF"/>
                </a:solidFill>
              </a:rPr>
              <a:t>назовите их.</a:t>
            </a:r>
            <a:br>
              <a:rPr lang="ru-RU" dirty="0" smtClean="0">
                <a:solidFill>
                  <a:srgbClr val="3333FF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37" y="3068960"/>
            <a:ext cx="2330683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448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Составьте формулы оксидов, соответствующих веществам, формулы которых: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Fe(OH)₂ , Fe(OH)₃, Cu(OH)₂ </a:t>
            </a:r>
            <a:r>
              <a:rPr lang="ru-RU" dirty="0" smtClean="0">
                <a:solidFill>
                  <a:srgbClr val="00B050"/>
                </a:solidFill>
              </a:rPr>
              <a:t>, и дайте им названия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4293096"/>
            <a:ext cx="2232247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034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Получение оснований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.оксид </a:t>
            </a:r>
            <a:r>
              <a:rPr lang="ru-RU" dirty="0" err="1" smtClean="0">
                <a:solidFill>
                  <a:srgbClr val="7030A0"/>
                </a:solidFill>
              </a:rPr>
              <a:t>металла+вода=щелочь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6583362"/>
          </a:xfrm>
        </p:spPr>
        <p:txBody>
          <a:bodyPr>
            <a:normAutofit fontScale="90000"/>
          </a:bodyPr>
          <a:lstStyle/>
          <a:p>
            <a:pPr marL="742950" indent="-742950">
              <a:buFont typeface="Arial" pitchFamily="34" charset="0"/>
              <a:buChar char="•"/>
            </a:pPr>
            <a:r>
              <a:rPr lang="ru-RU" u="sng" dirty="0" smtClean="0">
                <a:solidFill>
                  <a:srgbClr val="00B050"/>
                </a:solidFill>
              </a:rPr>
              <a:t>ВЫВОД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3333FF"/>
                </a:solidFill>
              </a:rPr>
              <a:t>Что Вы узнали на уроке?</a:t>
            </a:r>
            <a:br>
              <a:rPr lang="ru-RU" dirty="0" smtClean="0">
                <a:solidFill>
                  <a:srgbClr val="3333FF"/>
                </a:solidFill>
              </a:rPr>
            </a:br>
            <a:r>
              <a:rPr lang="ru-RU" dirty="0" smtClean="0">
                <a:solidFill>
                  <a:srgbClr val="3333FF"/>
                </a:solidFill>
              </a:rPr>
              <a:t>Какие вещества называют основаниями</a:t>
            </a:r>
            <a:br>
              <a:rPr lang="ru-RU" dirty="0" smtClean="0">
                <a:solidFill>
                  <a:srgbClr val="3333FF"/>
                </a:solidFill>
              </a:rPr>
            </a:br>
            <a:r>
              <a:rPr lang="ru-RU" dirty="0" smtClean="0">
                <a:solidFill>
                  <a:srgbClr val="3333FF"/>
                </a:solidFill>
              </a:rPr>
              <a:t>классификация и номенклатура оснований</a:t>
            </a:r>
            <a:br>
              <a:rPr lang="ru-RU" dirty="0" smtClean="0">
                <a:solidFill>
                  <a:srgbClr val="3333FF"/>
                </a:solidFill>
              </a:rPr>
            </a:br>
            <a:r>
              <a:rPr lang="ru-RU" dirty="0" smtClean="0">
                <a:solidFill>
                  <a:srgbClr val="3333FF"/>
                </a:solidFill>
              </a:rPr>
              <a:t>распознавание щелочей</a:t>
            </a:r>
            <a:br>
              <a:rPr lang="ru-RU" dirty="0" smtClean="0">
                <a:solidFill>
                  <a:srgbClr val="3333FF"/>
                </a:solidFill>
              </a:rPr>
            </a:br>
            <a:r>
              <a:rPr lang="ru-RU" dirty="0" smtClean="0">
                <a:solidFill>
                  <a:srgbClr val="3333FF"/>
                </a:solidFill>
              </a:rPr>
              <a:t/>
            </a:r>
            <a:br>
              <a:rPr lang="ru-RU" dirty="0" smtClean="0">
                <a:solidFill>
                  <a:srgbClr val="3333FF"/>
                </a:solidFill>
              </a:rPr>
            </a:br>
            <a:r>
              <a:rPr lang="ru-RU" dirty="0" smtClean="0">
                <a:solidFill>
                  <a:srgbClr val="3333FF"/>
                </a:solidFill>
              </a:rPr>
              <a:t/>
            </a:r>
            <a:br>
              <a:rPr lang="ru-RU" dirty="0" smtClean="0">
                <a:solidFill>
                  <a:srgbClr val="3333FF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5013176"/>
            <a:ext cx="2971434" cy="15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 № 1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вода и углекислый газ относятся к классу «Оксиды»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75656" y="2924944"/>
          <a:ext cx="6096000" cy="1893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946904">
                <a:tc>
                  <a:txBody>
                    <a:bodyPr/>
                    <a:lstStyle/>
                    <a:p>
                      <a:r>
                        <a:rPr lang="ru-RU" dirty="0" smtClean="0"/>
                        <a:t>Только вода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Только углекислый газ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</a:tr>
              <a:tr h="9469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5229200"/>
            <a:ext cx="180020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/>
          </a:bodyPr>
          <a:lstStyle/>
          <a:p>
            <a:r>
              <a:rPr lang="ru-RU" dirty="0" smtClean="0"/>
              <a:t>Домашнее задание</a:t>
            </a:r>
            <a:br>
              <a:rPr lang="ru-RU" dirty="0" smtClean="0"/>
            </a:br>
            <a:r>
              <a:rPr lang="ru-RU" dirty="0" smtClean="0"/>
              <a:t>п.31 до химических свойств</a:t>
            </a:r>
            <a:br>
              <a:rPr lang="ru-RU" dirty="0" smtClean="0"/>
            </a:br>
            <a:r>
              <a:rPr lang="ru-RU" dirty="0" smtClean="0"/>
              <a:t>упр.2 стр.99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462296" y="1340768"/>
            <a:ext cx="8229600" cy="6511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РЕФЛЕКСИЯ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052736"/>
            <a:ext cx="8016893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115616" y="4293096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 уроке было интересно!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Все запомнил (а) !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67944" y="4623872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Обычно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Запомнил (а) частично!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60232" y="4581128"/>
            <a:ext cx="3101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Трудно Помогите!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5229200"/>
            <a:ext cx="2088232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64502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C0099"/>
                </a:solidFill>
              </a:rPr>
              <a:t>Вопрос № 2</a:t>
            </a:r>
            <a:br>
              <a:rPr lang="ru-RU" dirty="0" smtClean="0">
                <a:solidFill>
                  <a:srgbClr val="CC0099"/>
                </a:solidFill>
              </a:rPr>
            </a:br>
            <a:r>
              <a:rPr lang="ru-RU" sz="3100" dirty="0" smtClean="0"/>
              <a:t>Утверждения:</a:t>
            </a:r>
            <a:br>
              <a:rPr lang="ru-RU" sz="3100" dirty="0" smtClean="0"/>
            </a:br>
            <a:r>
              <a:rPr lang="ru-RU" sz="3100" dirty="0" smtClean="0"/>
              <a:t>а)Многие важные функции в клетке выполняет вода;</a:t>
            </a:r>
            <a:br>
              <a:rPr lang="ru-RU" sz="3100" dirty="0" smtClean="0"/>
            </a:br>
            <a:r>
              <a:rPr lang="ru-RU" sz="3100" dirty="0" smtClean="0"/>
              <a:t>б)углекислый газ используют для тушения пожаров;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>в)содержание углекислого газа в городах несколько больше, чем в сельской местности</a:t>
            </a:r>
            <a:br>
              <a:rPr lang="ru-RU" sz="2800" dirty="0" smtClean="0"/>
            </a:br>
            <a:r>
              <a:rPr lang="ru-RU" dirty="0" smtClean="0">
                <a:solidFill>
                  <a:srgbClr val="CC0099"/>
                </a:solidFill>
              </a:rPr>
              <a:t/>
            </a:r>
            <a:br>
              <a:rPr lang="ru-RU" dirty="0" smtClean="0">
                <a:solidFill>
                  <a:srgbClr val="CC0099"/>
                </a:solidFill>
              </a:rPr>
            </a:br>
            <a:r>
              <a:rPr lang="ru-RU" dirty="0" smtClean="0">
                <a:solidFill>
                  <a:srgbClr val="CC0099"/>
                </a:solidFill>
              </a:rPr>
              <a:t> </a:t>
            </a:r>
            <a:endParaRPr lang="ru-RU" dirty="0">
              <a:solidFill>
                <a:srgbClr val="CC0099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3068960"/>
          <a:ext cx="6096000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Верно только 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Верно только 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ВЕРНО</a:t>
                      </a:r>
                      <a:r>
                        <a:rPr lang="ru-RU" baseline="0" dirty="0" smtClean="0"/>
                        <a:t> ТОЛЬКО А и 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Все утверждения верны</a:t>
                      </a:r>
                      <a:endParaRPr lang="ru-RU" dirty="0"/>
                    </a:p>
                  </a:txBody>
                  <a:tcPr/>
                </a:tc>
              </a:tr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C00CC"/>
                </a:solidFill>
              </a:rPr>
              <a:t>Вопрос № 3</a:t>
            </a:r>
            <a:br>
              <a:rPr lang="ru-RU" dirty="0" smtClean="0">
                <a:solidFill>
                  <a:srgbClr val="CC00CC"/>
                </a:solidFill>
              </a:rPr>
            </a:br>
            <a:r>
              <a:rPr lang="ru-RU" sz="3100" dirty="0" smtClean="0"/>
              <a:t>Утверждения:</a:t>
            </a:r>
            <a:br>
              <a:rPr lang="ru-RU" sz="3100" dirty="0" smtClean="0"/>
            </a:br>
            <a:r>
              <a:rPr lang="ru-RU" sz="3100" dirty="0" smtClean="0"/>
              <a:t>а)углекислый газ тяжелее воздуха</a:t>
            </a:r>
            <a:br>
              <a:rPr lang="ru-RU" sz="3100" dirty="0" smtClean="0"/>
            </a:br>
            <a:r>
              <a:rPr lang="ru-RU" sz="3100" dirty="0" smtClean="0"/>
              <a:t>б)углекислый газ легче воздуха</a:t>
            </a:r>
            <a:br>
              <a:rPr lang="ru-RU" sz="3100" dirty="0" smtClean="0"/>
            </a:br>
            <a:r>
              <a:rPr lang="ru-RU" sz="3100" dirty="0" smtClean="0"/>
              <a:t>в) аммиак тяжелее воздуха</a:t>
            </a:r>
            <a:br>
              <a:rPr lang="ru-RU" sz="3100" dirty="0" smtClean="0"/>
            </a:br>
            <a:r>
              <a:rPr lang="ru-RU" sz="3100" dirty="0" smtClean="0"/>
              <a:t>г) аммиак легче воздуха</a:t>
            </a:r>
            <a:endParaRPr lang="ru-RU" sz="31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3501008"/>
          <a:ext cx="6096000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451992"/>
                <a:gridCol w="1596008"/>
                <a:gridCol w="1524000"/>
              </a:tblGrid>
              <a:tr h="97756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Верно А И Г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Верно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Б И 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Верно А и 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Верно Б и Г</a:t>
                      </a:r>
                      <a:endParaRPr lang="ru-RU" dirty="0"/>
                    </a:p>
                  </a:txBody>
                  <a:tcPr/>
                </a:tc>
              </a:tr>
              <a:tr h="103866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Н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Р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5589240"/>
            <a:ext cx="11430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611560" y="1628800"/>
            <a:ext cx="8229600" cy="194421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C00CC"/>
                </a:solidFill>
              </a:rPr>
              <a:t>Вопрос № </a:t>
            </a:r>
            <a:r>
              <a:rPr lang="en-US" dirty="0" smtClean="0">
                <a:solidFill>
                  <a:srgbClr val="CC00CC"/>
                </a:solidFill>
              </a:rPr>
              <a:t>4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Утверждения</a:t>
            </a:r>
            <a:br>
              <a:rPr lang="ru-RU" dirty="0" smtClean="0"/>
            </a:br>
            <a:r>
              <a:rPr lang="ru-RU" dirty="0" smtClean="0"/>
              <a:t>А) аммиак имеет формулу-</a:t>
            </a:r>
            <a:r>
              <a:rPr lang="en-US" dirty="0" smtClean="0"/>
              <a:t> NH₃</a:t>
            </a:r>
            <a:br>
              <a:rPr lang="en-US" dirty="0" smtClean="0"/>
            </a:br>
            <a:r>
              <a:rPr lang="ru-RU" dirty="0" smtClean="0"/>
              <a:t>Б)раствор аммиака в воде называют нашатырным спиртом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4581128"/>
          <a:ext cx="6096000" cy="18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137662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ВЕРНО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А и 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ВЕРНО 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ВЕРНО 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ВСЕ УТВЕРЖДЕНИЯ ОШИБОЧНЫ</a:t>
                      </a:r>
                      <a:endParaRPr lang="ru-RU" dirty="0"/>
                    </a:p>
                  </a:txBody>
                  <a:tcPr/>
                </a:tc>
              </a:tr>
              <a:tr h="42357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М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Е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3717032"/>
            <a:ext cx="115212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331236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C00CC"/>
                </a:solidFill>
              </a:rPr>
              <a:t>ВОПРОС № 5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Веществ</a:t>
            </a:r>
            <a:r>
              <a:rPr lang="en-US" dirty="0" smtClean="0"/>
              <a:t>o – </a:t>
            </a:r>
            <a:r>
              <a:rPr lang="en-US" dirty="0" err="1" smtClean="0"/>
              <a:t>Cu₂O</a:t>
            </a:r>
            <a:r>
              <a:rPr lang="ru-RU" dirty="0" smtClean="0"/>
              <a:t> имеет название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2276872"/>
          <a:ext cx="6096000" cy="223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111612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ОКСИД</a:t>
                      </a:r>
                      <a:r>
                        <a:rPr lang="ru-RU" baseline="0" dirty="0" smtClean="0"/>
                        <a:t> МЕДИ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ГИДРИД МЕДИ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ОКСИД МЕДИ (</a:t>
                      </a:r>
                      <a:r>
                        <a:rPr lang="en-US" dirty="0" smtClean="0"/>
                        <a:t> II)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ОКСИД</a:t>
                      </a:r>
                      <a:r>
                        <a:rPr lang="ru-RU" baseline="0" dirty="0" smtClean="0"/>
                        <a:t> МЕДИ (</a:t>
                      </a:r>
                      <a:r>
                        <a:rPr lang="en-US" baseline="0" dirty="0" smtClean="0"/>
                        <a:t> I)</a:t>
                      </a:r>
                      <a:endParaRPr lang="ru-RU" dirty="0"/>
                    </a:p>
                  </a:txBody>
                  <a:tcPr/>
                </a:tc>
              </a:tr>
              <a:tr h="111612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Ш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4797152"/>
            <a:ext cx="266429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C00CC"/>
                </a:solidFill>
              </a:rPr>
              <a:t>ВОПРОС № 6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 людей и животных соляная кислота содержится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2348880"/>
          <a:ext cx="6096000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 ПОЧКАХ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 ЖЕЛУДКЕ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 КРОВИ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 ПЕЧЕНИ</a:t>
                      </a:r>
                      <a:endParaRPr lang="ru-RU" b="1" dirty="0"/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Я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3" y="4653136"/>
            <a:ext cx="2121021" cy="180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641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C00CC"/>
                </a:solidFill>
              </a:rPr>
              <a:t>ВОПРОС № 7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формула оксида железа (</a:t>
            </a:r>
            <a:r>
              <a:rPr lang="en-US" dirty="0" smtClean="0"/>
              <a:t>II)</a:t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47664" y="2636912"/>
          <a:ext cx="6480720" cy="2700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180"/>
                <a:gridCol w="1620180"/>
                <a:gridCol w="1620180"/>
                <a:gridCol w="1620180"/>
              </a:tblGrid>
              <a:tr h="1293101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FeO</a:t>
                      </a:r>
                      <a:r>
                        <a:rPr lang="en-US" dirty="0" smtClean="0"/>
                        <a:t>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Fe₂O</a:t>
                      </a:r>
                      <a:r>
                        <a:rPr lang="en-US" dirty="0" smtClean="0"/>
                        <a:t>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FeO</a:t>
                      </a:r>
                      <a:r>
                        <a:rPr lang="en-US" dirty="0" smtClean="0"/>
                        <a:t>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FeO</a:t>
                      </a:r>
                      <a:endParaRPr lang="ru-RU" dirty="0"/>
                    </a:p>
                  </a:txBody>
                  <a:tcPr/>
                </a:tc>
              </a:tr>
              <a:tr h="140719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У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М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Н</a:t>
                      </a:r>
                      <a:endParaRPr lang="ru-RU" b="1" dirty="0"/>
                    </a:p>
                  </a:txBody>
                  <a:tcPr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500" y="5589240"/>
            <a:ext cx="157961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C00CC"/>
                </a:solidFill>
              </a:rPr>
              <a:t>ВОПРОС № 8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формула оксида неметалла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2564904"/>
          <a:ext cx="6096000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136815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S0₂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Na₂O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CuO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FeO</a:t>
                      </a:r>
                      <a:endParaRPr lang="ru-RU" b="1" dirty="0"/>
                    </a:p>
                  </a:txBody>
                  <a:tcPr/>
                </a:tc>
              </a:tr>
              <a:tr h="136815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У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5517232"/>
            <a:ext cx="113347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268</Words>
  <Application>Microsoft Office PowerPoint</Application>
  <PresentationFormat>Экран (4:3)</PresentationFormat>
  <Paragraphs>122</Paragraphs>
  <Slides>21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Открытый урок химия 8 класс по теме «Основания»  Учитель Овчинникова Л.В.  </vt:lpstr>
      <vt:lpstr>Вопрос № 1  вода и углекислый газ относятся к классу «Оксиды» </vt:lpstr>
      <vt:lpstr>Вопрос № 2 Утверждения: а)Многие важные функции в клетке выполняет вода; б)углекислый газ используют для тушения пожаров; в)содержание углекислого газа в городах несколько больше, чем в сельской местности   </vt:lpstr>
      <vt:lpstr>Вопрос № 3 Утверждения: а)углекислый газ тяжелее воздуха б)углекислый газ легче воздуха в) аммиак тяжелее воздуха г) аммиак легче воздуха</vt:lpstr>
      <vt:lpstr>Вопрос № 4   Утверждения А) аммиак имеет формулу- NH₃ Б)раствор аммиака в воде называют нашатырным спиртом </vt:lpstr>
      <vt:lpstr>ВОПРОС № 5  Веществo – Cu₂O имеет название    </vt:lpstr>
      <vt:lpstr>ВОПРОС № 6 у людей и животных соляная кислота содержится  </vt:lpstr>
      <vt:lpstr>ВОПРОС № 7 формула оксида железа (II)  </vt:lpstr>
      <vt:lpstr>ВОПРОС № 8 формула оксида неметалла </vt:lpstr>
      <vt:lpstr>ВОПРОС № 9 формула оксида металла  </vt:lpstr>
      <vt:lpstr>Основания- сложные вещества, состоящие из атома металла и одной или нескольких гидроксогрупп (он) Общая формула Ме(ОН)n n- валентность металла Растворимые в воде основания называются щелочами</vt:lpstr>
      <vt:lpstr>Название оснований Cu(OН)₂- гидроксид меди (II) NaOH- гидроксид натрия ЗАПОМНИТЕ    </vt:lpstr>
      <vt:lpstr>Правила техники безопасности Запрещается ходить во время лабораторных  опытов, загромождать проходы портфелями; будьте внимательны при работе с химическими реактивами, растворы щелочей- едкие вещества, осторожно!, смыть водой; запрещается пробовать на вкус вещества; запрещается смешивать вещества без разрешения учителя; после окончания работы приведите рабочее место в порядок.        </vt:lpstr>
      <vt:lpstr>С помощью цветных карандашей зарисуйте окраску каждого индикатора </vt:lpstr>
      <vt:lpstr>ДЕЙСТВИЕ ИНДИКАТОРА В ЩЕЛОЧНОЙ СРЕДЕ   </vt:lpstr>
      <vt:lpstr>ЗАКРЕПЛЕНИЕ Составьте химические формулы оснований для Сr (II) и Cu (I), Al(III) назовите их.   </vt:lpstr>
      <vt:lpstr>Составьте формулы оксидов, соответствующих веществам, формулы которых: Fe(OH)₂ , Fe(OH)₃, Cu(OH)₂ , и дайте им названия </vt:lpstr>
      <vt:lpstr>Получение оснований .оксид металла+вода=щелочь   </vt:lpstr>
      <vt:lpstr>ВЫВОД Что Вы узнали на уроке? Какие вещества называют основаниями классификация и номенклатура оснований распознавание щелочей    </vt:lpstr>
      <vt:lpstr>Домашнее задание п.31 до химических свойств упр.2 стр.99</vt:lpstr>
      <vt:lpstr>РЕФЛЕКСИЯ  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 № 1  вода и углекислый газ относятся к классу «Оксиды» </dc:title>
  <dc:creator>Admin</dc:creator>
  <cp:lastModifiedBy>teacher</cp:lastModifiedBy>
  <cp:revision>68</cp:revision>
  <dcterms:created xsi:type="dcterms:W3CDTF">2006-01-12T20:11:21Z</dcterms:created>
  <dcterms:modified xsi:type="dcterms:W3CDTF">2015-02-06T10:30:55Z</dcterms:modified>
</cp:coreProperties>
</file>