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4" r:id="rId3"/>
    <p:sldId id="269" r:id="rId4"/>
    <p:sldId id="270" r:id="rId5"/>
    <p:sldId id="267" r:id="rId6"/>
    <p:sldId id="265" r:id="rId7"/>
    <p:sldId id="258" r:id="rId8"/>
    <p:sldId id="266" r:id="rId9"/>
    <p:sldId id="257" r:id="rId10"/>
    <p:sldId id="259" r:id="rId11"/>
    <p:sldId id="260" r:id="rId12"/>
    <p:sldId id="268" r:id="rId13"/>
    <p:sldId id="263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xdesign.ru/aphorism/author/a_alembert.html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НЮТА\Desktop\олеся\1264636594_1234962019_ger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2420888"/>
            <a:ext cx="3118945" cy="3418364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683568" y="2643182"/>
            <a:ext cx="46085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Истинное равенство граждан состоит в том, чтобы все они одинаково были подчинены законам. -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Ж.Д'Аламбер</a:t>
            </a:r>
            <a:endParaRPr lang="ru-RU" sz="2400" i="1" dirty="0" smtClean="0">
              <a:latin typeface="Times New Roman" pitchFamily="18" charset="0"/>
              <a:cs typeface="Times New Roman" pitchFamily="18" charset="0"/>
              <a:hlinkClick r:id="rId3"/>
            </a:endParaRPr>
          </a:p>
          <a:p>
            <a:pPr>
              <a:buFont typeface="Arial" pitchFamily="34" charset="0"/>
              <a:buChar char="•"/>
            </a:pPr>
            <a:endParaRPr lang="ru-RU" sz="2400" i="1" dirty="0" smtClean="0">
              <a:latin typeface="Times New Roman" pitchFamily="18" charset="0"/>
              <a:cs typeface="Times New Roman" pitchFamily="18" charset="0"/>
              <a:hlinkClick r:id="rId3"/>
            </a:endParaRPr>
          </a:p>
          <a:p>
            <a:pPr>
              <a:buFont typeface="Arial" pitchFamily="34" charset="0"/>
              <a:buChar char="•"/>
            </a:pPr>
            <a:endParaRPr lang="ru-RU" sz="2400" i="1" dirty="0" smtClean="0">
              <a:latin typeface="Times New Roman" pitchFamily="18" charset="0"/>
              <a:cs typeface="Times New Roman" pitchFamily="18" charset="0"/>
              <a:hlinkClick r:id="rId3"/>
            </a:endParaRP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  <a:hlinkClick r:id="rId3"/>
              </a:rPr>
              <a:t>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втор работы : 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читель обществознания Степаненко Татьяна Леонидовна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МОУ «СОШ» с. Приуральское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35696" y="620688"/>
            <a:ext cx="55446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Конституция РФ – основной закон государства.</a:t>
            </a:r>
            <a:endParaRPr lang="ru-RU" sz="36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63688" y="548680"/>
            <a:ext cx="5904656" cy="83099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Основные права, зафиксированные в Конституции РФ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2348880"/>
            <a:ext cx="2664296" cy="83099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Личные (право на жизнь)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084168" y="2276872"/>
            <a:ext cx="2574032" cy="120032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Политические (свобода слова, совести, мысли)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724128" y="3933056"/>
            <a:ext cx="2592288" cy="230832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Социально-экономические (право на труд, отдых, образование, чистую экологию)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27584" y="3429000"/>
            <a:ext cx="2880320" cy="156966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Культурные (право на свою национальную культуру, язык)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 rot="7166167">
            <a:off x="1825466" y="1672258"/>
            <a:ext cx="632462" cy="3458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 rot="883657">
            <a:off x="3488536" y="1574307"/>
            <a:ext cx="360040" cy="17197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4427984" y="1556792"/>
            <a:ext cx="360040" cy="33843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 rot="3868354">
            <a:off x="6751855" y="1644887"/>
            <a:ext cx="732523" cy="3458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3275856" y="5157192"/>
            <a:ext cx="2088232" cy="120032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Гражданские (избирательное право)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трелка вниз 15"/>
          <p:cNvSpPr/>
          <p:nvPr/>
        </p:nvSpPr>
        <p:spPr>
          <a:xfrm rot="21223509">
            <a:off x="5414823" y="1569681"/>
            <a:ext cx="360040" cy="22657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836712"/>
            <a:ext cx="741682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C00000"/>
                </a:solidFill>
              </a:rPr>
              <a:t>Конституция государства закрепила ряд важных основополагающих обязанностей граждан:</a:t>
            </a:r>
          </a:p>
          <a:p>
            <a:endParaRPr lang="ru-RU" sz="2000" dirty="0" smtClean="0">
              <a:solidFill>
                <a:srgbClr val="C00000"/>
              </a:solidFill>
            </a:endParaRP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rgbClr val="002060"/>
                </a:solidFill>
              </a:rPr>
              <a:t>Гражданин обязан соблюдать законы государства.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rgbClr val="002060"/>
                </a:solidFill>
              </a:rPr>
              <a:t>Гражданин должен платить налоги, сборы.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rgbClr val="002060"/>
                </a:solidFill>
              </a:rPr>
              <a:t>Гражданин должен защищать Отечество.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rgbClr val="002060"/>
                </a:solidFill>
              </a:rPr>
              <a:t>Гражданин должен сохранять природу.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rgbClr val="002060"/>
                </a:solidFill>
              </a:rPr>
              <a:t>Гражданин должен заботиться о детях и нетрудоспособных родителях.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rgbClr val="002060"/>
                </a:solidFill>
              </a:rPr>
              <a:t>Гражданин должен беречь памятники культуры. 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692696"/>
            <a:ext cx="56959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Гражданские права и свободы: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1844824"/>
            <a:ext cx="75608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Право на свободу и личную неприкосновенность. Только суд имеет право вынести обвинение и лишить человека свободы.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4293096"/>
            <a:ext cx="7200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Право на неприкосновенность таких сторон частной жизни, как сфера семейных, дружеских, деловых отношений.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3861048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83568" y="3356992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Право на уважение личности.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1196752"/>
            <a:ext cx="705678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Политические права и свободы:</a:t>
            </a:r>
          </a:p>
          <a:p>
            <a:pPr algn="ctr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Право принимать участие в управлении своей страной.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Право человека на свободу мысли.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Свобода совести и религии.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Право на свободу убеждений.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 Право на свободу мирных собраний и ассоциаций.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6605" y="980728"/>
            <a:ext cx="692971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Экономические права и свободы: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Право на собственность.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Право на труд.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Право на отдых и досуг.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Право на достойный жизненный уровень.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38373" y="4077072"/>
            <a:ext cx="6426759" cy="1723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Культурные права: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Право на образование.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Право на участие в культурной жизни.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0035" y="642918"/>
            <a:ext cx="8001056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smtClean="0"/>
              <a:t> </a:t>
            </a:r>
            <a:r>
              <a:rPr lang="ru-RU" sz="3200" dirty="0" smtClean="0">
                <a:solidFill>
                  <a:srgbClr val="C00000"/>
                </a:solidFill>
                <a:latin typeface="Arial Black" pitchFamily="34" charset="0"/>
              </a:rPr>
              <a:t>О бесспорном и спорном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>
                <a:solidFill>
                  <a:srgbClr val="002060"/>
                </a:solidFill>
              </a:rPr>
              <a:t>  </a:t>
            </a:r>
            <a:r>
              <a:rPr lang="ru-RU" sz="2400" dirty="0" smtClean="0">
                <a:solidFill>
                  <a:srgbClr val="002060"/>
                </a:solidFill>
              </a:rPr>
              <a:t>Для меня важно, что нынешняя Конституция обращена всеми своими статьями к личности, к человеку, к гражданину. В нём нет и намёка на верховенство одних  и даже косвенную подчинённость других. В ней чёрным по белому записано признание идеологического многообразия, политического многообразия, многопартийности, равенства перед законом общественных организаций, то, что никакая религия не может признаваться государственной.</a:t>
            </a:r>
          </a:p>
          <a:p>
            <a:r>
              <a:rPr lang="ru-RU" dirty="0" smtClean="0"/>
              <a:t> </a:t>
            </a:r>
            <a:r>
              <a:rPr lang="ru-RU" dirty="0" smtClean="0"/>
              <a:t>                                               ( </a:t>
            </a:r>
            <a:r>
              <a:rPr lang="ru-RU" dirty="0" smtClean="0">
                <a:solidFill>
                  <a:srgbClr val="7030A0"/>
                </a:solidFill>
              </a:rPr>
              <a:t>Л. </a:t>
            </a:r>
            <a:r>
              <a:rPr lang="ru-RU" dirty="0" err="1" smtClean="0">
                <a:solidFill>
                  <a:srgbClr val="7030A0"/>
                </a:solidFill>
              </a:rPr>
              <a:t>Корнешов</a:t>
            </a:r>
            <a:r>
              <a:rPr lang="ru-RU" dirty="0" smtClean="0">
                <a:solidFill>
                  <a:srgbClr val="7030A0"/>
                </a:solidFill>
              </a:rPr>
              <a:t>, журналист 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1000108"/>
            <a:ext cx="773076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Литература:</a:t>
            </a:r>
          </a:p>
          <a:p>
            <a:pPr algn="ctr"/>
            <a:endParaRPr lang="ru-RU" dirty="0" smtClean="0"/>
          </a:p>
          <a:p>
            <a:r>
              <a:rPr lang="ru-RU" dirty="0" smtClean="0">
                <a:solidFill>
                  <a:srgbClr val="0070C0"/>
                </a:solidFill>
              </a:rPr>
              <a:t>1.А.Ф. Никитин «Право и политика»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2.Я.В. Соколов, А.С. </a:t>
            </a:r>
            <a:r>
              <a:rPr lang="ru-RU" dirty="0" err="1" smtClean="0">
                <a:solidFill>
                  <a:srgbClr val="0070C0"/>
                </a:solidFill>
              </a:rPr>
              <a:t>Прутченков</a:t>
            </a:r>
            <a:r>
              <a:rPr lang="ru-RU" dirty="0" smtClean="0">
                <a:solidFill>
                  <a:srgbClr val="0070C0"/>
                </a:solidFill>
              </a:rPr>
              <a:t> «</a:t>
            </a:r>
            <a:r>
              <a:rPr lang="ru-RU" dirty="0" err="1" smtClean="0">
                <a:solidFill>
                  <a:srgbClr val="0070C0"/>
                </a:solidFill>
              </a:rPr>
              <a:t>Граждановедение</a:t>
            </a:r>
            <a:r>
              <a:rPr lang="ru-RU" dirty="0" smtClean="0">
                <a:solidFill>
                  <a:srgbClr val="0070C0"/>
                </a:solidFill>
              </a:rPr>
              <a:t>»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3.А.Ф</a:t>
            </a:r>
            <a:r>
              <a:rPr lang="ru-RU" dirty="0" smtClean="0">
                <a:solidFill>
                  <a:srgbClr val="0070C0"/>
                </a:solidFill>
              </a:rPr>
              <a:t>. Никитин </a:t>
            </a:r>
            <a:r>
              <a:rPr lang="ru-RU" dirty="0" smtClean="0">
                <a:solidFill>
                  <a:srgbClr val="0070C0"/>
                </a:solidFill>
              </a:rPr>
              <a:t>«Конституционное право»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4.Конституция РФ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5.А.И.Кравченко, Е.А. Певцова «Обществознание»</a:t>
            </a:r>
          </a:p>
          <a:p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908720"/>
            <a:ext cx="727280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Конституция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(от лат.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constitutio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устройство) –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основной закон государства, </a:t>
            </a:r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определяющий его общественное и государственное устройство, порядок и принципы образования представительных органов власти, избирательную систему, основные права и обязанности граждан.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4365104"/>
            <a:ext cx="63367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Всего в истории России (РСФСР) насчитывается 5 Конституций: 1918 г., 1925 г., 1937 г., 1978 г., 1993 г. и три Конституции СССР: 1924 г., 1936 г., 1977 г. 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764704"/>
            <a:ext cx="75608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Первой в Советском государстве была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Конституция РСФСР 1918 г.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5" descr="07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276872"/>
            <a:ext cx="2520280" cy="3889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8" descr="Pic_03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2708920"/>
            <a:ext cx="2376264" cy="3001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620688"/>
            <a:ext cx="64087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Сегодня у нас действует Конституция  Российской Федерации, принятая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 декабря 1993 года.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4" descr="Pic_0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420888"/>
            <a:ext cx="2532311" cy="3491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L13_p2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1988840"/>
            <a:ext cx="3001962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836712"/>
            <a:ext cx="784887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своей структуре 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Конституция РФ состоит из Преамбулы и </a:t>
            </a:r>
            <a:r>
              <a:rPr lang="ru-RU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двух 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разделов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Преамбуле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характеризуются 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условия и цели принятия Конституции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Далее следуют разделы, которые делятся на главы. Главы состоят из статей. 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Раздел первый содержит </a:t>
            </a:r>
            <a:r>
              <a:rPr lang="ru-RU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137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статей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сгруппированных 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девяти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главах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Глава 1</a:t>
            </a: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- Основы конституционного строя; </a:t>
            </a:r>
          </a:p>
          <a:p>
            <a:r>
              <a:rPr lang="ru-RU" sz="2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Глава 2</a:t>
            </a: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- Права и свободы человека и гражданина; </a:t>
            </a:r>
          </a:p>
          <a:p>
            <a:r>
              <a:rPr lang="ru-RU" sz="2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Глава 3</a:t>
            </a: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- Федеративное устройство; </a:t>
            </a:r>
          </a:p>
          <a:p>
            <a:r>
              <a:rPr lang="ru-RU" sz="2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Глава 4</a:t>
            </a: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- Президент Российской Федерации; </a:t>
            </a:r>
          </a:p>
          <a:p>
            <a:r>
              <a:rPr lang="ru-RU" sz="2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Глава 5</a:t>
            </a: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- Федеральное Собрание; </a:t>
            </a:r>
          </a:p>
          <a:p>
            <a:r>
              <a:rPr lang="ru-RU" sz="2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Глава 6</a:t>
            </a: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- Правительство Российской Федерации; </a:t>
            </a:r>
          </a:p>
          <a:p>
            <a:r>
              <a:rPr lang="ru-RU" sz="2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Глава 7</a:t>
            </a: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- Судебная власть; </a:t>
            </a:r>
          </a:p>
          <a:p>
            <a:r>
              <a:rPr lang="ru-RU" sz="2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Глава 8</a:t>
            </a: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- Местное самоуправление; </a:t>
            </a:r>
          </a:p>
          <a:p>
            <a:r>
              <a:rPr lang="ru-RU" sz="2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Глава 9</a:t>
            </a: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- Конституционные поправки и пересмотр Конституции. Раздел второй называется «3аключительные и переходные положения» и содержит девять частей.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836712"/>
            <a:ext cx="748883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Главные характеристики 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 конституционного строя</a:t>
            </a:r>
          </a:p>
          <a:p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Статья 1</a:t>
            </a:r>
          </a:p>
          <a:p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1. Российская Федерация - Россия есть демократическое федеративное правовое государство с республиканской формой правления.</a:t>
            </a:r>
          </a:p>
          <a:p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 Наименования Российская Федерация и Россия равнозначны.</a:t>
            </a:r>
          </a:p>
          <a:p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Статья 2</a:t>
            </a:r>
          </a:p>
          <a:p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Человек, его права и свободы являются высшей ценностью. Признание, соблюдение и защита прав и свобод человека и гражданина - обязанность государства.</a:t>
            </a:r>
            <a:endParaRPr lang="ru-RU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836712"/>
            <a:ext cx="72008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Конституция РФ имеет 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высшую юридическую силу, прямое действие и применяется на всей территории России. Законы и иные правовые акты, применяемые в Российской Федерации, не должны противоречить Конституции РФ.</a:t>
            </a:r>
          </a:p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конституциях закрепляются нормы взаимоотношений граждан и государства, права личности, правовое равенство всех граждан; описываются характер государства (республика, монархия, федерация и т.п.), статус различных властей. Правила взаимоотношения парламента, президента, правительства и суда, а также структура и порядок функционирования органов управления. 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5-конечная звезда 2"/>
          <p:cNvSpPr/>
          <p:nvPr/>
        </p:nvSpPr>
        <p:spPr>
          <a:xfrm>
            <a:off x="-1620688" y="1772816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908720"/>
            <a:ext cx="76328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Конституция РФ выступает Основным законом нашей страны. Её фундаментом являются международные документы, защищающие права человека:</a:t>
            </a:r>
          </a:p>
          <a:p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1948 г</a:t>
            </a:r>
            <a:r>
              <a:rPr lang="ru-RU" sz="2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– Всеобщая декларация прав человека;</a:t>
            </a:r>
          </a:p>
          <a:p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1950 г</a:t>
            </a:r>
            <a:r>
              <a:rPr lang="ru-RU" sz="2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– Европейская конвенция о защите прав человека и основных свобод;</a:t>
            </a:r>
          </a:p>
          <a:p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1959 г</a:t>
            </a:r>
            <a:r>
              <a:rPr lang="ru-RU" sz="2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– Декларация прав ребёнка;</a:t>
            </a:r>
          </a:p>
          <a:p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1960 г</a:t>
            </a:r>
            <a:r>
              <a:rPr lang="ru-RU" sz="2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– Международный пакт об экономических, социальных и культурных правах;</a:t>
            </a:r>
          </a:p>
          <a:p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1966 г</a:t>
            </a:r>
            <a:r>
              <a:rPr lang="ru-RU" sz="2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– Международный пакт о гражданских и политических правах;</a:t>
            </a:r>
          </a:p>
          <a:p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1989 г</a:t>
            </a:r>
            <a:r>
              <a:rPr lang="ru-RU" sz="2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– Конвенция о правах ребёнка.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5856" y="476672"/>
            <a:ext cx="2545890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dirty="0" smtClean="0"/>
              <a:t>Конституция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907704" y="1628800"/>
            <a:ext cx="5283819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dirty="0" smtClean="0"/>
              <a:t>Основа всего законодательства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915816" y="2708920"/>
            <a:ext cx="3148619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dirty="0" smtClean="0"/>
              <a:t>Стабильный закон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475656" y="3789040"/>
            <a:ext cx="6408712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Закрепляет базовые принципы государственного устройства, права и обязанности граждан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051720" y="5589240"/>
            <a:ext cx="5238935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dirty="0" smtClean="0"/>
              <a:t>Принимается в особом порядке</a:t>
            </a:r>
            <a:endParaRPr lang="ru-RU" sz="2400" dirty="0"/>
          </a:p>
        </p:txBody>
      </p:sp>
      <p:sp>
        <p:nvSpPr>
          <p:cNvPr id="7" name="Стрелка вниз 6"/>
          <p:cNvSpPr/>
          <p:nvPr/>
        </p:nvSpPr>
        <p:spPr>
          <a:xfrm>
            <a:off x="4283968" y="1124744"/>
            <a:ext cx="360040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4283968" y="2204864"/>
            <a:ext cx="360040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4283968" y="5085184"/>
            <a:ext cx="360040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4283968" y="3284984"/>
            <a:ext cx="360040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</TotalTime>
  <Words>852</Words>
  <Application>Microsoft Office PowerPoint</Application>
  <PresentationFormat>Экран (4:3)</PresentationFormat>
  <Paragraphs>89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олеся</dc:creator>
  <cp:lastModifiedBy>Валентина</cp:lastModifiedBy>
  <cp:revision>38</cp:revision>
  <dcterms:created xsi:type="dcterms:W3CDTF">2015-03-31T18:12:54Z</dcterms:created>
  <dcterms:modified xsi:type="dcterms:W3CDTF">2015-04-03T13:18:25Z</dcterms:modified>
</cp:coreProperties>
</file>