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6" r:id="rId3"/>
    <p:sldId id="298" r:id="rId4"/>
    <p:sldId id="297" r:id="rId5"/>
    <p:sldId id="294" r:id="rId6"/>
    <p:sldId id="275" r:id="rId7"/>
    <p:sldId id="276" r:id="rId8"/>
    <p:sldId id="281" r:id="rId9"/>
    <p:sldId id="282" r:id="rId10"/>
    <p:sldId id="299" r:id="rId11"/>
    <p:sldId id="300" r:id="rId12"/>
    <p:sldId id="302" r:id="rId13"/>
    <p:sldId id="303" r:id="rId14"/>
    <p:sldId id="304" r:id="rId15"/>
    <p:sldId id="286" r:id="rId16"/>
    <p:sldId id="290" r:id="rId17"/>
    <p:sldId id="287" r:id="rId18"/>
    <p:sldId id="289" r:id="rId19"/>
    <p:sldId id="305" r:id="rId20"/>
    <p:sldId id="28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582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notesViewPr>
    <p:cSldViewPr>
      <p:cViewPr varScale="1">
        <p:scale>
          <a:sx n="43" d="100"/>
          <a:sy n="43" d="100"/>
        </p:scale>
        <p:origin x="-222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CE485-A49D-4078-B093-B9006B8CBB0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F547F-D39D-4D3B-B388-489D58635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F547F-D39D-4D3B-B388-489D5863544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6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5FDC-9D7B-4681-8F7D-7EFB88DFB283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42DDD-2B4C-4894-B144-B20DB6C45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0FA9-22A2-47BB-8874-B3762ABB7BE8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E1FB6-D155-43CC-A963-9DAD198F4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6D12-C9E5-4518-BABB-621D2931EF1E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ADA4-1035-4B5E-BFE7-349A0842D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7DE7-00B6-4714-AD84-3CEE82B6653C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F701F-1E65-4D38-B0EF-963AEC001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B09CA-B41A-4C08-9119-A5847A3FCDEF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EBC9-8AE0-4703-AE9B-74D5B2AF1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EA7B-5F9A-47CD-A125-3E25D8571723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6D23-CA69-4D23-900D-8ABAE063F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5D33-A3AF-4675-815C-F161F85EC4E5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B9A6-1F51-4623-8C11-6EE95E69E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C213A-F3C4-4CAF-9798-6697D012402F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E151-55B5-4916-8E8B-553ED886B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8A67-752D-4EE7-9FDA-7318970A78F5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D9D2-32FA-4CAD-89A5-A0BBC49D5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0CE5-9737-45CB-A56F-02FA02C00A7B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5CD9-85DA-4990-BA45-F78C675AC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9EF2-33AF-4FCD-B290-6250E7A1AF43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0FAD-CAEF-4590-99F7-EF1040ABA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32BE80-372F-4D0E-ADD5-147474E23A9C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EE06BF-205B-44A8-962D-F833A66D1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857232"/>
            <a:ext cx="6858016" cy="14700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C000"/>
                </a:solidFill>
                <a:latin typeface="Arial Black" pitchFamily="34" charset="0"/>
                <a:ea typeface="+mj-ea"/>
                <a:cs typeface="+mj-cs"/>
              </a:rPr>
              <a:t>Векторное кодирование графической информации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463" y="144463"/>
            <a:ext cx="8891587" cy="6597650"/>
          </a:xfrm>
          <a:prstGeom prst="roundRect">
            <a:avLst>
              <a:gd name="adj" fmla="val 121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2500298" y="3429000"/>
            <a:ext cx="45164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itchFamily="34" charset="0"/>
              </a:rPr>
              <a:t>Информатика и ИКТ.</a:t>
            </a:r>
          </a:p>
          <a:p>
            <a:r>
              <a:rPr lang="ru-RU" sz="3200" b="1" dirty="0">
                <a:solidFill>
                  <a:srgbClr val="C00000"/>
                </a:solidFill>
                <a:latin typeface="Century Gothic" pitchFamily="34" charset="0"/>
              </a:rPr>
              <a:t>6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M_TAKOU\Desktop\открытый урок\ю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4714908" cy="47149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214290"/>
            <a:ext cx="5114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Растровое изображение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550072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285728"/>
            <a:ext cx="5116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Векторное изображение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12" name="Group 60"/>
          <p:cNvGraphicFramePr>
            <a:graphicFrameLocks noGrp="1"/>
          </p:cNvGraphicFramePr>
          <p:nvPr/>
        </p:nvGraphicFramePr>
        <p:xfrm>
          <a:off x="228600" y="428604"/>
          <a:ext cx="8686800" cy="6123111"/>
        </p:xfrm>
        <a:graphic>
          <a:graphicData uri="http://schemas.openxmlformats.org/drawingml/2006/table">
            <a:tbl>
              <a:tblPr/>
              <a:tblGrid>
                <a:gridCol w="2327275"/>
                <a:gridCol w="3387725"/>
                <a:gridCol w="2971800"/>
              </a:tblGrid>
              <a:tr h="336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Растровое изображение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Векторное изображение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формируется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180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применяется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180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изменяется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процессе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асштабирования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72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для работы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Достоинства</a:t>
                      </a:r>
                    </a:p>
                  </a:txBody>
                  <a:tcPr marL="180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</a:t>
                      </a:r>
                    </a:p>
                  </a:txBody>
                  <a:tcPr marL="180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2" name="Group 62"/>
          <p:cNvGraphicFramePr>
            <a:graphicFrameLocks noGrp="1"/>
          </p:cNvGraphicFramePr>
          <p:nvPr/>
        </p:nvGraphicFramePr>
        <p:xfrm>
          <a:off x="228600" y="76200"/>
          <a:ext cx="8686800" cy="6521451"/>
        </p:xfrm>
        <a:graphic>
          <a:graphicData uri="http://schemas.openxmlformats.org/drawingml/2006/table">
            <a:tbl>
              <a:tblPr/>
              <a:tblGrid>
                <a:gridCol w="2209800"/>
                <a:gridCol w="3505200"/>
                <a:gridCol w="2971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BDE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Растровое изображение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BDE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Векторное изображение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BDE2">
                        <a:alpha val="50000"/>
                      </a:srgbClr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формируется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изображение?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BDE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применяется?</a:t>
                      </a: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BDE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изменяется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процессе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асштабирования?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BDE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для работы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BDE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Достоинства</a:t>
                      </a: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BDE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BDE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514600" y="533400"/>
            <a:ext cx="3352800" cy="8080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dirty="0" err="1">
                <a:latin typeface="Times New Roman" pitchFamily="18" charset="0"/>
              </a:rPr>
              <a:t>Из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точек</a:t>
            </a:r>
            <a:r>
              <a:rPr lang="en-US" dirty="0">
                <a:latin typeface="Times New Roman" pitchFamily="18" charset="0"/>
              </a:rPr>
              <a:t> (</a:t>
            </a:r>
            <a:r>
              <a:rPr lang="en-US" b="1" dirty="0" err="1">
                <a:latin typeface="Times New Roman" pitchFamily="18" charset="0"/>
              </a:rPr>
              <a:t>пикселей</a:t>
            </a:r>
            <a:r>
              <a:rPr lang="en-US" dirty="0">
                <a:latin typeface="Times New Roman" pitchFamily="18" charset="0"/>
              </a:rPr>
              <a:t>)</a:t>
            </a:r>
          </a:p>
          <a:p>
            <a:pPr algn="ctr">
              <a:spcBef>
                <a:spcPct val="20000"/>
              </a:spcBef>
            </a:pPr>
            <a:r>
              <a:rPr lang="en-US" dirty="0" err="1">
                <a:latin typeface="Times New Roman" pitchFamily="18" charset="0"/>
              </a:rPr>
              <a:t>различного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цвета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2511425" y="1381125"/>
            <a:ext cx="3352800" cy="100806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</a:rPr>
              <a:t>Обработка фотографий</a:t>
            </a:r>
            <a:r>
              <a:rPr lang="en-US" sz="1600" dirty="0" smtClean="0">
                <a:latin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</a:rPr>
              <a:t>Используется</a:t>
            </a:r>
            <a:endParaRPr lang="ru-RU" sz="1600" dirty="0" smtClean="0">
              <a:latin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для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художественного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творчества</a:t>
            </a:r>
            <a:r>
              <a:rPr lang="en-US" sz="1400" dirty="0">
                <a:latin typeface="Arial" charset="0"/>
              </a:rPr>
              <a:t>.</a:t>
            </a:r>
            <a:endParaRPr lang="ru-RU" sz="1400" dirty="0">
              <a:latin typeface="Arial" charset="0"/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2484438" y="2420938"/>
            <a:ext cx="3352800" cy="8763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" charset="0"/>
              </a:rPr>
              <a:t>Теряется качество</a:t>
            </a:r>
            <a:endParaRPr lang="ru-RU" dirty="0">
              <a:latin typeface="Arial" charset="0"/>
            </a:endParaRP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2500298" y="3429000"/>
            <a:ext cx="3429000" cy="838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      </a:t>
            </a:r>
          </a:p>
          <a:p>
            <a:pPr algn="ctr"/>
            <a:r>
              <a:rPr lang="en-US" sz="2000" dirty="0" smtClean="0">
                <a:latin typeface="Times New Roman" pitchFamily="18" charset="0"/>
              </a:rPr>
              <a:t>Paint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2484438" y="4292600"/>
            <a:ext cx="3429000" cy="10810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</a:rPr>
              <a:t>Можно кодировать любые </a:t>
            </a:r>
            <a:endParaRPr lang="ru-RU" dirty="0" smtClean="0">
              <a:latin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</a:rPr>
              <a:t>изображения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5943600" y="533400"/>
            <a:ext cx="2895600" cy="808038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dirty="0" err="1">
                <a:latin typeface="Times New Roman" pitchFamily="18" charset="0"/>
              </a:rPr>
              <a:t>Из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объектов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точка</a:t>
            </a:r>
            <a:r>
              <a:rPr lang="en-US" i="1" dirty="0">
                <a:latin typeface="Times New Roman" pitchFamily="18" charset="0"/>
              </a:rPr>
              <a:t>, </a:t>
            </a:r>
          </a:p>
          <a:p>
            <a:pPr algn="ctr">
              <a:spcBef>
                <a:spcPct val="20000"/>
              </a:spcBef>
            </a:pPr>
            <a:r>
              <a:rPr lang="en-US" i="1" dirty="0" err="1">
                <a:latin typeface="Times New Roman" pitchFamily="18" charset="0"/>
              </a:rPr>
              <a:t>линия</a:t>
            </a:r>
            <a:r>
              <a:rPr lang="en-US" i="1" dirty="0">
                <a:latin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</a:rPr>
              <a:t>окружность</a:t>
            </a:r>
            <a:r>
              <a:rPr lang="en-US" i="1" dirty="0">
                <a:latin typeface="Times New Roman" pitchFamily="18" charset="0"/>
              </a:rPr>
              <a:t>,</a:t>
            </a:r>
          </a:p>
          <a:p>
            <a:pPr algn="ctr">
              <a:spcBef>
                <a:spcPct val="20000"/>
              </a:spcBef>
            </a:pPr>
            <a:r>
              <a:rPr lang="en-US" i="1" dirty="0">
                <a:latin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</a:rPr>
              <a:t>прямоугольник</a:t>
            </a:r>
            <a:r>
              <a:rPr lang="en-US" i="1" dirty="0">
                <a:latin typeface="Times New Roman" pitchFamily="18" charset="0"/>
              </a:rPr>
              <a:t> и </a:t>
            </a:r>
            <a:r>
              <a:rPr lang="en-US" i="1" dirty="0" err="1">
                <a:latin typeface="Times New Roman" pitchFamily="18" charset="0"/>
              </a:rPr>
              <a:t>т.д</a:t>
            </a:r>
            <a:r>
              <a:rPr lang="en-US" i="1" dirty="0">
                <a:latin typeface="Times New Roman" pitchFamily="18" charset="0"/>
              </a:rPr>
              <a:t>.)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5956300" y="1366838"/>
            <a:ext cx="2895600" cy="9826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i="1" dirty="0" err="1">
                <a:latin typeface="Times New Roman" pitchFamily="18" charset="0"/>
              </a:rPr>
              <a:t>Для</a:t>
            </a:r>
            <a:r>
              <a:rPr lang="en-US" i="1" dirty="0">
                <a:latin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</a:rPr>
              <a:t>создания</a:t>
            </a:r>
            <a:endParaRPr lang="en-US" i="1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i="1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чертежей</a:t>
            </a:r>
            <a:r>
              <a:rPr lang="en-US" i="1" dirty="0">
                <a:latin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</a:rPr>
              <a:t>схем</a:t>
            </a:r>
            <a:r>
              <a:rPr lang="en-US" i="1" dirty="0">
                <a:latin typeface="Times New Roman" pitchFamily="18" charset="0"/>
              </a:rPr>
              <a:t>)</a:t>
            </a:r>
            <a:endParaRPr lang="ru-RU" i="1" dirty="0">
              <a:latin typeface="Times New Roman" pitchFamily="18" charset="0"/>
            </a:endParaRP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5969000" y="2487613"/>
            <a:ext cx="2895600" cy="814387"/>
          </a:xfrm>
          <a:prstGeom prst="rect">
            <a:avLst/>
          </a:prstGeom>
          <a:solidFill>
            <a:srgbClr val="FF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Не теряет качества</a:t>
            </a:r>
            <a:endParaRPr lang="ru-RU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5940425" y="3429000"/>
            <a:ext cx="2895600" cy="8382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          </a:t>
            </a:r>
          </a:p>
          <a:p>
            <a:pPr algn="ctr"/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векторный графический </a:t>
            </a:r>
          </a:p>
          <a:p>
            <a:pPr algn="ctr"/>
            <a:r>
              <a:rPr lang="ru-RU" dirty="0" smtClean="0">
                <a:latin typeface="Times New Roman" pitchFamily="18" charset="0"/>
              </a:rPr>
              <a:t>редактор</a:t>
            </a:r>
            <a:r>
              <a:rPr lang="ru-RU" dirty="0" smtClean="0"/>
              <a:t> </a:t>
            </a:r>
            <a:endParaRPr lang="ru-RU" dirty="0"/>
          </a:p>
          <a:p>
            <a:pPr algn="ctr">
              <a:spcBef>
                <a:spcPct val="20000"/>
              </a:spcBef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6011863" y="4292600"/>
            <a:ext cx="2895600" cy="1081088"/>
          </a:xfrm>
          <a:prstGeom prst="rect">
            <a:avLst/>
          </a:prstGeom>
          <a:solidFill>
            <a:srgbClr val="FF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Times New Roman" pitchFamily="18" charset="0"/>
              </a:rPr>
              <a:t>рисунки </a:t>
            </a:r>
            <a:r>
              <a:rPr lang="ru-RU" dirty="0">
                <a:latin typeface="Times New Roman" pitchFamily="18" charset="0"/>
              </a:rPr>
              <a:t>не искажаются; </a:t>
            </a:r>
          </a:p>
          <a:p>
            <a:pPr algn="ctr"/>
            <a:r>
              <a:rPr lang="ru-RU" dirty="0" smtClean="0">
                <a:latin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</a:rPr>
              <a:t>занимают немного </a:t>
            </a:r>
          </a:p>
          <a:p>
            <a:pPr algn="ctr"/>
            <a:r>
              <a:rPr lang="ru-RU" dirty="0">
                <a:latin typeface="Times New Roman" pitchFamily="18" charset="0"/>
              </a:rPr>
              <a:t>места в памяти 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2484438" y="5516563"/>
            <a:ext cx="3429000" cy="100806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Times New Roman" pitchFamily="18" charset="0"/>
              </a:rPr>
              <a:t>рисунки искажаются</a:t>
            </a:r>
            <a:endParaRPr lang="ru-RU" dirty="0">
              <a:latin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</a:rPr>
              <a:t>занимают много места в памяти 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6011863" y="5445125"/>
            <a:ext cx="2895600" cy="10795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 не подходит для </a:t>
            </a:r>
            <a:endParaRPr lang="ru-RU" dirty="0" smtClean="0">
              <a:latin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</a:rPr>
              <a:t>кодирования </a:t>
            </a:r>
            <a:r>
              <a:rPr lang="ru-RU" dirty="0">
                <a:latin typeface="Times New Roman" pitchFamily="18" charset="0"/>
              </a:rPr>
              <a:t>и </a:t>
            </a:r>
          </a:p>
          <a:p>
            <a:pPr algn="ctr"/>
            <a:r>
              <a:rPr lang="ru-RU" dirty="0">
                <a:latin typeface="Times New Roman" pitchFamily="18" charset="0"/>
              </a:rPr>
              <a:t>обработки фотографий.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2" grpId="0" animBg="1" autoUpdateAnimBg="0"/>
      <p:bldP spid="10273" grpId="0" animBg="1" autoUpdateAnimBg="0"/>
      <p:bldP spid="10274" grpId="0" animBg="1" autoUpdateAnimBg="0"/>
      <p:bldP spid="10275" grpId="0" animBg="1" autoUpdateAnimBg="0"/>
      <p:bldP spid="10276" grpId="0" animBg="1" autoUpdateAnimBg="0"/>
      <p:bldP spid="10277" grpId="0" animBg="1" autoUpdateAnimBg="0"/>
      <p:bldP spid="10278" grpId="0" animBg="1" autoUpdateAnimBg="0"/>
      <p:bldP spid="10279" grpId="0" animBg="1" autoUpdateAnimBg="0"/>
      <p:bldP spid="10280" grpId="0" animBg="1" autoUpdateAnimBg="0"/>
      <p:bldP spid="10281" grpId="0" animBg="1" autoUpdateAnimBg="0"/>
      <p:bldP spid="10294" grpId="0" animBg="1" autoUpdateAnimBg="0"/>
      <p:bldP spid="1029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63938" y="549275"/>
            <a:ext cx="2524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Физминутка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4716463" y="1701800"/>
            <a:ext cx="3959225" cy="3959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5650" y="1700213"/>
            <a:ext cx="3959225" cy="3960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4356100" y="3500438"/>
            <a:ext cx="647700" cy="576262"/>
          </a:xfrm>
          <a:prstGeom prst="sun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pat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17 -0.00509 C -0.42917 0.15306 -0.33455 0.28346 -0.21928 0.28346 C -0.08316 0.28346 -0.03403 0.13896 -0.01337 0.05202 L 0.00781 -0.06266 C 0.02899 -0.1496 0.08125 -0.29341 0.23489 -0.29341 C 0.33316 -0.29341 0.44496 -0.1637 0.44496 -0.00509 C 0.44496 0.15306 0.33316 0.28346 0.23489 0.28346 C 0.08125 0.28346 0.02899 0.13896 0.00781 0.05202 L -0.01337 -0.06266 C -0.03403 -0.1496 -0.08316 -0.29341 -0.21928 -0.29341 C -0.33455 -0.29341 -0.42917 -0.1637 -0.42917 -0.00509 Z " pathEditMode="relative" rAng="0" ptsTypes="ffFffffFfff">
                                      <p:cBhvr>
                                        <p:cTn id="12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сси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357694"/>
            <a:ext cx="2571768" cy="1710226"/>
          </a:xfrm>
          <a:prstGeom prst="rect">
            <a:avLst/>
          </a:prstGeom>
        </p:spPr>
      </p:pic>
      <p:pic>
        <p:nvPicPr>
          <p:cNvPr id="5" name="Рисунок 4" descr="чел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24" y="785794"/>
            <a:ext cx="2470788" cy="1643074"/>
          </a:xfrm>
          <a:prstGeom prst="rect">
            <a:avLst/>
          </a:prstGeom>
        </p:spPr>
      </p:pic>
      <p:pic>
        <p:nvPicPr>
          <p:cNvPr id="6" name="Рисунок 5" descr="баш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286256"/>
            <a:ext cx="2500330" cy="1662719"/>
          </a:xfrm>
          <a:prstGeom prst="rect">
            <a:avLst/>
          </a:prstGeom>
        </p:spPr>
      </p:pic>
      <p:pic>
        <p:nvPicPr>
          <p:cNvPr id="8" name="Рисунок 7" descr="кунашак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785794"/>
            <a:ext cx="2500330" cy="1662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си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857232"/>
            <a:ext cx="6143668" cy="408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л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142984"/>
            <a:ext cx="5908405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ш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3" y="1142984"/>
            <a:ext cx="6230683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наша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00109"/>
            <a:ext cx="6858048" cy="45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Растровое кодирование графики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671887" cy="343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643182"/>
            <a:ext cx="3571900" cy="390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2124075" y="549275"/>
            <a:ext cx="4054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Домашнее задание</a:t>
            </a:r>
          </a:p>
        </p:txBody>
      </p:sp>
      <p:sp>
        <p:nvSpPr>
          <p:cNvPr id="27651" name="Содержимое 2"/>
          <p:cNvSpPr txBox="1">
            <a:spLocks/>
          </p:cNvSpPr>
          <p:nvPr/>
        </p:nvSpPr>
        <p:spPr bwMode="auto">
          <a:xfrm>
            <a:off x="642910" y="2000240"/>
            <a:ext cx="7605738" cy="19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dirty="0">
                <a:latin typeface="Calibri" pitchFamily="34" charset="0"/>
              </a:rPr>
              <a:t>Домашнее </a:t>
            </a:r>
            <a:r>
              <a:rPr lang="ru-RU" sz="3200" dirty="0" smtClean="0">
                <a:latin typeface="Calibri" pitchFamily="34" charset="0"/>
              </a:rPr>
              <a:t>задание: п. 1.3 вопросы 1-6 </a:t>
            </a:r>
            <a:endParaRPr lang="ru-RU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dirty="0">
              <a:latin typeface="Calibri" pitchFamily="34" charset="0"/>
            </a:endParaRPr>
          </a:p>
        </p:txBody>
      </p:sp>
      <p:pic>
        <p:nvPicPr>
          <p:cNvPr id="4" name="Рисунок 3" descr="$АЯ$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786190"/>
            <a:ext cx="1571636" cy="274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11828">
            <a:off x="151563" y="779799"/>
            <a:ext cx="68520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Векторная графика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35200"/>
            <a:ext cx="440055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g2к 6 к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215106" cy="54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60722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500034" y="500042"/>
            <a:ext cx="8208963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alibri" pitchFamily="34" charset="0"/>
              </a:rPr>
              <a:t>Векторный</a:t>
            </a:r>
            <a:r>
              <a:rPr lang="ru-RU" sz="44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Calibri" pitchFamily="34" charset="0"/>
              </a:rPr>
              <a:t>способ</a:t>
            </a:r>
            <a:r>
              <a:rPr lang="ru-RU" sz="44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Calibri" pitchFamily="34" charset="0"/>
              </a:rPr>
              <a:t>кодирования</a:t>
            </a:r>
            <a:r>
              <a:rPr lang="ru-RU" sz="4400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>
                <a:latin typeface="Calibri" pitchFamily="34" charset="0"/>
              </a:rPr>
              <a:t>рисунок состоит из объектов – примитивов:</a:t>
            </a:r>
          </a:p>
          <a:p>
            <a:r>
              <a:rPr lang="ru-RU" sz="3600" dirty="0">
                <a:latin typeface="Calibri" pitchFamily="34" charset="0"/>
              </a:rPr>
              <a:t>      отрезков</a:t>
            </a:r>
          </a:p>
          <a:p>
            <a:r>
              <a:rPr lang="ru-RU" sz="3600" dirty="0">
                <a:latin typeface="Calibri" pitchFamily="34" charset="0"/>
              </a:rPr>
              <a:t>      прямоугольников  </a:t>
            </a:r>
          </a:p>
          <a:p>
            <a:r>
              <a:rPr lang="ru-RU" sz="3600" dirty="0">
                <a:latin typeface="Calibri" pitchFamily="34" charset="0"/>
              </a:rPr>
              <a:t>      окружностей и т.д. </a:t>
            </a:r>
          </a:p>
          <a:p>
            <a:endParaRPr lang="ru-RU" sz="2700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538" y="4724400"/>
            <a:ext cx="2736850" cy="100806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ый треугольник 8"/>
          <p:cNvSpPr/>
          <p:nvPr/>
        </p:nvSpPr>
        <p:spPr>
          <a:xfrm flipV="1">
            <a:off x="7164388" y="4725988"/>
            <a:ext cx="1008062" cy="1006475"/>
          </a:xfrm>
          <a:prstGeom prst="rtTriangl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flipH="1" flipV="1">
            <a:off x="3348038" y="4725988"/>
            <a:ext cx="1079500" cy="1006475"/>
          </a:xfrm>
          <a:prstGeom prst="rtTriangl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4027488"/>
            <a:ext cx="2232025" cy="696912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87900" y="4149725"/>
            <a:ext cx="504825" cy="503238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08625" y="4149725"/>
            <a:ext cx="503238" cy="503238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27763" y="4149725"/>
            <a:ext cx="504825" cy="503238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76825" y="2997200"/>
            <a:ext cx="358775" cy="10080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404813"/>
            <a:ext cx="84248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Векторное кодирование графической информации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539750" y="1836738"/>
            <a:ext cx="82089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700">
                <a:latin typeface="Calibri" pitchFamily="34" charset="0"/>
              </a:rPr>
              <a:t>Каждая из фигур может быть математически описана: прямоугольники и треугольники – координатами своих вершин, круги – координатами центров и радиусов.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0113" y="1484313"/>
            <a:ext cx="7488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 l="15677" t="32730" r="43730" b="10428"/>
          <a:stretch>
            <a:fillRect/>
          </a:stretch>
        </p:blipFill>
        <p:spPr bwMode="auto">
          <a:xfrm>
            <a:off x="2339975" y="3141663"/>
            <a:ext cx="447833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132138" y="4868863"/>
            <a:ext cx="2016125" cy="86360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2843213" y="5732463"/>
            <a:ext cx="9255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(20,30)</a:t>
            </a:r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4859338" y="4397375"/>
            <a:ext cx="106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(100,70)</a:t>
            </a:r>
          </a:p>
        </p:txBody>
      </p:sp>
      <p:sp>
        <p:nvSpPr>
          <p:cNvPr id="21513" name="TextBox 12"/>
          <p:cNvSpPr txBox="1">
            <a:spLocks noChangeArrowheads="1"/>
          </p:cNvSpPr>
          <p:nvPr/>
        </p:nvSpPr>
        <p:spPr bwMode="auto">
          <a:xfrm>
            <a:off x="5000625" y="3357563"/>
            <a:ext cx="361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Линия </a:t>
            </a:r>
            <a:r>
              <a:rPr lang="en-US" sz="3200" b="1">
                <a:solidFill>
                  <a:srgbClr val="000099"/>
                </a:solidFill>
                <a:latin typeface="Calibri" pitchFamily="34" charset="0"/>
              </a:rPr>
              <a:t>x1, y1, x2, y2</a:t>
            </a:r>
            <a:endParaRPr lang="ru-RU" sz="3200" b="1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404813"/>
            <a:ext cx="84248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Векторное кодирование графической информации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0113" y="1484313"/>
            <a:ext cx="7488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 l="15677" t="32730" r="43730" b="10428"/>
          <a:stretch>
            <a:fillRect/>
          </a:stretch>
        </p:blipFill>
        <p:spPr bwMode="auto">
          <a:xfrm>
            <a:off x="1741488" y="2286000"/>
            <a:ext cx="54737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5000625" y="5572125"/>
            <a:ext cx="93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(90,20)</a:t>
            </a:r>
          </a:p>
        </p:txBody>
      </p: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2286000" y="3857625"/>
            <a:ext cx="93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(20,70)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14625" y="4357688"/>
            <a:ext cx="2143125" cy="1357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57750" y="56435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14625" y="4357688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8" name="TextBox 15"/>
          <p:cNvSpPr txBox="1">
            <a:spLocks noChangeArrowheads="1"/>
          </p:cNvSpPr>
          <p:nvPr/>
        </p:nvSpPr>
        <p:spPr bwMode="auto">
          <a:xfrm>
            <a:off x="2000250" y="1714500"/>
            <a:ext cx="5294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Прямоугольник </a:t>
            </a:r>
            <a:r>
              <a:rPr lang="en-US" sz="3200" b="1">
                <a:solidFill>
                  <a:srgbClr val="000099"/>
                </a:solidFill>
                <a:latin typeface="Calibri" pitchFamily="34" charset="0"/>
              </a:rPr>
              <a:t>x1, y1, x2, y2</a:t>
            </a:r>
            <a:endParaRPr lang="ru-RU" sz="3200" b="1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404813"/>
            <a:ext cx="84248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Векторное кодирование графической информации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0113" y="1484313"/>
            <a:ext cx="7488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 l="15677" t="32730" r="43730" b="10428"/>
          <a:stretch>
            <a:fillRect/>
          </a:stretch>
        </p:blipFill>
        <p:spPr bwMode="auto">
          <a:xfrm>
            <a:off x="1741488" y="2286000"/>
            <a:ext cx="54737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3214688" y="5000625"/>
            <a:ext cx="827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50, 50</a:t>
            </a:r>
          </a:p>
        </p:txBody>
      </p:sp>
      <p:sp>
        <p:nvSpPr>
          <p:cNvPr id="15" name="Овал 14"/>
          <p:cNvSpPr/>
          <p:nvPr/>
        </p:nvSpPr>
        <p:spPr>
          <a:xfrm>
            <a:off x="3643313" y="4929188"/>
            <a:ext cx="71437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9" name="TextBox 15"/>
          <p:cNvSpPr txBox="1">
            <a:spLocks noChangeArrowheads="1"/>
          </p:cNvSpPr>
          <p:nvPr/>
        </p:nvSpPr>
        <p:spPr bwMode="auto">
          <a:xfrm>
            <a:off x="2857500" y="17145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Окружность </a:t>
            </a:r>
            <a:r>
              <a:rPr lang="en-US" sz="3200" b="1">
                <a:solidFill>
                  <a:srgbClr val="000099"/>
                </a:solidFill>
                <a:latin typeface="Calibri" pitchFamily="34" charset="0"/>
              </a:rPr>
              <a:t>x, y, r</a:t>
            </a:r>
            <a:endParaRPr lang="ru-RU" sz="32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714625" y="4143375"/>
            <a:ext cx="1857375" cy="16430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250</Words>
  <Application>Microsoft Office PowerPoint</Application>
  <PresentationFormat>Экран (4:3)</PresentationFormat>
  <Paragraphs>80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Comic Sans MS</vt:lpstr>
      <vt:lpstr>Tahoma</vt:lpstr>
      <vt:lpstr>Times New Roman</vt:lpstr>
      <vt:lpstr>Wingdings</vt:lpstr>
      <vt:lpstr>Тема Office</vt:lpstr>
      <vt:lpstr>Презентация PowerPoint</vt:lpstr>
      <vt:lpstr>Растровое кодирование графики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Александр Кузин</cp:lastModifiedBy>
  <cp:revision>120</cp:revision>
  <dcterms:created xsi:type="dcterms:W3CDTF">2010-10-28T23:54:43Z</dcterms:created>
  <dcterms:modified xsi:type="dcterms:W3CDTF">2015-04-01T19:06:46Z</dcterms:modified>
</cp:coreProperties>
</file>