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FED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5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C8AF762-2409-45A1-AC49-7EB7B477BBD2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CC1E814-099E-4CB8-9F4C-B6A45EAB1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694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76A1D-626A-4B28-9E35-0A635CB0C45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4BC0B70-C065-402F-A5D4-6E2AAD321BF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CC1E814-099E-4CB8-9F4C-B6A45EAB1AE6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 xmlns="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BAE3396C-D107-4842-AEEE-50DAA4008E2F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72B6277-DA5F-4C89-899C-8566382B2F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6541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7E7DE-254C-48A4-BC8E-EF98916B9B9A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F2C2F-A5C9-4648-82A6-22E3CA46E6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35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29889-BA66-4E00-B9CB-F214E3082646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5DD55-F2D6-4120-AB3D-459DC5C28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6784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B091C-54A1-4CEE-B61E-3A3BF0C5D0B7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7FF1B-9079-41FA-9356-9D636E75A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7623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17E53BB-A3E0-4F12-95CD-2C04C6032C36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624703-B705-4DB0-854F-ABA8456B7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83328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40C1C29-5D02-41AD-A556-91B85C32CB46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52430B-9D80-4798-877D-820C329A1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20759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36DCB8-B65B-451C-92AA-4CFC48BA7336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E194588-655E-47EE-ACC4-CD0741376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2021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EEFFCDF-BB35-4C9E-8FFB-9198D931E8E0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CB9548C-7597-42A2-9348-555B56295E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0880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E679C-B01A-4389-B559-8595B7239FD6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B000B-2786-41E2-A539-AEF7FE0C1D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854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D011B3-A4AD-439C-A482-FFA102C54F70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F03082-CCE7-47F4-B7E4-67EF359F96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46704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0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email">
              <a:alphaModFix amt="5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922A72E-64CB-40C1-B546-4E2D5FB9DE4D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4791685-C5CB-4AE3-834F-3031FE522F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70462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E10E863-0495-460B-8F39-B44325F814C6}" type="datetimeFigureOut">
              <a:rPr lang="ru-RU"/>
              <a:pPr>
                <a:defRPr/>
              </a:pPr>
              <a:t>31.03.2015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1B842FF-A7D2-45BC-B44A-CD5CB2ECD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7" r:id="rId2"/>
    <p:sldLayoutId id="2147483792" r:id="rId3"/>
    <p:sldLayoutId id="2147483793" r:id="rId4"/>
    <p:sldLayoutId id="2147483794" r:id="rId5"/>
    <p:sldLayoutId id="2147483795" r:id="rId6"/>
    <p:sldLayoutId id="2147483788" r:id="rId7"/>
    <p:sldLayoutId id="2147483796" r:id="rId8"/>
    <p:sldLayoutId id="2147483797" r:id="rId9"/>
    <p:sldLayoutId id="2147483789" r:id="rId10"/>
    <p:sldLayoutId id="21474837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hyperlink" Target="http://img0.liveinternet.ru/images/attach/c/0/37/887/37887764_KRUYM4.jpg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hyperlink" Target="http://www.stihi.ru/pics/2012/03/31/4284.jpg" TargetMode="External"/><Relationship Id="rId7" Type="http://schemas.openxmlformats.org/officeDocument/2006/relationships/hyperlink" Target="http://stat8.blog.ru/lr/092a791b4f2ff196d6ed12a0987e30eb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hyperlink" Target="http://www.azovsky.ru/common/large/yalta_8.jpg" TargetMode="External"/><Relationship Id="rId10" Type="http://schemas.openxmlformats.org/officeDocument/2006/relationships/image" Target="../media/image30.jpeg"/><Relationship Id="rId4" Type="http://schemas.openxmlformats.org/officeDocument/2006/relationships/image" Target="../media/image26.jpeg"/><Relationship Id="rId9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hyperlink" Target="http://eurowine.com.ua/sites/default/files/1_177.jpg" TargetMode="External"/><Relationship Id="rId7" Type="http://schemas.openxmlformats.org/officeDocument/2006/relationships/hyperlink" Target="http://www.gpntb.ru/win/inter-events/crimea2009/imeks/Image89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hyperlink" Target="http://www.crimee.com.ua/208/5560.jpg" TargetMode="External"/><Relationship Id="rId10" Type="http://schemas.openxmlformats.org/officeDocument/2006/relationships/image" Target="../media/image34.jpeg"/><Relationship Id="rId4" Type="http://schemas.openxmlformats.org/officeDocument/2006/relationships/image" Target="../media/image31.jpeg"/><Relationship Id="rId9" Type="http://schemas.openxmlformats.org/officeDocument/2006/relationships/hyperlink" Target="http://livelyplanet.ru/uploads/posts/2013-01/thumbs/1359643210_96-4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im3-tub-ua.yandex.net/i?id=10ed2c4afad5655cba9ccc1fe36e99c5-48-144&amp;n=2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54.ru/sites/default/files/images/2011/03/e51adaec284cab41cd8063409c2160ac9360266a.preview.jpg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hyperlink" Target="http://www.maillist.ru/archives/77883/1666202/5806835_" TargetMode="External"/><Relationship Id="rId7" Type="http://schemas.openxmlformats.org/officeDocument/2006/relationships/hyperlink" Target="http://im3-tub-ua.yandex.net/i?id=ff76393d22c1ff3e21581ef0093dd7f6-63-144&amp;n=21" TargetMode="External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11" Type="http://schemas.openxmlformats.org/officeDocument/2006/relationships/hyperlink" Target="http://tltgorod.ru/pics/news4/img_c105887.gif" TargetMode="External"/><Relationship Id="rId5" Type="http://schemas.openxmlformats.org/officeDocument/2006/relationships/hyperlink" Target="http://www.navy.su/persons/10/images/istomin_vi_00.jpg" TargetMode="External"/><Relationship Id="rId10" Type="http://schemas.openxmlformats.org/officeDocument/2006/relationships/image" Target="../media/image40.jpeg"/><Relationship Id="rId4" Type="http://schemas.openxmlformats.org/officeDocument/2006/relationships/image" Target="../media/image37.jpeg"/><Relationship Id="rId9" Type="http://schemas.openxmlformats.org/officeDocument/2006/relationships/hyperlink" Target="http://www.edu54.ru/sites/default/files/images/2011/03/e56c6a1da6e2dcc13e09c2402363223eda4ba3ac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c/10/111/279/111279192_897257b3debe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3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g1.liveinternet.ru/images/attach/b/4/103/867/103867119_4803898_Kreiser_MOSKVA.jpg" TargetMode="External"/><Relationship Id="rId5" Type="http://schemas.openxmlformats.org/officeDocument/2006/relationships/image" Target="../media/image44.jpeg"/><Relationship Id="rId4" Type="http://schemas.openxmlformats.org/officeDocument/2006/relationships/hyperlink" Target="http://shokoladtur.ru/content/images/kerch_15.jpg" TargetMode="External"/><Relationship Id="rId9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fftor.kz/uploads/posts/2014-01/1391077689861m80259.jpe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hyperlink" Target="http://www.velvet.by/files/userfiles/309/otdih_belorusok_5_.jpg" TargetMode="External"/><Relationship Id="rId4" Type="http://schemas.openxmlformats.org/officeDocument/2006/relationships/image" Target="../media/image4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hyperlink" Target="http://www.volynnews.com/files/news/2010/11-15/19333-1u.jpg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hyperlink" Target="http://www.npcr.ru/userfiles/media/501.jpg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realnyeludi.ru/img/7ifscjepsj/k2xmodgdsq.jpg" TargetMode="External"/><Relationship Id="rId13" Type="http://schemas.openxmlformats.org/officeDocument/2006/relationships/hyperlink" Target="http://1001doroga.ru/uploads/posts/2010-08/1281713051_img_1717-sudak-georgievskaya.jpg" TargetMode="External"/><Relationship Id="rId18" Type="http://schemas.openxmlformats.org/officeDocument/2006/relationships/hyperlink" Target="http://im2-tub-ua.yandex.net/i?id=c097cd0f397299ddcdf9a3a92cf521a2-64-144&amp;n=21" TargetMode="External"/><Relationship Id="rId3" Type="http://schemas.openxmlformats.org/officeDocument/2006/relationships/hyperlink" Target="http://img0.liveinternet.ru/images/attach/c/0/37/887/37887764_KRUYM4.jpg" TargetMode="External"/><Relationship Id="rId7" Type="http://schemas.openxmlformats.org/officeDocument/2006/relationships/hyperlink" Target="http://stat17.privet.ru/lr/091b75698c5aeced2f5bfcabefee05db" TargetMode="External"/><Relationship Id="rId12" Type="http://schemas.openxmlformats.org/officeDocument/2006/relationships/hyperlink" Target="http://krym.neboscreb.com.ua/uploads/posts/2012-05/1336828241_ust-alminskoe-gorodische.jpg" TargetMode="External"/><Relationship Id="rId17" Type="http://schemas.openxmlformats.org/officeDocument/2006/relationships/hyperlink" Target="http://ianp.com.ua/sites/ianp.com.ua/var/public/upload/images/45__7.jpg" TargetMode="External"/><Relationship Id="rId2" Type="http://schemas.openxmlformats.org/officeDocument/2006/relationships/notesSlide" Target="../notesSlides/notesSlide22.xml"/><Relationship Id="rId16" Type="http://schemas.openxmlformats.org/officeDocument/2006/relationships/hyperlink" Target="http://img0.liveinternet.ru/images/attach/b/4/103/402/103402540_2714816_vladimir_prince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dn5.img22.ria.ru/images/24545/68/245456851.jpg" TargetMode="External"/><Relationship Id="rId11" Type="http://schemas.openxmlformats.org/officeDocument/2006/relationships/hyperlink" Target="http://img01.chitalnya.ru/upload/618/9631811571307480.jpg" TargetMode="External"/><Relationship Id="rId5" Type="http://schemas.openxmlformats.org/officeDocument/2006/relationships/hyperlink" Target="http://www.npcr.ru/userfiles/media/501.jpg" TargetMode="External"/><Relationship Id="rId15" Type="http://schemas.openxmlformats.org/officeDocument/2006/relationships/hyperlink" Target="http://artvertep.com/res/images/posters/original/12001.jpg" TargetMode="External"/><Relationship Id="rId10" Type="http://schemas.openxmlformats.org/officeDocument/2006/relationships/hyperlink" Target="http://school.xvatit.com/images/3/3a/IstUkr9-povni10-kart5.jpg" TargetMode="External"/><Relationship Id="rId4" Type="http://schemas.openxmlformats.org/officeDocument/2006/relationships/hyperlink" Target="http://www.volynnews.com/files/news/2010/11-15/19333-1u.jpg" TargetMode="External"/><Relationship Id="rId9" Type="http://schemas.openxmlformats.org/officeDocument/2006/relationships/hyperlink" Target="http://i029.radikal.ru/0812/5e/b3f1799226f7.jpg" TargetMode="External"/><Relationship Id="rId14" Type="http://schemas.openxmlformats.org/officeDocument/2006/relationships/hyperlink" Target="http://www.kianews.com.ua/sites/default/files/styles/medium/public/novosti/2013/12/25/61069/251213_1792617019.jpg?itok=bkxBv9kZ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eurowine.com.ua/sites/default/files/1_177.jpg" TargetMode="External"/><Relationship Id="rId13" Type="http://schemas.openxmlformats.org/officeDocument/2006/relationships/hyperlink" Target="http://www.maillist.ru/archives/77883/1666202/5806835_" TargetMode="External"/><Relationship Id="rId18" Type="http://schemas.openxmlformats.org/officeDocument/2006/relationships/hyperlink" Target="http://shokoladtur.ru/content/images/kerch_15.jpg" TargetMode="External"/><Relationship Id="rId3" Type="http://schemas.openxmlformats.org/officeDocument/2006/relationships/hyperlink" Target="http://img0.liveinternet.ru/images/attach/c/2/70/421/70421908_istoriya2.jpg" TargetMode="External"/><Relationship Id="rId21" Type="http://schemas.openxmlformats.org/officeDocument/2006/relationships/hyperlink" Target="http://www.velvet.by/files/userfiles/309/otdih_belorusok_5_.jpg" TargetMode="External"/><Relationship Id="rId7" Type="http://schemas.openxmlformats.org/officeDocument/2006/relationships/hyperlink" Target="http://www.crimee.com.ua/208/5560.jpg" TargetMode="External"/><Relationship Id="rId12" Type="http://schemas.openxmlformats.org/officeDocument/2006/relationships/hyperlink" Target="http://www.edu54.ru/sites/default/files/images/2011/03/e51adaec284cab41cd8063409c2160ac9360266a.preview.jpg" TargetMode="External"/><Relationship Id="rId17" Type="http://schemas.openxmlformats.org/officeDocument/2006/relationships/hyperlink" Target="http://img0.liveinternet.ru/images/attach/c/10/111/279/111279192_897257b3debe.jpg" TargetMode="External"/><Relationship Id="rId2" Type="http://schemas.openxmlformats.org/officeDocument/2006/relationships/notesSlide" Target="../notesSlides/notesSlide23.xml"/><Relationship Id="rId16" Type="http://schemas.openxmlformats.org/officeDocument/2006/relationships/hyperlink" Target="http://im3-tub-ua.yandex.net/i?id=ff76393d22c1ff3e21581ef0093dd7f6-63-144&amp;n=21" TargetMode="External"/><Relationship Id="rId20" Type="http://schemas.openxmlformats.org/officeDocument/2006/relationships/hyperlink" Target="http://afftor.kz/uploads/posts/2014-01/1391077689861m80259.jpe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tat8.blog.ru/lr/092a791b4f2ff196d6ed12a0987e30eb" TargetMode="External"/><Relationship Id="rId11" Type="http://schemas.openxmlformats.org/officeDocument/2006/relationships/hyperlink" Target="http://im3-tub-ua.yandex.net/i?id=10ed2c4afad5655cba9ccc1fe36e99c5-48-144&amp;n=21" TargetMode="External"/><Relationship Id="rId5" Type="http://schemas.openxmlformats.org/officeDocument/2006/relationships/hyperlink" Target="http://www.azovsky.ru/common/large/yalta_8.jpg" TargetMode="External"/><Relationship Id="rId15" Type="http://schemas.openxmlformats.org/officeDocument/2006/relationships/hyperlink" Target="http://tltgorod.ru/pics/news4/img_c105887.gif" TargetMode="External"/><Relationship Id="rId10" Type="http://schemas.openxmlformats.org/officeDocument/2006/relationships/hyperlink" Target="http://livelyplanet.ru/uploads/posts/2013-01/thumbs/1359643210_96-4.jpg" TargetMode="External"/><Relationship Id="rId19" Type="http://schemas.openxmlformats.org/officeDocument/2006/relationships/hyperlink" Target="http://img1.liveinternet.ru/images/attach/b/4/103/867/103867119_4803898_Kreiser_MOSKVA.jpg" TargetMode="External"/><Relationship Id="rId4" Type="http://schemas.openxmlformats.org/officeDocument/2006/relationships/hyperlink" Target="http://www.stihi.ru/pics/2012/03/31/4284.jpg" TargetMode="External"/><Relationship Id="rId9" Type="http://schemas.openxmlformats.org/officeDocument/2006/relationships/hyperlink" Target="http://www.gpntb.ru/win/inter-events/crimea2009/imeks/Image89.jpg" TargetMode="External"/><Relationship Id="rId14" Type="http://schemas.openxmlformats.org/officeDocument/2006/relationships/hyperlink" Target="http://www.navy.su/persons/10/images/istomin_vi_00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hyperlink" Target="http://www.npcr.ru/userfiles/media/501.jp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dn5.img22.ria.ru/images/24545/68/245456851.jp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i029.radikal.ru/0812/5e/b3f1799226f7.jpg" TargetMode="External"/><Relationship Id="rId3" Type="http://schemas.openxmlformats.org/officeDocument/2006/relationships/hyperlink" Target="http://realnyeludi.ru/img/7ifscjepsj/k2xmodgdsq.jpg" TargetMode="External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hyperlink" Target="http://stat17.privet.ru/lr/091b75698c5aeced2f5bfcabefee05db" TargetMode="External"/><Relationship Id="rId4" Type="http://schemas.openxmlformats.org/officeDocument/2006/relationships/image" Target="../media/image12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hyperlink" Target="http://school.xvatit.com/images/3/3a/IstUkr9-povni10-kart5.jpg" TargetMode="External"/><Relationship Id="rId7" Type="http://schemas.openxmlformats.org/officeDocument/2006/relationships/hyperlink" Target="http://krym.neboscreb.com.ua/uploads/posts/2012-05/1336828241_ust-alminskoe-gorodische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hyperlink" Target="http://img01.chitalnya.ru/upload/618/9631811571307480.jpg" TargetMode="External"/><Relationship Id="rId10" Type="http://schemas.openxmlformats.org/officeDocument/2006/relationships/image" Target="../media/image19.jpeg"/><Relationship Id="rId4" Type="http://schemas.openxmlformats.org/officeDocument/2006/relationships/image" Target="../media/image16.jpeg"/><Relationship Id="rId9" Type="http://schemas.openxmlformats.org/officeDocument/2006/relationships/hyperlink" Target="http://1001doroga.ru/uploads/posts/2010-08/1281713051_img_1717-sudak-georgievskaya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ianews.com.ua/sites/default/files/styles/medium/public/novosti/2013/12/25/61069/251213_1792617019.jpg?itok=bkxBv9k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hyperlink" Target="http://artvertep.com/res/images/posters/original/12001.jpg" TargetMode="Externa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img0.liveinternet.ru/images/attach/b/4/103/402/103402540_2714816_vladimir_prince3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hyperlink" Target="http://ianp.com.ua/sites/ianp.com.ua/var/public/upload/images/45__7.jpg" TargetMode="Externa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2-tub-ua.yandex.net/i?id=c097cd0f397299ddcdf9a3a92cf521a2-64-144&amp;n=21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hyperlink" Target="http://img0.liveinternet.ru/images/attach/c/2/70/421/70421908_istoriya2.jpg" TargetMode="Externa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3286124"/>
            <a:ext cx="8786874" cy="214314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 smtClean="0">
                <a:solidFill>
                  <a:srgbClr val="FF0000"/>
                </a:solidFill>
              </a:rPr>
              <a:t>Крым и Севастополь: </a:t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5400" dirty="0" smtClean="0">
                <a:solidFill>
                  <a:srgbClr val="FF0000"/>
                </a:solidFill>
              </a:rPr>
              <a:t>их историческое значение для России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9220" name="Picture 8" descr="&amp;Fcy;&amp;lcy;&amp;acy;&amp;gcy; &amp;gcy;&amp;rcy;&amp;ucy;&amp;zcy;&amp;icy;&amp;icy; &amp;vcy; &amp;vcy;&amp;icy;&amp;dcy;&amp;iecy; &amp;scy;&amp;iecy;&amp;rcy;&amp;dcy;&amp;iecy;&amp;chcy;&amp;kcy;&amp;icy;. &amp;Fcy;&amp;ocy;&amp;tcy;&amp;ocy;&amp;khcy;&amp;ocy;&amp;scy;&amp;tcy;&amp;icy;&amp;ncy;&amp;gcy; - &amp;fcy;&amp;ocy;&amp;tcy;&amp;ocy;&amp;gcy;&amp;rcy;&amp;acy;&amp;fcy;&amp;icy;&amp;icy;, &amp;kcy;&amp;acy;&amp;rcy;&amp;tcy;&amp;icy;&amp;ncy;&amp;kcy;&amp;icy;, &amp;icy;&amp;zcy;&amp;ocy;&amp;bcy;&amp;rcy;&amp;acy;&amp;zhcy;&amp;iecy;&amp;ncy;&amp;icy;&amp;yacy;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929563" y="57150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Ukraine Crisis Counter-Currents Publishing - Part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14625" y="165100"/>
            <a:ext cx="4227513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XYII – XYIII </a:t>
            </a:r>
            <a:r>
              <a:rPr lang="ru-RU" dirty="0" smtClean="0"/>
              <a:t>вв. </a:t>
            </a:r>
            <a:r>
              <a:rPr lang="ru-RU" dirty="0" smtClean="0">
                <a:solidFill>
                  <a:srgbClr val="FF0000"/>
                </a:solidFill>
              </a:rPr>
              <a:t>Россия в Крыму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8435" name="Picture 2" descr="&amp;Vcy;&amp;ocy;&amp;rcy;&amp;ocy;&amp;ncy;&amp;tscy;&amp;ocy;&amp;vcy;&amp;scy;&amp;kcy;&amp;icy;&amp;jcy; &amp;dcy;&amp;vcy;&amp;ocy;&amp;rcy;&amp;iecy;&amp;tscy; - &amp;ucy;&amp;ncy;&amp;icy;&amp;kcy;&amp;acy;&amp;lcy;&amp;softcy;&amp;ncy;&amp;ycy;&amp;jcy; &amp;pcy;&amp;acy;&amp;mcy;&amp;yacy;&amp;tcy;&amp;ncy;&amp;icy;&amp;kcy; &amp;acy;&amp;rcy;&amp;khcy;&amp;icy;&amp;tcy;&amp;iecy;&amp;kcy;&amp;tcy;&amp;ucy;&amp;rcy;&amp;ycy;. RNDne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50" y="1143000"/>
            <a:ext cx="447675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3063" y="4143375"/>
            <a:ext cx="30718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Воронцовский дворец</a:t>
            </a:r>
          </a:p>
        </p:txBody>
      </p:sp>
      <p:pic>
        <p:nvPicPr>
          <p:cNvPr id="18437" name="Picture 4" descr="Yalt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57750" y="1143000"/>
            <a:ext cx="40957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072313" y="4214813"/>
            <a:ext cx="18573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Ялта</a:t>
            </a:r>
          </a:p>
        </p:txBody>
      </p:sp>
      <p:pic>
        <p:nvPicPr>
          <p:cNvPr id="18439" name="Picture 6" descr="&amp;Kcy;&amp;rcy;&amp;ycy;&amp;mcy; - &amp;Scy;&amp;tcy;&amp;rcy;&amp;acy;&amp;ncy;&amp;icy;&amp;tscy;&amp;acy; 26 - &amp;Fcy;&amp;ocy;&amp;rcy;&amp;ucy;&amp;mcy; &amp;Acy;&amp;lcy;&amp;softcy;&amp;pcy;&amp;acy;&amp;rcy;&amp;icy;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43188" y="4429125"/>
            <a:ext cx="40005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928938" y="6572250"/>
            <a:ext cx="3214687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Ливадийский дворец</a:t>
            </a:r>
          </a:p>
        </p:txBody>
      </p:sp>
      <p:pic>
        <p:nvPicPr>
          <p:cNvPr id="18441" name="Picture 8" descr="&amp;Ncy;&amp;Ocy;&amp;Vcy;&amp;Ocy;&amp;Scy;&amp;Tcy;&amp;Icy;. &amp;YAcy;&amp;lcy;&amp;tcy;&amp;acy;. &amp;Kcy;&amp;rcy;&amp;ycy;&amp;mcy;. &amp;Ucy;&amp;kcy;&amp;rcy;&amp;acy;&amp;icy;&amp;ncy;&amp;acy;. &amp;Gcy;&amp;ocy;&amp;scy;&amp;ucy;&amp;dcy;&amp;acy;&amp;rcy;&amp;scy;&amp;tcy;&amp;vcy;&amp;ocy; &amp;pcy;&amp;rcy;&amp;ocy;&amp;fcy;&amp;icy;&amp;ncy;&amp;acy;&amp;ncy;&amp;scy;&amp;icy;&amp;rcy;&amp;ucy;&amp;iecy;&amp;tcy; &amp;zcy;&amp;acy;&amp;kcy;&amp;lcy;&amp;acy;&amp;dcy;&amp;kcy;&amp;ucy; &amp;ncy;&amp;ocy;&amp;vcy;&amp;ycy;&amp;khcy; &amp;vcy;&amp;icy;&amp;ncy;&amp;ocy;&amp;gcy;&amp;rcy;&amp;acy;&amp;dcy;&amp;ncy;&amp;icy;&amp;kcy;&amp;ocy;&amp;vcy; &amp;vcy; &amp;Ucy;&amp;kcy;&amp;rcy;&amp;acy;&amp;icy;&amp;ncy;&amp;iecy;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4929188"/>
            <a:ext cx="2263775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&amp;YAcy;&amp;lcy;&amp;tcy;&amp;acy; / &amp;Ocy;&amp;tcy;&amp;dcy;&amp;ycy;&amp;khcy; &amp;vcy; &amp;Kcy;&amp;rcy;&amp;ycy;&amp;mcy;&amp;ucy;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99250" y="4857750"/>
            <a:ext cx="2301875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&amp;Ncy;&amp;acy;&amp;tscy;&amp;icy;&amp;ocy;&amp;ncy;&amp;acy;&amp;lcy;&amp;softcy;&amp;ncy;&amp;ycy;&amp;jcy; &amp;icy;&amp;ncy;&amp;scy;&amp;tcy;&amp;icy;&amp;tcy;&amp;ucy;&amp;tcy; &amp;vcy;&amp;icy;&amp;ncy;&amp;ocy;&amp;gcy;&amp;rcy;&amp;acy;&amp;dcy;&amp;acy; &amp;icy; &amp;vcy;&amp;icy;&amp;ncy;&amp;acy; &quot;&amp;Mcy;&amp;acy;&amp;gcy;&amp;acy;&amp;rcy;&amp;acy;&amp;chcy;&quot; Rest-trip: …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625" y="285750"/>
            <a:ext cx="3935413" cy="312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 descr="&amp;scy;&amp;acy;&amp;mcy;&amp;ocy;&amp;iecy; &amp;kcy;&amp;rcy;&amp;acy;&amp;scy;&amp;icy;&amp;vcy;&amp;ocy;&amp;iecy; &amp;mcy;&amp;iecy;&amp;scy;&amp;tcy;&amp;ocy; &amp;ncy;&amp;acy; &amp;zcy;&amp;iecy;&amp;mcy;&amp;lcy;&amp;iecy;, &amp;fcy;&amp;ocy;&amp;tcy;&amp;ocy; &amp;kcy;&amp;rcy;&amp;acy;&amp;scy;&amp;icy;&amp;vcy;&amp;ycy;&amp;khcy; &amp;mcy;&amp;iecy;&amp;scy;&amp;tcy; &amp;zcy;&amp;iecy;&amp;mcy;&amp;lcy;&amp;icy;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3" y="285750"/>
            <a:ext cx="439896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6" descr="&amp;Mcy;&amp;acy;&amp;scy;&amp;scy;&amp;acy;&amp;ncy;&amp;dcy;&amp;rcy;&amp;ocy;&amp;vcy;&amp;scy;&amp;kcy;&amp;icy;&amp;jcy; &amp;dcy;&amp;vcy;&amp;ocy;&amp;rcy;&amp;iecy;&amp;tscy; - &amp;Dcy;&amp;ocy;&amp;scy;&amp;tcy;&amp;ocy;&amp;pcy;&amp;rcy;&amp;icy;&amp;mcy;&amp;iecy;&amp;chcy;&amp;acy;&amp;tcy;&amp;iecy;&amp;lcy;&amp;softcy;&amp;ncy;&amp;ocy;&amp;scy;&amp;tcy;&amp;icy; - &amp;Ocy;&amp;bcy;&amp;lcy;&amp;acy;&amp;scy;&amp;tcy;&amp;softcy; &amp;Acy;&amp;vcy;&amp;tcy;&amp;ocy;&amp;ncy;&amp;ocy;&amp;mcy;&amp;ncy;&amp;acy;&amp;yacy; &amp;Rcy;&amp;iecy;&amp;scy;&amp;pcy;&amp;ucy;&amp;bcy;&amp;lcy;&amp;icy;&amp;kcy;&amp;acy; &amp;Kcy;&amp;rcy;&amp;ycy;&amp;mcy; - &amp;Vcy;&amp;scy;&amp;iecy; &amp;kcy;&amp;rcy;&amp;acy;&amp;scy;&amp;icy;&amp;vcy;&amp;ycy;&amp;iecy; &amp;icy; &amp;icy;&amp;ncy;&amp;tcy;&amp;iecy;&amp;rcy;&amp;iecy;&amp;scy;&amp;ncy;&amp;ycy;&amp;iecy; &amp;mcy;&amp;iecy;&amp;scy;&amp;tcy;&amp;acy; &amp;vcy; &amp;Kcy;&amp;rcy;&amp;ycy;&amp;mcy;&amp;ucy; - R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5" y="3500438"/>
            <a:ext cx="4429125" cy="332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43000" y="6572250"/>
            <a:ext cx="3357563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Массандровский дворец</a:t>
            </a:r>
          </a:p>
        </p:txBody>
      </p:sp>
      <p:pic>
        <p:nvPicPr>
          <p:cNvPr id="19462" name="Picture 8" descr="&amp;kcy;&amp;acy;&amp;rcy;&amp;tcy;&amp;icy;&amp;ncy;&amp;kcy;&amp;icy; &amp;fcy;&amp;ocy;&amp;tcy;&amp;kcy;&amp;icy;. &amp;Kcy;&amp;acy;&amp;rcy;&amp;tcy;&amp;icy;&amp;ncy;&amp;kcy;&amp;icy; &amp;Rcy;&amp;ocy;&amp;scy;&amp;scy;&amp;icy;&amp;icy; &amp;icy; &amp;fcy;&amp;ocy;&amp;tcy;&amp;kcy;&amp;icy; &amp;Ucy;&amp;kcy;&amp;rcy;&amp;acy;&amp;icy;&amp;ncy;&amp;ycy;, &amp;fcy;&amp;ocy;&amp;tcy;&amp;ocy; &amp;Rcy;&amp;ocy;&amp;scy;&amp;scy;&amp;icy;&amp;icy; &amp;icy; &amp;Ucy;&amp;kcy;&amp;rcy;&amp;acy;&amp;icy;&amp;ncy;&amp;ycy;, &amp;Kcy;&amp;acy;&amp;rcy;&amp;tcy;&amp;icy;&amp;ncy;&amp;kcy;&amp;icy; &amp;Rcy;&amp;ocy;&amp;scy;&amp;scy;&amp;icy;&amp;icy; &amp;icy; &amp;fcy;&amp;ocy;&amp;tcy;&amp;kcy;&amp;icy; &amp;Ucy;&amp;kcy;&amp;rcy;&amp;acy;&amp;icy;&amp;ncy;&amp;ycy;, &amp;gcy;&amp;acy;&amp;lcy;&amp;iecy;&amp;rcy;&amp;iecy;&amp;yacy; &amp;fcy;&amp;ocy;&amp;tcy;&amp;ocy;&amp;gcy;&amp;rcy;&amp;acy;&amp;fcy;&amp;icy;&amp;jcy; &amp;Rcy;&amp;ocy;&amp;scy;&amp;scy;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3500438"/>
            <a:ext cx="428625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86438" y="3143250"/>
            <a:ext cx="3071812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Завод шампанских вин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В середине </a:t>
            </a:r>
            <a:r>
              <a:rPr lang="en-US" sz="2000" dirty="0" smtClean="0">
                <a:solidFill>
                  <a:srgbClr val="FF0000"/>
                </a:solidFill>
              </a:rPr>
              <a:t>XIX </a:t>
            </a:r>
            <a:r>
              <a:rPr lang="ru-RU" sz="2000" dirty="0" smtClean="0">
                <a:solidFill>
                  <a:srgbClr val="FF0000"/>
                </a:solidFill>
              </a:rPr>
              <a:t>в. Крым стал ареной Крымской войны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20483" name="Picture 2" descr="&amp;Scy;&amp;Icy;&amp;Ncy;&amp;Ocy;&amp;Pcy;&amp;Scy;&amp;Kcy;&amp;Ocy;&amp;IEcy; &amp;Dcy;&amp;IEcy;&amp;Lcy;&amp;Ocy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50" y="1285875"/>
            <a:ext cx="8572500" cy="498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1507" name="Picture 2" descr="file_20090326203054 &amp;Ncy;&amp;ocy;&amp;vcy;&amp;ocy;&amp;scy;&amp;icy;&amp;bcy;&amp;icy;&amp;rcy;&amp;scy;&amp;kcy;&amp;acy;&amp;yacy; &amp;ocy;&amp;tcy;&amp;kcy;&amp;rcy;&amp;ycy;&amp;tcy;&amp;acy;&amp;yacy; &amp;ocy;&amp;bcy;&amp;rcy;&amp;acy;&amp;zcy;&amp;ocy;&amp;vcy;&amp;acy;&amp;tcy;&amp;iecy;&amp;lcy;&amp;softcy;&amp;ncy;&amp;acy;&amp;yacy; &amp;scy;&amp;iecy;&amp;tcy;&amp;softcy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&amp;Icy;&amp;zcy;&amp;vcy;&amp;iecy;&amp;scy;&amp;tcy;&amp;ncy;&amp;ycy;&amp;iecy; &amp;lcy;&amp;icy;&amp;dcy;&amp;iecy;&amp;rcy;&amp;ycy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3071813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3500438"/>
            <a:ext cx="3071813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Петр Степанович Нахимов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15063" y="3500438"/>
            <a:ext cx="2714625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Владимир Алексеевич Корнилов</a:t>
            </a:r>
          </a:p>
        </p:txBody>
      </p:sp>
      <p:pic>
        <p:nvPicPr>
          <p:cNvPr id="22533" name="Picture 6" descr="&amp;Acy;&amp;dcy;&amp;mcy;&amp;icy;&amp;rcy;&amp;acy;&amp;lcy; &amp;Icy;&amp;scy;&amp;tcy;&amp;ocy;&amp;mcy;&amp;icy;&amp;ncy;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1813" y="142875"/>
            <a:ext cx="3138487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071813" y="3500438"/>
            <a:ext cx="3143250" cy="7143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Владимир Иванович Истомин</a:t>
            </a:r>
          </a:p>
        </p:txBody>
      </p:sp>
      <p:pic>
        <p:nvPicPr>
          <p:cNvPr id="22535" name="Picture 8" descr="ZonaP - &amp;Bcy;&amp;ycy;&amp;lcy;&amp;acy; &amp;lcy;&amp;icy; &amp;Kcy;&amp;rcy;&amp;ycy;&amp;mcy;&amp;scy;&amp;kcy;&amp;acy;&amp;yacy; &amp;vcy;&amp;ocy;&amp;jcy;&amp;ncy;&amp;acy; &amp;ncy;&amp;iecy;&amp;icy;&amp;zcy;&amp;bcy;&amp;iecy;&amp;zhcy;&amp;ncy;&amp;ocy;&amp;jcy;?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214813"/>
            <a:ext cx="4500563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10" descr="&amp;Pcy;&amp;rcy;&amp;icy;&amp;chcy;&amp;icy;&amp;ncy;&amp;ycy; &amp;pcy;&amp;ocy;&amp;rcy;&amp;acy;&amp;zhcy;&amp;iecy;&amp;ncy;&amp;icy;&amp;yacy; &amp;icy; &amp;pcy;&amp;ocy;&amp;scy;&amp;lcy;&amp;iecy;&amp;dcy;&amp;scy;&amp;tcy;&amp;vcy;&amp;icy;&amp;yacy; - &amp;Fcy;&amp;ocy;&amp;tcy;&amp;ocy; 4020/9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00563" y="4214813"/>
            <a:ext cx="442912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11" descr="&amp;Fcy;&amp;ocy;&amp;tcy;&amp;ocy;&amp;gcy;&amp;rcy;&amp;acy;&amp;fcy;&amp;icy;&amp;yacy; &amp;Vcy;&amp;lcy;&amp;acy;&amp;dcy;&amp;icy;&amp;mcy;&amp;icy;&amp;rcy; &amp;Kcy;&amp;ocy;&amp;rcy;&amp;ncy;&amp;icy;&amp;lcy;&amp;ocy;&amp;vcy; (Photo of Vladimir Kornilov)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3625" y="142875"/>
            <a:ext cx="28575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&amp;Kcy;&amp;acy;&amp;rcy;&amp;tcy;&amp;icy;&amp;ncy;&amp;ycy; &amp;ocy; &amp;Vcy;&amp;iecy;&amp;lcy;&amp;icy;&amp;kcy;&amp;ocy;&amp;jcy; &amp;Ocy;&amp;tcy;&amp;iecy;&amp;chcy;&amp;iecy;&amp;scy;&amp;tcy;&amp;vcy;&amp;iecy;&amp;ncy;&amp;ncy;&amp;ocy;&amp;jcy; &amp;Vcy;&amp;ocy;&amp;jcy;&amp;ncy;&amp;iecy; - &amp;SHcy;&amp;tcy;&amp;ucy;&amp;rcy;&amp;mcy; &amp;Scy;&amp;acy;&amp;pcy;&amp;ucy;&amp;ncy;-&amp;gcy;&amp;ocy;&amp;rcy;&amp;ycy; &amp;ncy;&amp;acy; Sibnet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1143000"/>
            <a:ext cx="8415337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5750" y="142875"/>
            <a:ext cx="8358188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Великая Отечественная война в Крыму длилась с 1941 по 1944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&amp;Gcy;&amp;ocy;&amp;rcy;&amp;ocy;&amp;dcy;&amp;acy;-&amp;Gcy;&amp;iecy;&amp;rcy;&amp;ocy;&amp;icy;. &amp;Kcy;&amp;iecy;&amp;rcy;&amp;chcy;&amp;softcy; (2010) - &amp;Vcy;&amp;ocy;&amp;jcy;&amp;ncy;&amp;acy; &amp;ocy;&amp;ncy;&amp;lcy;&amp;acy;&amp;jcy;&amp;ncy; - &amp;Dcy;&amp;ocy;&amp;kcy;&amp;ucy;&amp;mcy;&amp;iecy;&amp;ncy;&amp;tcy;&amp;acy;&amp;lcy;&amp;softcy;&amp;ncy;&amp;ycy;&amp;iecy; &amp;ocy;&amp;ncy;&amp;lcy;&amp;acy;&amp;jcy;&amp;ncy; - &amp;Kcy;&amp;acy;&amp;tcy;&amp;acy;&amp;lcy;&amp;ocy;&amp;gcy; &amp;fcy;&amp;icy;&amp;lcy;&amp;softcy;&amp;mcy;&amp;ocy;&amp;vcy; - &amp;Dcy;&amp;ocy;&amp;rcy;&amp;ocy;&amp;gcy;&amp;acy; - &amp;dcy;&amp;ocy;&amp;kcy;&amp;ucy;&amp;mcy;&amp;iecy;&amp;ncy;&amp;tcy;&amp;acy;&amp;lcy;&amp;softcy;&amp;ncy;&amp;ocy;&amp;iecy; &amp;kcy;&amp;icy;&amp;ncy;&amp;o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214313"/>
            <a:ext cx="8643937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4" descr="&amp;Kcy;&amp;iecy;&amp;rcy;&amp;chcy;&amp;softcy;-&amp;gcy;&amp;ocy;&amp;rcy;&amp;ocy;&amp;dcy;-&amp;gcy;&amp;iecy;&amp;rcy;&amp;ocy;&amp;jcy; - &amp;scy;&amp;tcy;&amp;ocy;&amp;rcy;&amp;iukcy;&amp;ncy;&amp;kcy;&amp;acy; 3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5" y="1857375"/>
            <a:ext cx="4929188" cy="355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57438" y="5072063"/>
            <a:ext cx="2000250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Керчь</a:t>
            </a:r>
          </a:p>
        </p:txBody>
      </p:sp>
      <p:pic>
        <p:nvPicPr>
          <p:cNvPr id="24581" name="Picture 6" descr="&amp;Scy;&amp;iecy;&amp;vcy;&amp;acy;&amp;scy;&amp;tcy;&amp;ocy;&amp;pcy;&amp;ocy;&amp;lcy;&amp;softcy; - &amp;pcy;&amp;ocy;&amp;pcy;&amp;ucy;&amp;lcy;&amp;yacy;&amp;rcy;&amp;ncy;&amp;ycy;&amp;jcy; &amp;kcy;&amp;rcy;&amp;ycy;&amp;mcy;&amp;scy;&amp;kcy;&amp;icy;&amp;jcy; &amp;kcy;&amp;ucy;&amp;rcy;&amp;ocy;&amp;rcy;&amp;tcy; &amp;Pcy;&amp;acy;&amp;ncy;&amp;scy;&amp;icy;&amp;ocy;&amp;ncy;&amp;acy;&amp;tcy;&amp;ycy; &amp;Kcy;&amp;rcy;&amp;ycy;&amp;mcy;&amp;acy;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625" y="1857375"/>
            <a:ext cx="400685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357938" y="5072063"/>
            <a:ext cx="2428875" cy="285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Севастополь</a:t>
            </a:r>
          </a:p>
        </p:txBody>
      </p:sp>
      <p:pic>
        <p:nvPicPr>
          <p:cNvPr id="24583" name="Picture 8" descr="&amp;Scy; &amp;Dcy;&amp;ncy;&amp;iocy;&amp;mcy; &amp;Pcy;&amp;ocy;&amp;bcy;&amp;iecy;&amp;dcy;&amp;ycy;! :: Megatorrents.or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00313" y="5424488"/>
            <a:ext cx="3714750" cy="143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 descr="&amp;Ocy;&amp;bcy;&amp;ocy;&amp;icy; &amp;Gcy;&amp;vcy;&amp;ocy;&amp;zcy;&amp;dcy;&amp;icy;&amp;kcy;&amp;icy; &amp;TScy;&amp;vcy;&amp;iecy;&amp;tcy;&amp;ycy; &amp;Fcy;&amp;ocy;&amp;tcy;&amp;ocy; 11559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2250" y="5481638"/>
            <a:ext cx="2205038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1954 – 1991 гг. -  Крым в составе Украины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5603" name="Picture 8" descr="&amp;Pcy;&amp;iecy;&amp;rcy;&amp;vcy;&amp;ycy;&amp;jcy; &amp;pcy;&amp;rcy;&amp;iecy;&amp;zcy;&amp;icy;&amp;dcy;&amp;iecy;&amp;ncy;&amp;tcy; &amp;Kcy;&amp;rcy;&amp;ycy;&amp;mcy;&amp;acy; &amp;vcy;&amp;ycy;&amp;scy;&amp;tcy;&amp;ucy;&amp;pcy;&amp;icy;&amp;lcy; &amp;zcy;&amp;acy; &amp;iecy;&amp;gcy;&amp;ocy; &amp;ncy;&amp;iecy;&amp;zcy;&amp;acy;&amp;vcy;&amp;icy;&amp;scy;&amp;icy;&amp;mcy;&amp;ocy;&amp;scy;&amp;tcy;&amp;softcy; - &amp;Rcy;&amp;acy;&amp;mcy;&amp;bcy;&amp;lcy;&amp;iecy;&amp;rcy;-&amp;Ncy;&amp;ocy;&amp;vcy;&amp;ocy;&amp;scy;&amp;tcy;&amp;icy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7188" y="1643063"/>
            <a:ext cx="3405187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0" descr="&amp;Pcy;&amp;rcy;&amp;ocy;&amp;dcy;&amp;acy;&amp;iecy;&amp;tcy;&amp;scy;&amp;yacy; &amp;ucy;&amp;chcy;&amp;acy;&amp;scy;&amp;tcy;&amp;ocy;&amp;kcy; 8 &amp;scy;&amp;ocy;&amp;tcy;&amp;ocy;&amp;kcy;, &amp;Vcy;&amp;ocy;&amp;scy;&amp;tcy;&amp;ocy;&amp;chcy;&amp;ncy;&amp;acy;&amp;yacy; &amp;ncy;&amp;acy;&amp;bcy;&amp;iecy;&amp;rcy;&amp;iecy;&amp;zhcy;&amp;ncy;&amp;acy;&amp;yacy; &quot; &amp;Acy;&amp;gcy;&amp;iecy;&amp;ncy;&amp;tcy;&amp;scy;&amp;tcy;&amp;vcy;&amp;ocy; &amp;ncy;&amp;iecy;&amp;dcy;&amp;vcy;&amp;icy;&amp;zhcy;&amp;icy;&amp;mcy;&amp;ocy;&amp;scy;&amp;tcy;&amp;icy; &quot;&amp;Vcy;&amp;icy;&amp;lcy;&amp;lcy;&amp;acy;-&amp;Kcy;&amp;rcy;&amp;ycy;&amp;mcy;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57563" y="2906713"/>
            <a:ext cx="5595937" cy="37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18 марта 2014 года – </a:t>
            </a:r>
            <a:r>
              <a:rPr lang="ru-RU" dirty="0" smtClean="0">
                <a:solidFill>
                  <a:srgbClr val="FFFF00"/>
                </a:solidFill>
              </a:rPr>
              <a:t>Республика Крым и город Севастополь </a:t>
            </a:r>
            <a:r>
              <a:rPr lang="ru-RU" dirty="0" smtClean="0">
                <a:solidFill>
                  <a:srgbClr val="FF0000"/>
                </a:solidFill>
              </a:rPr>
              <a:t>в составе России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6627" name="Picture 2" descr="&amp;ZHcy;&amp;ucy;&amp;rcy;&amp;ncy;&amp;acy;&amp;lcy; &amp;Kcy;&amp;Ocy;&amp;Ncy;&amp;Tcy;&amp;Rcy;&amp;Rcy;&amp;IEcy;&amp;Vcy;&amp;Ocy;&amp;Lcy;&amp;YUcy;&amp;TScy;&amp;Icy;&amp;Ocy;&amp;Ncy;&amp;IEcy;&amp;R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5" y="1928813"/>
            <a:ext cx="5595938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&amp;YAcy; - Anti-Orange! :: &amp;Pcy;&amp;rcy;&amp;ocy;&amp;scy;&amp;mcy;&amp;ocy;&amp;tcy;&amp;rcy; &amp;tcy;&amp;iecy;&amp;mcy;&amp;ycy; - &amp;Ucy;&amp;kcy;&amp;rcy;&amp;acy;&amp;icy;&amp;ncy;&amp;acy; &amp;ncy;&amp;acy; &amp;pcy;&amp;ucy;&amp;tcy;&amp;icy; &amp;kcy; &amp;rcy;&amp;acy;&amp;scy;&amp;pcy;&amp;acy;&amp;dcy;&amp;ucy;?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9438" y="1928813"/>
            <a:ext cx="334168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&amp;Vcy;&amp;iecy;&amp;rcy;&amp;ncy;&amp;iocy;&amp;tcy;&amp;scy;&amp;yacy; &amp;lcy;&amp;icy; &amp;Kcy;&amp;rcy;&amp;ycy;&amp;mcy; &amp;vcy; &amp;Rcy;&amp;ocy;&amp;scy;&amp;scy;&amp;icy;&amp;yucy;. &amp;Pcy;&amp;ocy;&amp;scy;&amp;lcy;&amp;iecy;&amp;dcy;&amp;ncy;&amp;icy;&amp;iecy; &amp;ncy;&amp;ocy;&amp;vcy;&amp;ocy;&amp;scy;&amp;tcy;&amp;icy; - &amp;Ncy;&amp;ocy;&amp;vcy;&amp;ocy;&amp;scy;&amp;tcy;&amp;icy; - &amp;Gcy;&amp;acy;&amp;zcy;&amp;iecy;&amp;tcy;&amp;acy; &quot;&amp;Vcy;&amp;pcy;&amp;iecy;&amp;rcy;&amp;iecy;&amp;dcy;&quot; &amp;gcy;. &amp;Scy;&amp;iecy;&amp;rcy;&amp;gcy;&amp;icy;&amp;iecy;&amp;vcy; &amp;Pcy;&amp;ocy;&amp;scy;&amp;acy;&amp;dcy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675" y="4357688"/>
            <a:ext cx="4537075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8" descr="&amp;Vcy; &amp;Bcy;&amp;rcy;&amp;icy;&amp;tcy;&amp;acy;&amp;ncy;&amp;icy;&amp;icy; &amp;zhcy;&amp;dcy;&amp;ucy;&amp;tcy; &amp;kcy;&amp;ocy;&amp;ncy;&amp;fcy;&amp;lcy;&amp;icy;&amp;kcy;&amp;tcy;&amp;acy; &amp;mcy;&amp;iecy;&amp;zhcy;&amp;dcy;&amp;ucy; &amp;Ucy;&amp;kcy;&amp;rcy;&amp;acy;&amp;icy;&amp;ncy;&amp;ocy;&amp;jcy; &amp;icy; &amp;Rcy;&amp;Fcy; &amp;vcy; &amp;Kcy;&amp;rcy;&amp;ycy;&amp;mcy;&amp;ucy;, &amp;fcy;&amp;ocy;&amp;tcy;&amp;ocy; 1 :: &amp;Ncy;&amp;ocy;&amp;vcy;&amp;ocy;&amp;scy;&amp;tcy;&amp;icy; N - &amp;Ncy;&amp;icy;&amp;kcy;&amp;ocy;&amp;lcy;&amp;acy;&amp;iecy;&amp;vcy;&amp;scy;&amp;kcy;&amp;acy;&amp;yacy; &amp;ocy;&amp;bcy;&amp;lcy;&amp;acy;&amp;scy;&amp;tcy;&amp;ncy;&amp;acy;&amp;yacy; &amp;icy;&amp;ncy;&amp;tcy;&amp;iecy;&amp;rcy;&amp;ncy;&amp;iecy;&amp;tcy;-&amp;gcy;&amp;acy;&amp;zcy;&amp;iecy;&amp;tcy;&amp;a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0750" y="4772025"/>
            <a:ext cx="2601913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3000" y="571500"/>
            <a:ext cx="7215188" cy="53578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Жизнь каждого принадлежит отечеству, и не удальство, а только истинная храбрость приносит ему пользу.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П.С.Нахимов</a:t>
            </a:r>
          </a:p>
        </p:txBody>
      </p:sp>
      <p:pic>
        <p:nvPicPr>
          <p:cNvPr id="27651" name="Picture 2" descr="&amp;KHcy;&amp;rcy;&amp;acy;&amp;bcy;&amp;rcy;&amp;ocy;&amp;scy;&amp;tcy;&amp;softcy; &amp;Acy;3 &amp;pcy;&amp;rcy;&amp;ocy;&amp;shcy;&amp;ucy; &amp;scy;&amp;rcy;&amp;ocy;&amp;chcy;&amp;ncy;&amp;ocy; &amp;vcy;&amp;ycy;&amp;scy;&amp;kcy;&amp;acy;&amp;zcy;&amp;acy;&amp;tcy;&amp;softcy;&amp;scy;&amp;yacy; &amp;ocy; &amp;pcy;&amp;ocy;&amp;dcy;&amp;lcy;&amp;icy;&amp;ncy;&amp;ncy;&amp;ocy;&amp;scy;&amp;tcy;&amp;icy; : &amp;Mcy;&amp;iecy;&amp;dcy;&amp;acy;&amp;lcy;&amp;i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43688" y="4500563"/>
            <a:ext cx="2333625" cy="222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357563" y="3714750"/>
            <a:ext cx="3000375" cy="71438"/>
          </a:xfrm>
        </p:spPr>
        <p:txBody>
          <a:bodyPr>
            <a:normAutofit fontScale="2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00232" y="274638"/>
            <a:ext cx="6686568" cy="158272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Крым, знаменитая Таврида- бесценная сокровищница…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0244" name="Picture 4" descr="&amp;Ucy; &amp;Kcy;&amp;rcy;&amp;ycy;&amp;mcy;&amp;acy; &amp;pcy;&amp;ocy;&amp;yacy;&amp;vcy;&amp;icy;&amp;lcy;&amp;scy;&amp;yacy; &amp;scy;&amp;vcy;&amp;ocy;&amp;jcy; &amp;lcy;&amp;ocy;&amp;gcy;&amp;ocy;&amp;tcy;&amp;icy;&amp;pcy; - &amp;Ncy;&amp;ocy;&amp;vcy;&amp;ocy;&amp;scy;&amp;tcy;&amp;icy; &amp;Pcy;&amp;ocy;&amp;lcy;&amp;icy;&amp;tcy;&amp;icy;&amp;kcy;&amp;icy; - &amp;Ncy;&amp;ocy;&amp;vcy;&amp;ocy;&amp;scy;&amp;tcy;&amp;icy;@Mail.R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2875" y="0"/>
            <a:ext cx="195262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1" descr="&amp;SHcy;&amp;Dcy; &quot; PixelBrush - &amp;Pcy;&amp;ocy;&amp;rcy;&amp;tcy;&amp;acy;&amp;lcy; &amp;ocy; &amp;dcy;&amp;icy;&amp;zcy;&amp;acy;&amp;jcy;&amp;ncy;&amp;iecy;. &amp;Scy;&amp;kcy;&amp;acy;&amp;chcy;&amp;acy;&amp;tcy;&amp;softcy; &amp;fcy;&amp;ocy;&amp;tcy;&amp;ocy;, &amp;kcy;&amp;acy;&amp;rcy;&amp;tcy;&amp;icy;&amp;ncy;&amp;kcy;&amp;icy;, &amp;ocy;&amp;bcy;&amp;ocy;&amp;icy;, &amp;rcy;&amp;icy;&amp;scy;&amp;ucy;&amp;ncy;&amp;kcy;&amp;icy;, &amp;icy;&amp;kcy;&amp;ocy;&amp;ncy;&amp;kcy;&amp;icy;, &amp;kcy;&amp;lcy;&amp;icy;&amp;pcy;&amp;acy;&amp;rcy;&amp;tcy;&amp;ycy;, &amp;vcy;&amp;iecy;&amp;kcy;&amp;tcy;&amp;ocy;&amp;rcy;&amp;ncy;&amp;ycy;&amp;jcy; &amp;kcy;&amp;lcy;&amp;icy;&amp;pcy;&amp;acy;&amp;rcy;&amp;tcy; &amp;bcy;&amp;iecy;&amp;scy;&amp;pcy;&amp;lcy;&amp;acy;&amp;tcy;&amp;ncy;&amp;ocy;, &amp;shcy;&amp;acy;&amp;bcy;&amp;lcy;&amp;ocy;&amp;ncy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71625" y="1857375"/>
            <a:ext cx="7134225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&quot;&amp;Ncy;&amp;iecy;&amp;tcy; &amp;ncy;&amp;icy;&amp;chcy;&amp;iecy;&amp;gcy;&amp;ocy; &amp;ncy;&amp;iecy;&amp;vcy;&amp;ocy;&amp;zcy;&amp;mcy;&amp;ocy;&amp;zhcy;&amp;ncy;&amp;ocy;&amp;gcy;&amp;ocy; &amp;Pcy;&amp;ocy;&amp;zcy;&amp;icy;&amp;tcy;&amp;icy;&amp;vcy;&amp;ncy;&amp;ycy;&amp;iecy; &amp;mcy;&amp;ocy;&amp;tcy;&amp;icy;&amp;vcy;&amp;acy;&amp;tcy;&amp;ocy;&amp;rcy;&amp;y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6388" y="357188"/>
            <a:ext cx="8378825" cy="569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&amp;Acy;&amp;rcy;&amp;khcy;&amp;icy;&amp;vcy; &amp;mcy;&amp;acy;&amp;tcy;&amp;iecy;&amp;rcy;&amp;icy;&amp;acy;&amp;lcy;&amp;ocy;&amp;vcy; - &amp;Dcy;&amp;ocy;&amp;shcy;&amp;kcy;&amp;ocy;&amp;lcy;&amp;kcy;&amp;acy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00688" y="4000500"/>
            <a:ext cx="3500437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4313" y="0"/>
            <a:ext cx="8786812" cy="928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Мы должны научиться относиться друг к другу внимательно, должны понять, что самое чудесное, самое высокое создание в мире - это человек.</a:t>
            </a:r>
          </a:p>
        </p:txBody>
      </p:sp>
      <p:pic>
        <p:nvPicPr>
          <p:cNvPr id="29700" name="Picture 6" descr="http://15minut.org/albums/2014-06-04-17-06-43-67377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839788"/>
            <a:ext cx="5284787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8" descr="CelestialExploring.jpeg - &amp;IEcy;&amp;dcy;&amp;icy;&amp;ncy;&amp;scy;&amp;tcy;&amp;vcy;&amp;ocy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64175" y="857250"/>
            <a:ext cx="3536950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142853"/>
            <a:ext cx="8786874" cy="85725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3600" dirty="0" smtClean="0"/>
              <a:t>Ссылки на изображения:</a:t>
            </a:r>
            <a:endParaRPr lang="ru-RU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908720"/>
            <a:ext cx="812976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3"/>
              </a:rPr>
              <a:t>http://img0.liveinternet.ru/images/attach/c/0/37/887/37887764_KRUYM4.jpg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4"/>
              </a:rPr>
              <a:t>http://www.volynnews.com/files/news/2010/11-15/19333-1u.jpg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5"/>
              </a:rPr>
              <a:t>http://www.npcr.ru/userfiles/media/501.jpg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6"/>
              </a:rPr>
              <a:t>http://cdn5.img22.ria.ru/images/24545/68/245456851.jpg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7"/>
              </a:rPr>
              <a:t>http://stat17.privet.ru/lr/091b75698c5aeced2f5bfcabefee05db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8"/>
              </a:rPr>
              <a:t>http://realnyeludi.ru/img/7ifscjepsj/k2xmodgdsq.jpg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9"/>
              </a:rPr>
              <a:t>http://i029.radikal.ru/0812/5e/b3f1799226f7.jpg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10"/>
              </a:rPr>
              <a:t>http://school.xvatit.com/images/3/3a/IstUkr9-povni10-kart5.jpg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11"/>
              </a:rPr>
              <a:t>http://img01.chitalnya.ru/upload/618/9631811571307480.jpg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12"/>
              </a:rPr>
              <a:t>http://krym.neboscreb.com.ua/uploads/posts/2012-05/1336828241_ust-alminskoe-gorodische.jpg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13"/>
              </a:rPr>
              <a:t>http://1001doroga.ru/uploads/posts/2010-08/1281713051_img_1717-sudak-georgievskaya.jpg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14"/>
              </a:rPr>
              <a:t>http://www.kianews.com.ua/sites/default/files/styles/medium/public/novosti/2013/12/25/61069/251213_1792617019.jpg?itok=bkxBv9kZ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15"/>
              </a:rPr>
              <a:t>http://artvertep.com/res/images/posters/original/12001.jpg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16"/>
              </a:rPr>
              <a:t>http://img0.liveinternet.ru/images/attach/b/4/103/402/103402540_2714816_vladimir_prince3.jpg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17"/>
              </a:rPr>
              <a:t>http://ianp.com.ua/sites/ianp.com.ua/var/public/upload/images/45__7.jpg</a:t>
            </a: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>
                <a:hlinkClick r:id="rId18"/>
              </a:rPr>
              <a:t>http://im2-tub-ua.yandex.net/i?id=c097cd0f397299ddcdf9a3a92cf521a2-64-144&amp;n=21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772400" cy="85725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Ссылки на изображения:</a:t>
            </a:r>
            <a:endParaRPr lang="ru-RU" dirty="0"/>
          </a:p>
        </p:txBody>
      </p:sp>
      <p:sp>
        <p:nvSpPr>
          <p:cNvPr id="31747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57188" y="1071563"/>
            <a:ext cx="8572500" cy="5572125"/>
          </a:xfrm>
        </p:spPr>
        <p:txBody>
          <a:bodyPr/>
          <a:lstStyle/>
          <a:p>
            <a:pPr marR="0" algn="l"/>
            <a:r>
              <a:rPr lang="ru-RU" altLang="ru-RU" sz="1400" dirty="0" smtClean="0">
                <a:hlinkClick r:id="rId3"/>
              </a:rPr>
              <a:t>       </a:t>
            </a:r>
            <a:r>
              <a:rPr lang="en-US" altLang="ru-RU" sz="1400" dirty="0" smtClean="0">
                <a:hlinkClick r:id="rId3"/>
              </a:rPr>
              <a:t>http://img0.liveinternet.ru/images/attach/c/2/70/421/70421908_istoriya2.jpg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18. </a:t>
            </a:r>
            <a:r>
              <a:rPr lang="en-US" altLang="ru-RU" sz="1400" dirty="0" smtClean="0">
                <a:hlinkClick r:id="rId4"/>
              </a:rPr>
              <a:t>http://www.stihi.ru/pics/2012/03/31/4284.jpg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19. </a:t>
            </a:r>
            <a:r>
              <a:rPr lang="en-US" altLang="ru-RU" sz="1400" dirty="0" smtClean="0">
                <a:hlinkClick r:id="rId5"/>
              </a:rPr>
              <a:t>http://www.azovsky.ru/common/large/yalta_8.jpg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20. </a:t>
            </a:r>
            <a:r>
              <a:rPr lang="en-US" altLang="ru-RU" sz="1400" dirty="0" smtClean="0">
                <a:hlinkClick r:id="rId6"/>
              </a:rPr>
              <a:t>http://stat8.blog.ru/lr/092a791b4f2ff196d6ed12a0987e30eb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21. </a:t>
            </a:r>
            <a:r>
              <a:rPr lang="en-US" altLang="ru-RU" sz="1400" dirty="0" smtClean="0">
                <a:hlinkClick r:id="rId7"/>
              </a:rPr>
              <a:t>http://www.crimee.com.ua/208/5560.jpg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22. </a:t>
            </a:r>
            <a:r>
              <a:rPr lang="en-US" altLang="ru-RU" sz="1400" dirty="0" smtClean="0">
                <a:hlinkClick r:id="rId8"/>
              </a:rPr>
              <a:t>http://eurowine.com.ua/sites/default/files/1_177.jpg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23. </a:t>
            </a:r>
            <a:r>
              <a:rPr lang="en-US" altLang="ru-RU" sz="1400" dirty="0" smtClean="0">
                <a:hlinkClick r:id="rId9"/>
              </a:rPr>
              <a:t>http://www.gpntb.ru/win/inter-events/crimea2009/imeks/Image89.jpg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24. </a:t>
            </a:r>
            <a:r>
              <a:rPr lang="en-US" altLang="ru-RU" sz="1400" dirty="0" smtClean="0">
                <a:hlinkClick r:id="rId10"/>
              </a:rPr>
              <a:t>http://livelyplanet.ru/uploads/posts/2013-01/thumbs/1359643210_96-4.jpg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25. </a:t>
            </a:r>
            <a:r>
              <a:rPr lang="en-US" altLang="ru-RU" sz="1400" dirty="0" smtClean="0">
                <a:hlinkClick r:id="rId11"/>
              </a:rPr>
              <a:t>http://im3-tub-ua.yandex.net/i?id=10ed2c4afad5655cba9ccc1fe36e99c5-48-144&amp;n=21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26.</a:t>
            </a:r>
            <a:r>
              <a:rPr lang="en-US" altLang="ru-RU" sz="1400" dirty="0" smtClean="0">
                <a:hlinkClick r:id="rId12"/>
              </a:rPr>
              <a:t>http://www.edu54.ru/sites/default/files/images/2011/03/e51adaec284cab41cd8063409c2160ac9360266a.preview.jpg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27. </a:t>
            </a:r>
            <a:r>
              <a:rPr lang="en-US" altLang="ru-RU" sz="1400" dirty="0" smtClean="0">
                <a:hlinkClick r:id="rId13"/>
              </a:rPr>
              <a:t>http://www.maillist.ru/archives/77883/1666202/5806835_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28. </a:t>
            </a:r>
            <a:r>
              <a:rPr lang="en-US" altLang="ru-RU" sz="1400" dirty="0" smtClean="0">
                <a:hlinkClick r:id="rId14"/>
              </a:rPr>
              <a:t>http://www.navy.su/persons/10/images/istomin_vi_00.jpg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29. </a:t>
            </a:r>
            <a:r>
              <a:rPr lang="en-US" altLang="ru-RU" sz="1400" dirty="0" smtClean="0">
                <a:hlinkClick r:id="rId15"/>
              </a:rPr>
              <a:t>http://tltgorod.ru/pics/news4/img_c105887.gif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30. </a:t>
            </a:r>
            <a:r>
              <a:rPr lang="en-US" altLang="ru-RU" sz="1400" dirty="0" smtClean="0">
                <a:hlinkClick r:id="rId16"/>
              </a:rPr>
              <a:t>http://im3-tub-ua.yandex.net/i?id=ff76393d22c1ff3e21581ef0093dd7f6-63-144&amp;n=21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31.</a:t>
            </a:r>
            <a:r>
              <a:rPr lang="en-US" altLang="ru-RU" sz="1400" dirty="0" smtClean="0">
                <a:hlinkClick r:id="rId17"/>
              </a:rPr>
              <a:t>http://img0.liveinternet.ru/images/attach/c/10/111/279/111279192_897257b3debe.jpg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32. </a:t>
            </a:r>
            <a:r>
              <a:rPr lang="en-US" altLang="ru-RU" sz="1400" dirty="0" smtClean="0">
                <a:hlinkClick r:id="rId18"/>
              </a:rPr>
              <a:t>http://shokoladtur.ru/content/images/kerch_15.jpg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33.</a:t>
            </a:r>
            <a:r>
              <a:rPr lang="en-US" altLang="ru-RU" sz="1400" dirty="0" smtClean="0">
                <a:hlinkClick r:id="rId19"/>
              </a:rPr>
              <a:t>http://img1.liveinternet.ru/images/attach/b/4/103/867/103867119_4803898_Kreiser_MOSKVA.jpg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34. </a:t>
            </a:r>
            <a:r>
              <a:rPr lang="en-US" altLang="ru-RU" sz="1400" dirty="0" smtClean="0">
                <a:hlinkClick r:id="rId20"/>
              </a:rPr>
              <a:t>http://afftor.kz/uploads/posts/2014-01/1391077689861m80259.jpeg</a:t>
            </a:r>
            <a:endParaRPr lang="ru-RU" altLang="ru-RU" sz="1400" dirty="0" smtClean="0"/>
          </a:p>
          <a:p>
            <a:pPr marR="0" algn="l"/>
            <a:r>
              <a:rPr lang="ru-RU" altLang="ru-RU" sz="1400" dirty="0" smtClean="0"/>
              <a:t>35. </a:t>
            </a:r>
            <a:r>
              <a:rPr lang="en-US" altLang="ru-RU" sz="1400" dirty="0" smtClean="0">
                <a:hlinkClick r:id="rId21"/>
              </a:rPr>
              <a:t>http://www.velvet.by/files/userfiles/309/otdih_belorusok_5_.jpg</a:t>
            </a:r>
            <a:endParaRPr lang="ru-RU" altLang="ru-RU" sz="1400" dirty="0" smtClean="0"/>
          </a:p>
          <a:p>
            <a:pPr marR="0" algn="l"/>
            <a:endParaRPr lang="ru-RU" altLang="ru-RU" sz="1400" dirty="0" smtClean="0"/>
          </a:p>
          <a:p>
            <a:pPr marR="0" algn="l"/>
            <a:endParaRPr lang="ru-RU" altLang="ru-RU" sz="1400" dirty="0" smtClean="0"/>
          </a:p>
          <a:p>
            <a:pPr marR="0" algn="l"/>
            <a:endParaRPr lang="ru-RU" altLang="ru-RU" sz="1400" dirty="0" smtClean="0"/>
          </a:p>
          <a:p>
            <a:pPr marR="0" algn="l"/>
            <a:endParaRPr lang="ru-RU" altLang="ru-RU" sz="1400" dirty="0" smtClean="0"/>
          </a:p>
          <a:p>
            <a:pPr marR="0" algn="l"/>
            <a:endParaRPr lang="ru-RU" altLang="ru-RU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Символика Республики Крым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1267" name="Picture 2" descr="http://hanragitaran.razm.info/w/images/thumb/a/aa/Flag_of_Crimea.svg/800px-Flag_of_Crimea.svg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85938" y="1000125"/>
            <a:ext cx="5214937" cy="260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&amp;Dcy;&amp;ocy;&amp;bcy;&amp;rcy;&amp;ycy;&amp;jcy; &amp;scy;&amp;ycy;&amp;rcy;&amp;ocy;&amp;vcy;&amp;acy;&amp;rcy; - &amp;Vcy;&amp;iecy;&amp;rcy;&amp;khcy;&amp;ocy;&amp;vcy;&amp;ncy;&amp;ycy;&amp;jcy; &amp;scy;&amp;ocy;&amp;vcy;&amp;iecy;&amp;tcy; &amp;Kcy;&amp;rcy;&amp;ycy;&amp;mcy;&amp;acy; &amp;pcy;&amp;rcy;&amp;ocy;&amp;gcy;&amp;ocy;&amp;lcy;&amp;ocy;&amp;scy;&amp;ocy;&amp;vcy;&amp;acy;&amp;lcy; &amp;zcy;&amp;acy; &amp;ocy;&amp;tcy;&amp;dcy;&amp;iecy;&amp;lcy;&amp;iecy;&amp;ncy;&amp;icy;&amp;iecy; &amp;ocy;&amp;tcy; &amp;Ucy;&amp;kcy;&amp;rcy;&amp;acy;&amp;icy;&amp;ncy;&amp;ycy;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500" y="3714750"/>
            <a:ext cx="2833688" cy="283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4688" y="1214438"/>
            <a:ext cx="1643062" cy="203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2291" name="Picture 2" descr="&amp;Kcy;&amp;acy;&amp;kcy;&amp;icy;&amp;iecy; &amp;scy;&amp;icy;&amp;mcy;&amp;vcy;&amp;ocy;&amp;lcy;&amp;ycy; &amp;gcy;&amp;ocy;&amp;scy;&amp;ucy;&amp;dcy;&amp;acy;&amp;rcy;&amp;scy;&amp;tcy;&amp;vcy;&amp;iecy;&amp;ncy;&amp;ncy;&amp;ocy;&amp;jcy; &amp;vcy;&amp;lcy;&amp;acy;&amp;scy;&amp;tcy;&amp;icy; &amp;vcy;&amp;ycy; &amp;zcy;&amp;ncy;&amp;acy;&amp;iecy;&amp;tcy;&amp;iecy;?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625" y="-19050"/>
            <a:ext cx="8215313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2571744"/>
            <a:ext cx="7772400" cy="107157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Древние народы Крыма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286250" y="3714750"/>
            <a:ext cx="1500188" cy="46038"/>
          </a:xfrm>
        </p:spPr>
        <p:txBody>
          <a:bodyPr>
            <a:normAutofit fontScale="25000" lnSpcReduction="20000"/>
          </a:bodyPr>
          <a:lstStyle/>
          <a:p>
            <a:pPr marR="0" eaLnBrk="1" hangingPunct="1">
              <a:lnSpc>
                <a:spcPct val="80000"/>
              </a:lnSpc>
              <a:defRPr/>
            </a:pPr>
            <a:endParaRPr lang="ru-RU" sz="700" smtClean="0"/>
          </a:p>
        </p:txBody>
      </p:sp>
      <p:pic>
        <p:nvPicPr>
          <p:cNvPr id="13316" name="Picture 2" descr="&amp;Kcy;&amp;icy;&amp;mcy;&amp;mcy;&amp;iecy;&amp;rcy;&amp;icy;&amp;jcy;&amp;scy;&amp;kcy;&amp;icy;&amp;jcy; &amp;vcy;&amp;scy;&amp;acy;&amp;dcy;&amp;ncy;&amp;icy;&amp;kcy; &amp;Ecy;&amp;ncy;&amp;tscy;&amp;icy;&amp;kcy;&amp;lcy;&amp;ocy;&amp;pcy;&amp;iecy;&amp;dcy;&amp;icy;&amp;yacy; &amp;ocy;&amp;rcy;&amp;ucy;&amp;zhcy;&amp;icy;&amp;yacy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313" y="0"/>
            <a:ext cx="2462212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28813" y="142875"/>
            <a:ext cx="1714500" cy="285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киммерийцы</a:t>
            </a:r>
          </a:p>
        </p:txBody>
      </p:sp>
      <p:pic>
        <p:nvPicPr>
          <p:cNvPr id="13318" name="Picture 8" descr="irocez - &amp;Ocy;&amp;khcy;&amp;ocy;&amp;tcy;&amp;acy; &amp;zcy;&amp;acy; &amp;zcy;&amp;ocy;&amp;lcy;&amp;ocy;&amp;tcy;&amp;ocy;&amp;mcy; &amp;Scy;&amp;kcy;&amp;icy;&amp;fcy;&amp;ocy;&amp;vcy;.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714500" y="3429000"/>
            <a:ext cx="57308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143250" y="6500813"/>
            <a:ext cx="2286000" cy="3571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Скифы</a:t>
            </a:r>
          </a:p>
        </p:txBody>
      </p:sp>
      <p:pic>
        <p:nvPicPr>
          <p:cNvPr id="13320" name="Picture 10" descr="&amp;Scy;&amp;tcy;&amp;iecy;&amp;ncy;&amp;acy;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14750" y="0"/>
            <a:ext cx="21494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072063" y="2643188"/>
            <a:ext cx="1428750" cy="2857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Сарматы</a:t>
            </a:r>
          </a:p>
        </p:txBody>
      </p:sp>
      <p:pic>
        <p:nvPicPr>
          <p:cNvPr id="13322" name="Picture 12" descr="bartus - &amp;Kcy;&amp;acy;&amp;zhcy;&amp;dcy;&amp;ycy;&amp;jcy; &amp;mcy;&amp;ncy;&amp;icy;&amp;tcy; &amp;scy;&amp;iecy;&amp;bcy;&amp;yacy; &amp;scy;&amp;tcy;&amp;rcy;&amp;acy;&amp;tcy;&amp;iecy;&amp;gcy;&amp;ocy;&amp;mcy;, &amp;vcy;&amp;icy;&amp;dcy;&amp;yacy; &amp;bcy;&amp;ocy;&amp;jcy; &amp;scy;&amp;ocy; &amp;scy;&amp;tcy;&amp;ocy;&amp;rcy;&amp;ocy;&amp;ncy;&amp;ycy;. DBA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00750" y="214313"/>
            <a:ext cx="3000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358063" y="2500313"/>
            <a:ext cx="1643062" cy="35718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Римляне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93978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FF00"/>
                </a:solidFill>
              </a:rPr>
              <a:t>Города-крепости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4339" name="Picture 2" descr="&amp;Tcy;&amp;ucy;&amp;rcy;&amp;ycy; &amp;pcy;&amp;ocy; &amp;Ucy;&amp;kcy;&amp;rcy;&amp;acy;&amp;icy;&amp;ncy;&amp;iecy;. &amp;Ocy;&amp;tcy;&amp;dcy;&amp;ycy;&amp;khcy; &amp;vcy; &amp;gcy;&amp;ocy;&amp;rcy;&amp;acy;&amp;khcy; &amp;Ucy;&amp;kcy;&amp;rcy;&amp;acy;&amp;icy;&amp;ncy;&amp;ycy;. &amp;Ocy;&amp;tcy;&amp;dcy;&amp;ycy;&amp;khcy; &amp;ncy;&amp;acy; &amp;CHcy;&amp;iecy;&amp;rcy;&amp;ncy;&amp;ocy;&amp;mcy; &amp;mcy;&amp;ocy;&amp;rcy;&amp;iecy;. &amp;Rcy;&amp;iecy;&amp;chcy;&amp;ncy;&amp;ycy;&amp;iecy; &amp;kcy;&amp;rcy;&amp;ucy;&amp;icy;&amp;zcy;&amp;ycy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4500563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214438" y="1000125"/>
            <a:ext cx="3214687" cy="35718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Херсонес</a:t>
            </a:r>
            <a:r>
              <a:rPr lang="ru-RU" dirty="0"/>
              <a:t> </a:t>
            </a:r>
            <a:r>
              <a:rPr lang="ru-RU" sz="1400" dirty="0"/>
              <a:t>(Севастополь)</a:t>
            </a:r>
          </a:p>
        </p:txBody>
      </p:sp>
      <p:pic>
        <p:nvPicPr>
          <p:cNvPr id="14341" name="Picture 4" descr="&amp;Pcy;&amp;acy;&amp;ncy;&amp;tcy;&amp;icy;&amp;kcy;&amp;acy;&amp;pcy;&amp;iecy;&amp;jcy;... - &amp;scy;&amp;tcy;&amp;icy;&amp;khcy;&amp;icy; &amp;icy; &amp;pcy;&amp;rcy;&amp;ocy;&amp;zcy;&amp;acy; &amp;ncy;&amp;acy; &amp;Icy;&amp;zcy;&amp;bcy;&amp;iecy;-&amp;CHcy;&amp;icy;&amp;tcy;&amp;acy;&amp;lcy;&amp;softcy;&amp;ncy;&amp;iecy;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51388" y="1000125"/>
            <a:ext cx="4135437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215063" y="1000125"/>
            <a:ext cx="2643187" cy="42862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Пантикапей</a:t>
            </a:r>
            <a:r>
              <a:rPr lang="ru-RU" dirty="0"/>
              <a:t> </a:t>
            </a:r>
            <a:r>
              <a:rPr lang="ru-RU" sz="1400" dirty="0"/>
              <a:t>(Керчь)</a:t>
            </a:r>
          </a:p>
        </p:txBody>
      </p:sp>
      <p:pic>
        <p:nvPicPr>
          <p:cNvPr id="14343" name="Picture 6" descr="&amp;Gcy;&amp;ocy;&amp;rcy;&amp;ocy;&amp;dcy;&amp;icy;&amp;shchcy;&amp;iecy; &amp;Kcy;&amp;iecy;&amp;rcy;&amp;kcy;&amp;icy;&amp;ncy;&amp;icy;&amp;tcy;&amp;icy;&amp;dcy;&amp;acy;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000500"/>
            <a:ext cx="4429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571625" y="6429375"/>
            <a:ext cx="2928938" cy="2857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Керкинитида</a:t>
            </a:r>
            <a:r>
              <a:rPr lang="ru-RU" dirty="0"/>
              <a:t> </a:t>
            </a:r>
            <a:r>
              <a:rPr lang="ru-RU" sz="1400" dirty="0"/>
              <a:t>(Евпатория)</a:t>
            </a:r>
          </a:p>
        </p:txBody>
      </p:sp>
      <p:pic>
        <p:nvPicPr>
          <p:cNvPr id="14345" name="Picture 8" descr="&amp;Tcy;&amp;mcy;&amp;ucy;&amp;tcy;&amp;acy;&amp;rcy;&amp;acy;&amp;kcy;&amp;acy;&amp;ncy;&amp;scy;&amp;kcy;&amp;icy;&amp;jcy; &amp;ucy;&amp;dcy;&amp;iecy;&amp;lcy;. &amp;Scy;&amp;ucy;&amp;gcy;&amp;dcy;&amp;iecy;&amp;yacy;. &amp;KHcy;&amp;iecy;&amp;rcy;&amp;scy;&amp;ocy;&amp;ncy;&amp;iecy;&amp;scy;. &amp;Bcy;&amp;ocy;&amp;scy;&amp;pcy;&amp;ocy;&amp;rcy;.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60913" y="4071938"/>
            <a:ext cx="4097337" cy="278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429375" y="6572250"/>
            <a:ext cx="2428875" cy="28575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0000"/>
                </a:solidFill>
              </a:rPr>
              <a:t>Сугдея </a:t>
            </a:r>
            <a:r>
              <a:rPr lang="ru-RU" dirty="0"/>
              <a:t> </a:t>
            </a:r>
            <a:r>
              <a:rPr lang="ru-RU" sz="1400" dirty="0"/>
              <a:t>(Судак)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FFFF00"/>
                </a:solidFill>
              </a:rPr>
              <a:t>Караимы и крымчаки – потомки иудеев Хазарского каганата</a:t>
            </a:r>
            <a:endParaRPr lang="ru-RU" sz="3200" dirty="0">
              <a:solidFill>
                <a:srgbClr val="FFFF00"/>
              </a:solidFill>
            </a:endParaRPr>
          </a:p>
        </p:txBody>
      </p:sp>
      <p:pic>
        <p:nvPicPr>
          <p:cNvPr id="15363" name="Picture 9" descr="&amp;Acy;&amp;rcy;&amp;khcy;&amp;icy;&amp;vcy; &amp;Kcy;&amp;rcy;&amp;ycy;&amp;mcy;&amp;scy;&amp;kcy;&amp;ocy;&amp;iecy; &amp;icy;&amp;ncy;&amp;fcy;&amp;ocy;&amp;rcy;&amp;mcy;&amp;acy;&amp;tscy;&amp;icy;&amp;ocy;&amp;ncy;&amp;ncy;&amp;ocy;&amp;iecy; &amp;acy;&amp;gcy;&amp;iecy;&amp;ncy;&amp;tcy;&amp;scy;&amp;tcy;&amp;vcy;&amp;ocy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38" y="2428875"/>
            <a:ext cx="3790950" cy="284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11" descr="&amp;Kcy;&amp;rcy;&amp;ycy;&amp;mcy;&amp;chcy;&amp;acy;&amp;kcy;&amp;icy; (&amp;pcy;&amp;rcy;&amp;ocy;&amp;icy;&amp;scy;&amp;khcy;&amp;ocy;&amp;zhcy;&amp;dcy;&amp;iecy;&amp;ncy;&amp;icy;&amp;iecy;, &amp;vcy;&amp;iecy;&amp;rcy;&amp;ocy;&amp;icy;&amp;scy;&amp;pcy;&amp;ocy;&amp;vcy;&amp;iecy;&amp;dcy;&amp;acy;&amp;ncy;&amp;icy;&amp;iecy;, &amp;icy;&amp;scy;&amp;tcy;&amp;ocy;&amp;rcy;&amp;icy;&amp;yacy;, &amp;kcy;&amp;ucy;&amp;lcy;&amp;softcy;&amp;tcy;&amp;ucy;&amp;rcy;&amp;acy;, &amp;tcy;&amp;rcy;&amp;acy;&amp;dcy;&amp;icy;&amp;tscy;&amp;icy;&amp;icy;) &amp;Tcy;&amp;yucy;&amp;rcy;&amp;kcy;&amp;icy;.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786313" y="1357313"/>
            <a:ext cx="3862387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C000"/>
                </a:solidFill>
              </a:rPr>
              <a:t>Киевский князь Владимир – креститель Руси.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6387" name="Picture 2" descr="&amp;CHcy;&amp;tcy;&amp;ocy; &amp;dcy;&amp;lcy;&amp;yacy; &amp;vcy;&amp;acy;&amp;scy; &amp;zcy;&amp;ncy;&amp;acy;&amp;chcy;&amp;icy;&amp;tcy; &amp;pcy;&amp;rcy;&amp;acy;&amp;zcy;&amp;dcy;&amp;ncy;&amp;icy;&amp;kcy; &amp;Dcy;&amp;iecy;&amp;ncy;&amp;softcy; &amp;Kcy;&amp;rcy;&amp;iecy;&amp;shchcy;&amp;iecy;&amp;ncy;&amp;icy;&amp;yacy; &amp;Rcy;&amp;ucy;&amp;scy;&amp;icy;? &amp;Dcy;&amp;acy;&amp;jcy;&amp;tcy;&amp;iecy; &amp;scy;&amp;lcy;&amp;ocy;&amp;vcy;&amp;ocy;!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63" y="1500188"/>
            <a:ext cx="3190875" cy="5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6" descr="&amp;Vcy; &amp;pcy;&amp;rcy;&amp;acy;&amp;vcy;&amp;ocy;&amp;scy;&amp;lcy;&amp;acy;&amp;vcy;&amp;ncy;&amp;ocy;&amp;mcy; &amp;khcy;&amp;rcy;&amp;acy;&amp;mcy;&amp;iecy; &amp;Scy;&amp;vcy;&amp;yacy;&amp;tcy;&amp;ocy;&amp;gcy;&amp;ocy; &amp;acy;&amp;pcy;&amp;ocy;&amp;scy;&amp;tcy;&amp;ocy;&amp;lcy;&amp;acy; &amp;Fcy;&amp;icy;&amp;lcy;&amp;icy;&amp;pcy;&amp;pcy;&amp;acy; &amp;vcy; &amp;Ocy;&amp;Acy;&amp;Ecy; &amp;ocy;&amp;tcy;&amp;kcy;&amp;rcy;&amp;ycy;&amp;lcy;&amp;acy;&amp;scy;&amp;softcy; &amp;kcy;&amp;acy;&amp;rcy;&amp;tcy;&amp;icy;&amp;ncy;&amp;ncy;&amp;acy;&amp;yacy; &amp;gcy;&amp;acy;&amp;lcy;&amp;iecy;&amp;rcy;&amp;iecy;&amp;yacy; - &amp;Ocy;&amp;bcy;&amp;shchcy;&amp;iecy;&amp;scy;&amp;tcy;&amp;vcy;&amp;ocy; - &amp;Bcy;&amp;acy;&amp;gcy;&amp;ncy;&amp;iecy;&amp;tcy;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857625" y="2143125"/>
            <a:ext cx="49053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Золотая Орда – </a:t>
            </a:r>
            <a:r>
              <a:rPr lang="en-US" dirty="0" smtClean="0">
                <a:solidFill>
                  <a:srgbClr val="FF0000"/>
                </a:solidFill>
              </a:rPr>
              <a:t>XIII – XY </a:t>
            </a:r>
            <a:r>
              <a:rPr lang="ru-RU" dirty="0" smtClean="0">
                <a:solidFill>
                  <a:srgbClr val="FF0000"/>
                </a:solidFill>
              </a:rPr>
              <a:t>века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1" name="Picture 8" descr="&amp;Kcy;&amp;rcy;&amp;ycy;&amp;mcy; &amp;Zcy;&amp;acy;&amp;mcy;&amp;iecy;&amp;tcy;&amp;kcy;&amp;icy; &amp;ocy; &amp;pcy;&amp;ucy;&amp;tcy;&amp;iecy;&amp;shcy;&amp;iecy;&amp;scy;&amp;tcy;&amp;vcy;&amp;icy;&amp;yacy;&amp;khcy; &amp;icy; &amp;ocy;&amp;tcy;&amp;dcy;&amp;ycy;&amp;khcy;&amp;iecy;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50006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85750" y="4429125"/>
            <a:ext cx="3786188" cy="5000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/>
              <a:t>Бахчисарай – столица Крымского улуса</a:t>
            </a:r>
            <a:endParaRPr lang="ru-RU" sz="1600" b="1" i="1" dirty="0"/>
          </a:p>
        </p:txBody>
      </p:sp>
      <p:pic>
        <p:nvPicPr>
          <p:cNvPr id="17413" name="Picture 8" descr="TUT.BY &amp;Fcy;&amp;Ocy;&amp;Tcy;&amp;Ocy; &amp;Tcy;&amp;Ucy;&amp;Tcy; - golden_horde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260</TotalTime>
  <Words>357</Words>
  <Application>Microsoft Office PowerPoint</Application>
  <PresentationFormat>Экран (4:3)</PresentationFormat>
  <Paragraphs>99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Открытая</vt:lpstr>
      <vt:lpstr>Крым и Севастополь:  их историческое значение для России</vt:lpstr>
      <vt:lpstr>Крым, знаменитая Таврида- бесценная сокровищница…</vt:lpstr>
      <vt:lpstr>Символика Республики Крым</vt:lpstr>
      <vt:lpstr>Слайд 4</vt:lpstr>
      <vt:lpstr>Древние народы Крыма</vt:lpstr>
      <vt:lpstr>Города-крепости</vt:lpstr>
      <vt:lpstr>Караимы и крымчаки – потомки иудеев Хазарского каганата</vt:lpstr>
      <vt:lpstr>Киевский князь Владимир – креститель Руси.</vt:lpstr>
      <vt:lpstr>Золотая Орда – XIII – XY века</vt:lpstr>
      <vt:lpstr>XYII – XYIII вв. Россия в Крыму</vt:lpstr>
      <vt:lpstr>Слайд 11</vt:lpstr>
      <vt:lpstr>В середине XIX в. Крым стал ареной Крымской войны</vt:lpstr>
      <vt:lpstr>Слайд 13</vt:lpstr>
      <vt:lpstr>Слайд 14</vt:lpstr>
      <vt:lpstr>Слайд 15</vt:lpstr>
      <vt:lpstr>Слайд 16</vt:lpstr>
      <vt:lpstr>1954 – 1991 гг. -  Крым в составе Украины</vt:lpstr>
      <vt:lpstr>18 марта 2014 года – Республика Крым и город Севастополь в составе России</vt:lpstr>
      <vt:lpstr>Слайд 19</vt:lpstr>
      <vt:lpstr>Слайд 20</vt:lpstr>
      <vt:lpstr>Слайд 21</vt:lpstr>
      <vt:lpstr>Ссылки на изображения:</vt:lpstr>
      <vt:lpstr>Ссылки на изображения: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Крым и Севастополь:  их историческое значение для России</dc:title>
  <dc:creator>Виктория</dc:creator>
  <cp:lastModifiedBy>777</cp:lastModifiedBy>
  <cp:revision>32</cp:revision>
  <dcterms:created xsi:type="dcterms:W3CDTF">2014-08-24T14:01:09Z</dcterms:created>
  <dcterms:modified xsi:type="dcterms:W3CDTF">2015-03-31T17:48:46Z</dcterms:modified>
</cp:coreProperties>
</file>