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88" r:id="rId3"/>
    <p:sldId id="290" r:id="rId4"/>
    <p:sldId id="284" r:id="rId5"/>
    <p:sldId id="286" r:id="rId6"/>
    <p:sldId id="287" r:id="rId7"/>
    <p:sldId id="285" r:id="rId8"/>
    <p:sldId id="257" r:id="rId9"/>
    <p:sldId id="259" r:id="rId10"/>
    <p:sldId id="260" r:id="rId11"/>
    <p:sldId id="261" r:id="rId12"/>
    <p:sldId id="262" r:id="rId13"/>
    <p:sldId id="263" r:id="rId14"/>
    <p:sldId id="258" r:id="rId15"/>
    <p:sldId id="266" r:id="rId16"/>
    <p:sldId id="271" r:id="rId17"/>
    <p:sldId id="274" r:id="rId18"/>
    <p:sldId id="277" r:id="rId19"/>
    <p:sldId id="278" r:id="rId20"/>
    <p:sldId id="269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Имеют устойчивый интерес</c:v>
                </c:pt>
                <c:pt idx="1">
                  <c:v>Не владеют способами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</c:v>
                </c:pt>
                <c:pt idx="1">
                  <c:v>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Имеют устойчивый интерес</c:v>
                </c:pt>
                <c:pt idx="1">
                  <c:v>Не владеют способами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0.4</c:v>
                </c:pt>
                <c:pt idx="1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75112448"/>
        <c:axId val="75113984"/>
        <c:axId val="48881664"/>
      </c:bar3DChart>
      <c:catAx>
        <c:axId val="75112448"/>
        <c:scaling>
          <c:orientation val="minMax"/>
        </c:scaling>
        <c:delete val="0"/>
        <c:axPos val="b"/>
        <c:majorTickMark val="out"/>
        <c:minorTickMark val="none"/>
        <c:tickLblPos val="nextTo"/>
        <c:crossAx val="75113984"/>
        <c:crosses val="autoZero"/>
        <c:auto val="1"/>
        <c:lblAlgn val="ctr"/>
        <c:lblOffset val="100"/>
        <c:noMultiLvlLbl val="0"/>
      </c:catAx>
      <c:valAx>
        <c:axId val="751139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5112448"/>
        <c:crosses val="autoZero"/>
        <c:crossBetween val="between"/>
      </c:valAx>
      <c:serAx>
        <c:axId val="48881664"/>
        <c:scaling>
          <c:orientation val="minMax"/>
        </c:scaling>
        <c:delete val="0"/>
        <c:axPos val="b"/>
        <c:majorTickMark val="out"/>
        <c:minorTickMark val="none"/>
        <c:tickLblPos val="nextTo"/>
        <c:crossAx val="75113984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0032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6718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323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084;&#1077;&#1090;&#1086;&#1076;&#1080;&#1082;&#1080;/&#1072;&#1085;&#1082;&#1077;&#1090;&#1072;%20&#1050;&#1072;&#1082;%20&#1088;&#1072;&#1089;&#1087;&#1086;&#1079;&#1085;&#1072;&#1090;&#1100;%20&#1086;&#1076;&#1072;&#1088;&#1077;&#1085;&#1085;&#1086;&#1089;&#1090;&#1100;.doc" TargetMode="External"/><Relationship Id="rId2" Type="http://schemas.openxmlformats.org/officeDocument/2006/relationships/hyperlink" Target="&#1084;&#1077;&#1090;&#1086;&#1076;&#1080;&#1082;&#1080;/&#1055;&#1056;&#1054;&#1060;.%20&#1057;&#1050;&#1051;&#1054;&#1053;&#1053;&#1054;&#1057;&#1058;&#1048;.do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55;&#1054;&#1053;&#1071;&#1058;&#1048;&#1045;%20&#1054;%20&#1055;&#1056;&#1054;&#1060;%20&#1085;&#1086;&#1074;&#1081;%20&#1074;&#1072;&#1088;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1988840"/>
            <a:ext cx="7643865" cy="2071702"/>
          </a:xfrm>
          <a:noFill/>
        </p:spPr>
        <p:txBody>
          <a:bodyPr/>
          <a:lstStyle/>
          <a:p>
            <a:pPr algn="ctr"/>
            <a:r>
              <a:rPr lang="ru-RU" sz="4800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/>
              </a:rPr>
              <a:t>Профориентационная работа на уроках ИЗО</a:t>
            </a:r>
            <a:endParaRPr lang="uk-UA" sz="4800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5214950"/>
            <a:ext cx="45076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Презентацию выполнила: </a:t>
            </a:r>
          </a:p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учитель изобразительного искусства</a:t>
            </a:r>
          </a:p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Рубан Н.С.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85786" y="135114"/>
            <a:ext cx="764386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Муниципальное бюджетное образовательное учреждение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средняя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общеобразовательная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школа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</a:rPr>
              <a:t>4 города Татарска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-,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6338" y="1556791"/>
            <a:ext cx="7643812" cy="410445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ЦЕЛЬ</a:t>
            </a:r>
            <a:r>
              <a:rPr lang="ru-RU" dirty="0" smtClean="0">
                <a:solidFill>
                  <a:srgbClr val="FF0000"/>
                </a:solidFill>
              </a:rPr>
              <a:t> (профориентационной деятельности на уроке)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- сформировать готовность обучающихся к обоснованному выбору профессии, карьеры, жизненного пути с учетом своих склонностей, способностей, состояния здоровья и потребностей рынка труда в специалистах.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714356"/>
            <a:ext cx="7643812" cy="585791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FF0000"/>
                </a:solidFill>
              </a:rPr>
              <a:t>В ходе занятий </a:t>
            </a:r>
            <a:r>
              <a:rPr lang="ru-RU" sz="2000" b="1" dirty="0" smtClean="0">
                <a:solidFill>
                  <a:srgbClr val="FF0000"/>
                </a:solidFill>
              </a:rPr>
              <a:t>мною </a:t>
            </a:r>
            <a:r>
              <a:rPr lang="ru-RU" sz="2000" b="1" dirty="0">
                <a:solidFill>
                  <a:srgbClr val="FF0000"/>
                </a:solidFill>
              </a:rPr>
              <a:t>решаются следующие задачи: </a:t>
            </a:r>
          </a:p>
          <a:p>
            <a:pPr marL="0" indent="0">
              <a:buNone/>
            </a:pPr>
            <a:r>
              <a:rPr lang="ru-RU" sz="2000" dirty="0"/>
              <a:t>•	обобщение у учащихся знания о сферах трудовой деятельности, профессиях, карьере связанных с непосредственно творческой деятельностью; </a:t>
            </a:r>
          </a:p>
          <a:p>
            <a:pPr marL="0" indent="0">
              <a:buNone/>
            </a:pPr>
            <a:r>
              <a:rPr lang="ru-RU" sz="2000" dirty="0"/>
              <a:t>•	формирование знания и умения объективно осуществлять самоанализ уровня развития своих профессионально важных качеств и соотносить их с требованиями профессий, сфер трудовой деятельности к человеку; </a:t>
            </a:r>
          </a:p>
          <a:p>
            <a:pPr marL="0" indent="0">
              <a:buNone/>
            </a:pPr>
            <a:r>
              <a:rPr lang="ru-RU" sz="2000" dirty="0"/>
              <a:t>•	развитие представления о областях деятельности человека связанных с творческими профессиями и потребности в самовоспитании, саморазвитии и самореализации; </a:t>
            </a:r>
          </a:p>
          <a:p>
            <a:pPr marL="0" indent="0">
              <a:buNone/>
            </a:pPr>
            <a:r>
              <a:rPr lang="ru-RU" sz="2000" dirty="0"/>
              <a:t>•	воспитание уважения к  человеку творческих профессий. 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85794"/>
            <a:ext cx="7643812" cy="5235494"/>
          </a:xfrm>
        </p:spPr>
        <p:txBody>
          <a:bodyPr/>
          <a:lstStyle/>
          <a:p>
            <a:pPr algn="ctr">
              <a:buNone/>
            </a:pPr>
            <a:r>
              <a:rPr lang="ru-RU" sz="1800" b="1" i="1" dirty="0" smtClean="0">
                <a:solidFill>
                  <a:srgbClr val="7030A0"/>
                </a:solidFill>
              </a:rPr>
              <a:t>      </a:t>
            </a:r>
            <a:r>
              <a:rPr lang="ru-RU" b="1" dirty="0" smtClean="0">
                <a:solidFill>
                  <a:srgbClr val="FF0000"/>
                </a:solidFill>
              </a:rPr>
              <a:t>Сотрудничество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Психолог + Учитель = Обучающийся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в </a:t>
            </a:r>
            <a:r>
              <a:rPr lang="ru-RU" sz="2000" b="1" dirty="0"/>
              <a:t>занятия </a:t>
            </a:r>
            <a:r>
              <a:rPr lang="ru-RU" sz="2000" b="1" dirty="0" smtClean="0"/>
              <a:t>с целью выявления склонностей, способностей и возможностей обучающегося включаются </a:t>
            </a:r>
            <a:r>
              <a:rPr lang="ru-RU" sz="2000" b="1" dirty="0"/>
              <a:t>методики и тесты посредствам которых школьники учатся определять уровень своих профессионально важных качеств, выявляют и оценивают свой “профессиональный интерес” и “склонности” с помощью методик “</a:t>
            </a:r>
            <a:r>
              <a:rPr lang="ru-RU" sz="2000" b="1" dirty="0">
                <a:hlinkClick r:id="rId2" action="ppaction://hlinkfile"/>
              </a:rPr>
              <a:t>Карта интересов” </a:t>
            </a:r>
            <a:r>
              <a:rPr lang="ru-RU" sz="2000" b="1" dirty="0"/>
              <a:t>(А.Е. </a:t>
            </a:r>
            <a:r>
              <a:rPr lang="ru-RU" sz="2000" b="1" dirty="0" err="1"/>
              <a:t>Голомшток</a:t>
            </a:r>
            <a:r>
              <a:rPr lang="ru-RU" sz="2000" b="1" dirty="0"/>
              <a:t>). Проводится анкета </a:t>
            </a:r>
            <a:r>
              <a:rPr lang="ru-RU" sz="2000" b="1" dirty="0">
                <a:hlinkClick r:id="rId3" action="ppaction://hlinkfile"/>
              </a:rPr>
              <a:t>«Как распознать одарённость» </a:t>
            </a:r>
            <a:r>
              <a:rPr lang="ru-RU" sz="2000" b="1" dirty="0"/>
              <a:t>(Л.Г. Кузнецова, Л.П. </a:t>
            </a:r>
            <a:r>
              <a:rPr lang="ru-RU" sz="2000" b="1" dirty="0" err="1"/>
              <a:t>Сверч</a:t>
            </a:r>
            <a:r>
              <a:rPr lang="ru-RU" sz="2000" b="1" dirty="0"/>
              <a:t>). Знакомятся с понятием темперамент, черты характера и их проявление в профессиональной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PAINT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4876" y="3786190"/>
            <a:ext cx="3943350" cy="261937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1643050"/>
            <a:ext cx="856895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</a:rPr>
              <a:t>Рассмотрим какие примерные задания можно использовать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</a:rPr>
              <a:t>на уроках изобразительного искусства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836712"/>
            <a:ext cx="6985000" cy="5614888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Со </a:t>
            </a:r>
            <a:r>
              <a:rPr lang="ru-RU" sz="2000" dirty="0"/>
              <a:t>средними и старшими школьниками исходя из тематики включаются задания практического плана:</a:t>
            </a:r>
          </a:p>
          <a:p>
            <a:pPr>
              <a:buNone/>
            </a:pPr>
            <a:r>
              <a:rPr lang="ru-RU" sz="2000" dirty="0"/>
              <a:t>- эскиз дизайна своей комнаты, кухни, гостиной и т.п.;</a:t>
            </a:r>
          </a:p>
          <a:p>
            <a:pPr>
              <a:buNone/>
            </a:pPr>
            <a:r>
              <a:rPr lang="ru-RU" sz="2000" dirty="0"/>
              <a:t>- пейзаж современного города, города будущего;</a:t>
            </a:r>
          </a:p>
          <a:p>
            <a:pPr>
              <a:buNone/>
            </a:pPr>
            <a:r>
              <a:rPr lang="ru-RU" sz="2000" dirty="0"/>
              <a:t>- эскиз макияжа, причёски, одежды;</a:t>
            </a:r>
          </a:p>
          <a:p>
            <a:pPr marL="0" indent="0">
              <a:buNone/>
            </a:pPr>
            <a:r>
              <a:rPr lang="ru-RU" sz="2000" dirty="0" smtClean="0"/>
              <a:t>- эскиз </a:t>
            </a:r>
            <a:r>
              <a:rPr lang="ru-RU" sz="2000" dirty="0"/>
              <a:t>собственной визитной карточки, рекламного баннера и т.п. при условии что вы работаете по определённой профессии (перечень профессий предлагается на выбор, или строго определён) и т. </a:t>
            </a:r>
            <a:r>
              <a:rPr lang="ru-RU" sz="2000" dirty="0" smtClean="0"/>
              <a:t>д.</a:t>
            </a:r>
          </a:p>
          <a:p>
            <a:pPr marL="0" indent="0"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 smtClean="0"/>
              <a:t>Беседа </a:t>
            </a:r>
            <a:r>
              <a:rPr lang="ru-RU" sz="2000" dirty="0"/>
              <a:t>или </a:t>
            </a:r>
            <a:r>
              <a:rPr lang="ru-RU" sz="2000" dirty="0" smtClean="0"/>
              <a:t>сообщение </a:t>
            </a:r>
            <a:r>
              <a:rPr lang="ru-RU" sz="2000" dirty="0"/>
              <a:t>о профессиях в которых данные эскизы, наброски или рисунки </a:t>
            </a:r>
            <a:r>
              <a:rPr lang="ru-RU" sz="2000" dirty="0" smtClean="0"/>
              <a:t>будут </a:t>
            </a:r>
            <a:r>
              <a:rPr lang="ru-RU" sz="2000" dirty="0"/>
              <a:t>востребованы.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357166"/>
            <a:ext cx="6985000" cy="6357982"/>
          </a:xfrm>
        </p:spPr>
        <p:txBody>
          <a:bodyPr/>
          <a:lstStyle/>
          <a:p>
            <a:pPr>
              <a:buNone/>
            </a:pPr>
            <a:endParaRPr lang="ru-RU" sz="1600" u="sng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dirty="0">
                <a:solidFill>
                  <a:srgbClr val="FF0000"/>
                </a:solidFill>
              </a:rPr>
              <a:t>На уроках использую игры:</a:t>
            </a:r>
          </a:p>
          <a:p>
            <a:pPr>
              <a:buNone/>
            </a:pPr>
            <a:r>
              <a:rPr lang="ru-RU" dirty="0"/>
              <a:t>- моделирующие аспекты профессиональной деятельности;</a:t>
            </a:r>
          </a:p>
          <a:p>
            <a:pPr>
              <a:buNone/>
            </a:pPr>
            <a:r>
              <a:rPr lang="ru-RU" dirty="0"/>
              <a:t>- моделирующие построение личного  профессионального плана, профессиональных и жизненных перспектив;</a:t>
            </a:r>
          </a:p>
          <a:p>
            <a:pPr>
              <a:buNone/>
            </a:pPr>
            <a:r>
              <a:rPr lang="ru-RU" dirty="0"/>
              <a:t>- моделирующие систему управления выбором профессии со стороны специалистов; </a:t>
            </a:r>
          </a:p>
          <a:p>
            <a:pPr>
              <a:buNone/>
            </a:pPr>
            <a:r>
              <a:rPr lang="ru-RU" dirty="0"/>
              <a:t>- игры "жизнедеятельности".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357166"/>
            <a:ext cx="6985000" cy="6357982"/>
          </a:xfrm>
        </p:spPr>
        <p:txBody>
          <a:bodyPr/>
          <a:lstStyle/>
          <a:p>
            <a:pPr>
              <a:buNone/>
            </a:pPr>
            <a:endParaRPr lang="ru-RU" sz="1600" u="sng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УСЛОВИЯ ПРОВЕДЕНИЯ ПРОФОРИЕНТАЦИОННЫХ ИГР</a:t>
            </a:r>
          </a:p>
          <a:p>
            <a:pPr>
              <a:buNone/>
            </a:pPr>
            <a:r>
              <a:rPr lang="ru-RU" dirty="0"/>
              <a:t>Высокая динамика </a:t>
            </a:r>
            <a:r>
              <a:rPr lang="ru-RU" dirty="0" smtClean="0"/>
              <a:t>проведения.</a:t>
            </a:r>
            <a:endParaRPr lang="ru-RU" dirty="0"/>
          </a:p>
          <a:p>
            <a:pPr>
              <a:buNone/>
            </a:pPr>
            <a:r>
              <a:rPr lang="ru-RU" dirty="0"/>
              <a:t>Принцип </a:t>
            </a:r>
            <a:r>
              <a:rPr lang="ru-RU" dirty="0" smtClean="0"/>
              <a:t>добровольности. </a:t>
            </a:r>
            <a:endParaRPr lang="ru-RU" dirty="0"/>
          </a:p>
          <a:p>
            <a:pPr>
              <a:buNone/>
            </a:pPr>
            <a:r>
              <a:rPr lang="ru-RU" dirty="0"/>
              <a:t>Не проигрывать одно упражнение много </a:t>
            </a:r>
            <a:r>
              <a:rPr lang="ru-RU" dirty="0" smtClean="0"/>
              <a:t>раз. </a:t>
            </a:r>
            <a:endParaRPr lang="ru-RU" dirty="0"/>
          </a:p>
          <a:p>
            <a:pPr>
              <a:buNone/>
            </a:pPr>
            <a:r>
              <a:rPr lang="ru-RU" dirty="0"/>
              <a:t>Давать игрокам высказываться </a:t>
            </a:r>
          </a:p>
          <a:p>
            <a:pPr>
              <a:buNone/>
            </a:pPr>
            <a:r>
              <a:rPr lang="ru-RU" dirty="0"/>
              <a:t>Иметь в запасе несколько игровых упражнений.</a:t>
            </a:r>
          </a:p>
          <a:p>
            <a:pPr>
              <a:buNone/>
            </a:pPr>
            <a:r>
              <a:rPr lang="ru-RU" dirty="0"/>
              <a:t>Проводить обсуждение в конце игры.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0"/>
            <a:ext cx="7452320" cy="6858000"/>
          </a:xfrm>
        </p:spPr>
        <p:txBody>
          <a:bodyPr/>
          <a:lstStyle/>
          <a:p>
            <a:pPr>
              <a:buNone/>
            </a:pPr>
            <a:endParaRPr lang="ru-RU" sz="1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1400" b="1" dirty="0"/>
              <a:t>Проводим </a:t>
            </a:r>
            <a:r>
              <a:rPr lang="ru-RU" sz="1400" b="1" dirty="0" smtClean="0">
                <a:solidFill>
                  <a:srgbClr val="FF0000"/>
                </a:solidFill>
              </a:rPr>
              <a:t>профессиональные пробы </a:t>
            </a:r>
            <a:r>
              <a:rPr lang="ru-RU" sz="1400" b="1" dirty="0">
                <a:solidFill>
                  <a:srgbClr val="FF0000"/>
                </a:solidFill>
              </a:rPr>
              <a:t>– </a:t>
            </a:r>
          </a:p>
          <a:p>
            <a:pPr>
              <a:buNone/>
            </a:pPr>
            <a:r>
              <a:rPr lang="ru-RU" sz="1400" b="1" dirty="0"/>
              <a:t>деятельность, моделирующая элементы конкретной профессии и способствующая осознанному выбору учебного </a:t>
            </a:r>
            <a:r>
              <a:rPr lang="ru-RU" sz="1400" b="1" dirty="0" smtClean="0"/>
              <a:t>заведения.</a:t>
            </a:r>
            <a:endParaRPr lang="ru-RU" sz="1400" b="1" dirty="0"/>
          </a:p>
          <a:p>
            <a:pPr>
              <a:buNone/>
            </a:pPr>
            <a:r>
              <a:rPr lang="ru-RU" sz="1400" b="1" dirty="0">
                <a:solidFill>
                  <a:srgbClr val="FF0000"/>
                </a:solidFill>
              </a:rPr>
              <a:t>ЭТАПЫ ПРОФЕССИОНАЛЬНЫХ ПРОБ</a:t>
            </a:r>
          </a:p>
          <a:p>
            <a:pPr>
              <a:buNone/>
            </a:pPr>
            <a:r>
              <a:rPr lang="ru-RU" sz="1400" b="1" dirty="0">
                <a:solidFill>
                  <a:srgbClr val="FF0000"/>
                </a:solidFill>
              </a:rPr>
              <a:t>Вводно-ознакомительный:</a:t>
            </a:r>
            <a:r>
              <a:rPr lang="ru-RU" sz="1400" b="1" dirty="0"/>
              <a:t> диагностика интересов, склонностей, увлечений,  отношение к различным сферам деятельности.</a:t>
            </a:r>
          </a:p>
          <a:p>
            <a:pPr>
              <a:buNone/>
            </a:pPr>
            <a:r>
              <a:rPr lang="ru-RU" sz="1400" b="1" dirty="0">
                <a:solidFill>
                  <a:srgbClr val="FF0000"/>
                </a:solidFill>
              </a:rPr>
              <a:t>Результат:</a:t>
            </a:r>
            <a:r>
              <a:rPr lang="ru-RU" sz="1400" b="1" dirty="0"/>
              <a:t> определение общей готовности к выполнению пробы.</a:t>
            </a:r>
          </a:p>
          <a:p>
            <a:pPr>
              <a:buNone/>
            </a:pPr>
            <a:r>
              <a:rPr lang="ru-RU" sz="1400" b="1" dirty="0">
                <a:solidFill>
                  <a:srgbClr val="FF0000"/>
                </a:solidFill>
              </a:rPr>
              <a:t>Подготовительный: </a:t>
            </a:r>
            <a:r>
              <a:rPr lang="ru-RU" sz="1400" b="1" dirty="0"/>
              <a:t>накопление информации о </a:t>
            </a:r>
            <a:r>
              <a:rPr lang="ru-RU" sz="1400" b="1" dirty="0" err="1"/>
              <a:t>ЗУНах</a:t>
            </a:r>
            <a:r>
              <a:rPr lang="ru-RU" sz="1400" b="1" dirty="0"/>
              <a:t> в области той сферы деятельности, где будет проводиться проба (беседы, кинофильмы, наблюдения за реальной деятельностью специалистов)</a:t>
            </a:r>
          </a:p>
          <a:p>
            <a:pPr>
              <a:buNone/>
            </a:pPr>
            <a:r>
              <a:rPr lang="ru-RU" sz="1400" b="1" dirty="0">
                <a:solidFill>
                  <a:srgbClr val="FF0000"/>
                </a:solidFill>
              </a:rPr>
              <a:t>Результат:</a:t>
            </a:r>
            <a:r>
              <a:rPr lang="ru-RU" sz="1400" b="1" dirty="0"/>
              <a:t> накопление  теоретических знаний, представлений о </a:t>
            </a:r>
          </a:p>
          <a:p>
            <a:pPr>
              <a:buNone/>
            </a:pPr>
            <a:r>
              <a:rPr lang="ru-RU" sz="1400" b="1" dirty="0"/>
              <a:t> виде деятельности, о предстоящей пробе, об уровне готовности выполнить пробу.</a:t>
            </a:r>
          </a:p>
          <a:p>
            <a:pPr>
              <a:buNone/>
            </a:pPr>
            <a:r>
              <a:rPr lang="ru-RU" sz="1400" b="1" dirty="0">
                <a:solidFill>
                  <a:srgbClr val="FF0000"/>
                </a:solidFill>
              </a:rPr>
              <a:t>Исполнительский: </a:t>
            </a:r>
            <a:r>
              <a:rPr lang="ru-RU" sz="1400" b="1" dirty="0"/>
              <a:t>комплекс теоретических и практических заданий, моделирующих основные элементы труда в сфере деятельности – </a:t>
            </a:r>
          </a:p>
          <a:p>
            <a:pPr>
              <a:buNone/>
            </a:pPr>
            <a:r>
              <a:rPr lang="ru-RU" sz="1400" b="1" dirty="0">
                <a:solidFill>
                  <a:srgbClr val="FF0000"/>
                </a:solidFill>
              </a:rPr>
              <a:t>Результат:</a:t>
            </a:r>
            <a:r>
              <a:rPr lang="ru-RU" sz="1400" b="1" dirty="0"/>
              <a:t> </a:t>
            </a:r>
            <a:r>
              <a:rPr lang="ru-RU" sz="1400" b="1" dirty="0" err="1"/>
              <a:t>обучащийся</a:t>
            </a:r>
            <a:r>
              <a:rPr lang="ru-RU" sz="1400" b="1" dirty="0"/>
              <a:t> анализирует и оценивает выполнение своего задания, даёт </a:t>
            </a:r>
            <a:r>
              <a:rPr lang="ru-RU" sz="1400" b="1" dirty="0" err="1"/>
              <a:t>профессиографическую</a:t>
            </a:r>
            <a:r>
              <a:rPr lang="ru-RU" sz="1400" b="1" dirty="0"/>
              <a:t> характеристику деятельности, своё отношение к ней (составление профессиограммы).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357166"/>
            <a:ext cx="6985000" cy="6357982"/>
          </a:xfrm>
        </p:spPr>
        <p:txBody>
          <a:bodyPr/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Формы профессиональных проб:</a:t>
            </a:r>
          </a:p>
          <a:p>
            <a:pPr>
              <a:buNone/>
            </a:pPr>
            <a:r>
              <a:rPr lang="ru-RU" b="1" dirty="0"/>
              <a:t>- имитационные, деловые </a:t>
            </a:r>
            <a:r>
              <a:rPr lang="ru-RU" b="1" dirty="0" smtClean="0"/>
              <a:t>игры;</a:t>
            </a:r>
            <a:endParaRPr lang="ru-RU" b="1" dirty="0"/>
          </a:p>
          <a:p>
            <a:pPr>
              <a:buNone/>
            </a:pPr>
            <a:r>
              <a:rPr lang="ru-RU" b="1" dirty="0"/>
              <a:t>- творческие задания исследовательского характера (проект, реферат</a:t>
            </a:r>
            <a:r>
              <a:rPr lang="ru-RU" b="1" dirty="0" smtClean="0"/>
              <a:t>..);</a:t>
            </a:r>
            <a:endParaRPr lang="ru-RU" b="1" dirty="0"/>
          </a:p>
          <a:p>
            <a:pPr>
              <a:buNone/>
            </a:pPr>
            <a:r>
              <a:rPr lang="ru-RU" b="1" dirty="0"/>
              <a:t>- комплекс каких-то действий: трудовые задания, связанные с выполнением технологически завершённого изделия макета и т.п., различных уровней сложности.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548679"/>
            <a:ext cx="6985000" cy="5843263"/>
          </a:xfrm>
        </p:spPr>
        <p:txBody>
          <a:bodyPr/>
          <a:lstStyle/>
          <a:p>
            <a:pPr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Профориентационная работа на уроках ИЗО достаточно важное требующее внимания перспективное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направление деятельности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т.к. это помогает подросткам определить свои интересы, склонности и способности, состояние здоровья, волевые качества, познакомиться с новыми профессиями и узнать их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особенности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. Определить профиль дальнейшего образования.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412776"/>
            <a:ext cx="6553200" cy="508000"/>
          </a:xfrm>
        </p:spPr>
        <p:txBody>
          <a:bodyPr/>
          <a:lstStyle/>
          <a:p>
            <a:r>
              <a:rPr lang="ru-RU" dirty="0" smtClean="0"/>
              <a:t>Данные социального опроса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73181"/>
              </p:ext>
            </p:extLst>
          </p:nvPr>
        </p:nvGraphicFramePr>
        <p:xfrm>
          <a:off x="1176338" y="2492375"/>
          <a:ext cx="7643812" cy="395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702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571480"/>
            <a:ext cx="7875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6552728" cy="4608512"/>
          </a:xfrm>
        </p:spPr>
        <p:txBody>
          <a:bodyPr/>
          <a:lstStyle/>
          <a:p>
            <a:pPr algn="ctr"/>
            <a:r>
              <a:rPr lang="ru-RU" b="1" i="1" dirty="0" smtClean="0"/>
              <a:t>ТВОРИТЬ, ДЕРЗАТЬ, ИСКАТЬ – УДЕЛ МОЛОДЫХ, ПЫТЛИВЫХ, ЗНАЮЩИХ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4576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28800"/>
            <a:ext cx="7643812" cy="3959225"/>
          </a:xfrm>
        </p:spPr>
        <p:txBody>
          <a:bodyPr/>
          <a:lstStyle/>
          <a:p>
            <a:pPr algn="ctr"/>
            <a:r>
              <a:rPr lang="ru-RU" altLang="ru-RU" b="1" dirty="0">
                <a:solidFill>
                  <a:srgbClr val="FFFF00"/>
                </a:solidFill>
                <a:latin typeface="Times New Roman" pitchFamily="18" charset="0"/>
                <a:hlinkClick r:id="rId2" action="ppaction://hlinkfile"/>
              </a:rPr>
              <a:t>Профориентация</a:t>
            </a:r>
            <a:r>
              <a:rPr lang="ru-RU" altLang="ru-RU" dirty="0">
                <a:latin typeface="Times New Roman" pitchFamily="18" charset="0"/>
              </a:rPr>
              <a:t>  - </a:t>
            </a:r>
          </a:p>
          <a:p>
            <a:pPr algn="ctr">
              <a:buFont typeface="Wingdings" pitchFamily="2" charset="2"/>
              <a:buNone/>
            </a:pPr>
            <a:r>
              <a:rPr lang="ru-RU" altLang="ru-RU" dirty="0">
                <a:latin typeface="Times New Roman" pitchFamily="18" charset="0"/>
              </a:rPr>
              <a:t>помощь, оказываемая личности в использовании её индивидуальных особенностей, предоставление человеку возможностей развивать их так, чтобы с одной стороны он был полезен обществу, а с другой достиг бы личных устремлений.                                                          </a:t>
            </a:r>
          </a:p>
          <a:p>
            <a:pPr algn="r">
              <a:buFont typeface="Wingdings" pitchFamily="2" charset="2"/>
              <a:buNone/>
            </a:pPr>
            <a:r>
              <a:rPr lang="ru-RU" altLang="ru-RU" i="1" dirty="0">
                <a:latin typeface="Times New Roman" pitchFamily="18" charset="0"/>
              </a:rPr>
              <a:t>(Юнеско)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93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7643812" cy="439127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Цель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/>
              <a:t>оказание обучающимся </a:t>
            </a:r>
            <a:r>
              <a:rPr lang="ru-RU" dirty="0" smtClean="0"/>
              <a:t>поддержки </a:t>
            </a:r>
            <a:r>
              <a:rPr lang="ru-RU" dirty="0"/>
              <a:t>в принятии решения о выборе профиля дальнейшего обучения. Направления дальнейшего образования, а также создания условий для повышения готовности подростка к социальному и культурному самоопределению и саморазвитию. Не правильно выбранная профессия - страдает он сам и страдает государство. Надо найти себя. </a:t>
            </a:r>
          </a:p>
        </p:txBody>
      </p:sp>
    </p:spTree>
    <p:extLst>
      <p:ext uri="{BB962C8B-B14F-4D97-AF65-F5344CB8AC3E}">
        <p14:creationId xmlns:p14="http://schemas.microsoft.com/office/powerpoint/2010/main" val="102798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6338" y="1196753"/>
            <a:ext cx="7643812" cy="453650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Задача учителя </a:t>
            </a:r>
            <a:r>
              <a:rPr lang="ru-RU" dirty="0" smtClean="0"/>
              <a:t>– </a:t>
            </a:r>
            <a:r>
              <a:rPr lang="ru-RU" dirty="0"/>
              <a:t>оказание помощи подростку выявить способности и талант и направить его в нужное русло по выбору профессии для своей души и общества в целом. Наше общество нуждается в талантливых профессиональных рабочих, архитекторах, инженерах, конструкторах, педагогах, дизайнерах, художниках и других специалистах. </a:t>
            </a:r>
          </a:p>
        </p:txBody>
      </p:sp>
    </p:spTree>
    <p:extLst>
      <p:ext uri="{BB962C8B-B14F-4D97-AF65-F5344CB8AC3E}">
        <p14:creationId xmlns:p14="http://schemas.microsoft.com/office/powerpoint/2010/main" val="233000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700808"/>
            <a:ext cx="7643812" cy="3959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3200" dirty="0">
                <a:latin typeface="Times New Roman" pitchFamily="18" charset="0"/>
              </a:rPr>
              <a:t>оказывается помощь школьникам в </a:t>
            </a:r>
            <a:r>
              <a:rPr lang="ru-RU" altLang="ru-RU" sz="3200" dirty="0" smtClean="0">
                <a:latin typeface="Times New Roman" pitchFamily="18" charset="0"/>
              </a:rPr>
              <a:t>самопознании</a:t>
            </a:r>
            <a:r>
              <a:rPr lang="ru-RU" altLang="ru-RU" sz="3200" dirty="0">
                <a:latin typeface="Times New Roman" pitchFamily="18" charset="0"/>
              </a:rPr>
              <a:t> </a:t>
            </a:r>
            <a:r>
              <a:rPr lang="ru-RU" altLang="ru-RU" sz="3200" dirty="0" smtClean="0">
                <a:latin typeface="Times New Roman" pitchFamily="18" charset="0"/>
              </a:rPr>
              <a:t>и саморазвитии творческих способностей; </a:t>
            </a:r>
            <a:endParaRPr lang="ru-RU" altLang="ru-RU" sz="32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3200" dirty="0">
                <a:latin typeface="Times New Roman" pitchFamily="18" charset="0"/>
              </a:rPr>
              <a:t>организуется систематическое ознакомление с </a:t>
            </a:r>
            <a:r>
              <a:rPr lang="ru-RU" altLang="ru-RU" sz="3200" dirty="0" smtClean="0">
                <a:latin typeface="Times New Roman" pitchFamily="18" charset="0"/>
              </a:rPr>
              <a:t>содержанием </a:t>
            </a:r>
            <a:r>
              <a:rPr lang="ru-RU" altLang="ru-RU" sz="3200" dirty="0">
                <a:latin typeface="Times New Roman" pitchFamily="18" charset="0"/>
              </a:rPr>
              <a:t>профессий; </a:t>
            </a:r>
          </a:p>
          <a:p>
            <a:pPr>
              <a:lnSpc>
                <a:spcPct val="80000"/>
              </a:lnSpc>
            </a:pPr>
            <a:r>
              <a:rPr lang="ru-RU" altLang="ru-RU" sz="3200" dirty="0">
                <a:latin typeface="Times New Roman" pitchFamily="18" charset="0"/>
              </a:rPr>
              <a:t>изучается личность школьника, его профессиональные интересы, намерения, возможности, способности; </a:t>
            </a:r>
          </a:p>
          <a:p>
            <a:pPr>
              <a:lnSpc>
                <a:spcPct val="80000"/>
              </a:lnSpc>
            </a:pPr>
            <a:r>
              <a:rPr lang="ru-RU" altLang="ru-RU" sz="3200" dirty="0">
                <a:latin typeface="Times New Roman" pitchFamily="18" charset="0"/>
              </a:rPr>
              <a:t>организуются разнообразные виды </a:t>
            </a:r>
            <a:r>
              <a:rPr lang="ru-RU" altLang="ru-RU" sz="3200" dirty="0" smtClean="0">
                <a:latin typeface="Times New Roman" pitchFamily="18" charset="0"/>
              </a:rPr>
              <a:t>деятельности. </a:t>
            </a:r>
            <a:endParaRPr lang="ru-RU" altLang="ru-RU" sz="3200" dirty="0">
              <a:latin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908050"/>
            <a:ext cx="6553200" cy="508000"/>
          </a:xfrm>
        </p:spPr>
        <p:txBody>
          <a:bodyPr/>
          <a:lstStyle/>
          <a:p>
            <a:r>
              <a:rPr lang="ru-RU" altLang="ru-RU" sz="2400" b="1" i="1" dirty="0">
                <a:solidFill>
                  <a:srgbClr val="FF0000"/>
                </a:solidFill>
                <a:latin typeface="Times New Roman" pitchFamily="18" charset="0"/>
              </a:rPr>
              <a:t>ЗАДАЧИ ПРОФОРИЕНТАЦИОННОЙ РАБОТЫ</a:t>
            </a:r>
            <a:r>
              <a:rPr lang="ru-RU" altLang="ru-RU" sz="2400" b="1" i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45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496622" cy="5328592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dirty="0">
                <a:solidFill>
                  <a:srgbClr val="FF0000"/>
                </a:solidFill>
              </a:rPr>
              <a:t>Учителю ИЗО собственную деятельность необходимо строить с учётом следующих особенностей:</a:t>
            </a:r>
          </a:p>
          <a:p>
            <a:pPr marL="0" indent="0">
              <a:buNone/>
            </a:pPr>
            <a:r>
              <a:rPr lang="ru-RU" sz="1600" b="1" dirty="0"/>
              <a:t>1. Профессиональное самоопределение является центральным новообразованием ранней юности. </a:t>
            </a:r>
          </a:p>
          <a:p>
            <a:pPr marL="0" indent="0">
              <a:buNone/>
            </a:pPr>
            <a:r>
              <a:rPr lang="ru-RU" sz="1600" b="1" dirty="0"/>
              <a:t>2. Процесс профессионального самоопределения включает развитие самосознания, формирование системы ценностных ориентации, моделирование своего будущего, построение эталонов в виде идеального образа профессионала. </a:t>
            </a:r>
          </a:p>
          <a:p>
            <a:pPr marL="0" indent="0">
              <a:buNone/>
            </a:pPr>
            <a:r>
              <a:rPr lang="ru-RU" sz="1600" b="1" dirty="0"/>
              <a:t>3. У всех старшеклассников вырабатывается мировоззрение - система убеждений. Отсутствие мировоззренческого выбора, смешение ценностей не позволяет личности найти свое место в мире человеческих отношений, затрудняет процесс профессионального самоопределения. </a:t>
            </a:r>
          </a:p>
          <a:p>
            <a:pPr marL="0" indent="0">
              <a:buNone/>
            </a:pPr>
            <a:r>
              <a:rPr lang="ru-RU" sz="1600" b="1" dirty="0"/>
              <a:t>4. Профессиональное самоопределение включает развитие самосознания у старшеклассника, формирование его “Я-концепции”. </a:t>
            </a:r>
          </a:p>
          <a:p>
            <a:pPr marL="0" indent="0">
              <a:buNone/>
            </a:pPr>
            <a:r>
              <a:rPr lang="ru-RU" sz="1600" b="1" dirty="0"/>
              <a:t>5. Самооценка старшеклассника - устойчива, высока, сравнительно бесконфликтна, адекватна. </a:t>
            </a:r>
          </a:p>
          <a:p>
            <a:pPr marL="0" indent="0">
              <a:buNone/>
            </a:pPr>
            <a:r>
              <a:rPr lang="ru-RU" sz="1600" b="1" dirty="0"/>
              <a:t>6. Происходит изменение учебной мотивации в старших классах. Учеба становится базой, предпосылкой для будущей профессиональной деятельности. </a:t>
            </a:r>
          </a:p>
          <a:p>
            <a:pPr marL="0" indent="0">
              <a:buNone/>
            </a:pPr>
            <a:r>
              <a:rPr lang="ru-RU" sz="1600" b="1" dirty="0"/>
              <a:t>7. К моменту профессионального самоопределения выпускники не готовы сделать зрелый, полноценный выбор по причине недостаточно</a:t>
            </a:r>
            <a:r>
              <a:rPr lang="ru-RU" sz="1600" dirty="0"/>
              <a:t>й </a:t>
            </a:r>
            <a:r>
              <a:rPr lang="ru-RU" sz="1600" b="1" dirty="0"/>
              <a:t>сфорсированности психической функции планирования.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272704"/>
            <a:ext cx="7962926" cy="5180632"/>
          </a:xfrm>
        </p:spPr>
        <p:txBody>
          <a:bodyPr/>
          <a:lstStyle/>
          <a:p>
            <a:pPr marL="0" indent="0" algn="just">
              <a:buNone/>
              <a:tabLst>
                <a:tab pos="457200" algn="l"/>
              </a:tabLst>
            </a:pPr>
            <a:r>
              <a:rPr lang="ru-RU" sz="2000" b="1" dirty="0">
                <a:solidFill>
                  <a:srgbClr val="0070C0"/>
                </a:solidFill>
              </a:rPr>
              <a:t>Диагностическая деятельность:</a:t>
            </a:r>
          </a:p>
          <a:p>
            <a:pPr marL="0" indent="0" algn="just">
              <a:buNone/>
              <a:tabLst>
                <a:tab pos="457200" algn="l"/>
              </a:tabLst>
            </a:pPr>
            <a:r>
              <a:rPr lang="ru-RU" sz="2000" dirty="0">
                <a:solidFill>
                  <a:srgbClr val="0070C0"/>
                </a:solidFill>
              </a:rPr>
              <a:t>- проведение диагностик, анкет и т. п. Позволяющих выявить склонности, способности, возможностей обучающихся.</a:t>
            </a:r>
          </a:p>
          <a:p>
            <a:pPr marL="0" indent="0" algn="just">
              <a:buNone/>
              <a:tabLst>
                <a:tab pos="457200" algn="l"/>
              </a:tabLst>
            </a:pPr>
            <a:endParaRPr lang="ru-RU" sz="2000" dirty="0">
              <a:solidFill>
                <a:srgbClr val="0070C0"/>
              </a:solidFill>
            </a:endParaRPr>
          </a:p>
          <a:p>
            <a:pPr marL="0" indent="0" algn="just">
              <a:buNone/>
              <a:tabLst>
                <a:tab pos="457200" algn="l"/>
              </a:tabLst>
            </a:pPr>
            <a:r>
              <a:rPr lang="ru-RU" sz="2000" b="1" dirty="0">
                <a:solidFill>
                  <a:srgbClr val="0070C0"/>
                </a:solidFill>
              </a:rPr>
              <a:t>Развивающая деятельность:</a:t>
            </a:r>
          </a:p>
          <a:p>
            <a:pPr marL="0" indent="0" algn="just">
              <a:buNone/>
              <a:tabLst>
                <a:tab pos="457200" algn="l"/>
              </a:tabLst>
            </a:pPr>
            <a:r>
              <a:rPr lang="ru-RU" sz="2000" dirty="0">
                <a:solidFill>
                  <a:srgbClr val="0070C0"/>
                </a:solidFill>
              </a:rPr>
              <a:t>- развитие способностей, склонностей и возможностей обучающихся.</a:t>
            </a:r>
          </a:p>
          <a:p>
            <a:pPr marL="0" indent="0" algn="just">
              <a:buNone/>
              <a:tabLst>
                <a:tab pos="457200" algn="l"/>
              </a:tabLst>
            </a:pPr>
            <a:r>
              <a:rPr lang="ru-RU" sz="2000" dirty="0">
                <a:solidFill>
                  <a:srgbClr val="0070C0"/>
                </a:solidFill>
              </a:rPr>
              <a:t>Обучающая деятельность:</a:t>
            </a:r>
          </a:p>
          <a:p>
            <a:pPr marL="0" indent="0" algn="just">
              <a:buNone/>
              <a:tabLst>
                <a:tab pos="457200" algn="l"/>
              </a:tabLst>
            </a:pPr>
            <a:r>
              <a:rPr lang="ru-RU" sz="2000" dirty="0">
                <a:solidFill>
                  <a:srgbClr val="0070C0"/>
                </a:solidFill>
              </a:rPr>
              <a:t>-обучение способам собственной творческой деятельности и способам применения в профессиональной сфере деятельности</a:t>
            </a:r>
            <a:r>
              <a:rPr lang="ru-RU" sz="2000" dirty="0" smtClean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buNone/>
              <a:tabLst>
                <a:tab pos="457200" algn="l"/>
              </a:tabLst>
            </a:pPr>
            <a:endParaRPr lang="ru-RU" sz="2000" dirty="0">
              <a:solidFill>
                <a:srgbClr val="0070C0"/>
              </a:solidFill>
            </a:endParaRPr>
          </a:p>
          <a:p>
            <a:pPr marL="0" indent="0" algn="just">
              <a:buNone/>
              <a:tabLst>
                <a:tab pos="457200" algn="l"/>
              </a:tabLst>
            </a:pPr>
            <a:r>
              <a:rPr lang="ru-RU" sz="2000" b="1" dirty="0">
                <a:solidFill>
                  <a:srgbClr val="0070C0"/>
                </a:solidFill>
              </a:rPr>
              <a:t>Просветительская деятельность:</a:t>
            </a:r>
          </a:p>
          <a:p>
            <a:pPr marL="0" indent="0" algn="just">
              <a:buNone/>
              <a:tabLst>
                <a:tab pos="457200" algn="l"/>
              </a:tabLst>
            </a:pPr>
            <a:r>
              <a:rPr lang="ru-RU" sz="2000" dirty="0">
                <a:solidFill>
                  <a:srgbClr val="0070C0"/>
                </a:solidFill>
              </a:rPr>
              <a:t>-знакомство с профессиями в которых обучающийся может применить свои способности и реализовать свои возможности.</a:t>
            </a:r>
          </a:p>
          <a:p>
            <a:pPr marL="0" indent="0" algn="just">
              <a:buNone/>
              <a:tabLst>
                <a:tab pos="457200" algn="l"/>
              </a:tabLst>
            </a:pP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553200" cy="508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Направления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asivo">
  <a:themeElements>
    <a:clrScheme name="template 3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66CCFF"/>
      </a:accent1>
      <a:accent2>
        <a:srgbClr val="3366FF"/>
      </a:accent2>
      <a:accent3>
        <a:srgbClr val="FFFFFF"/>
      </a:accent3>
      <a:accent4>
        <a:srgbClr val="404040"/>
      </a:accent4>
      <a:accent5>
        <a:srgbClr val="B8E2FF"/>
      </a:accent5>
      <a:accent6>
        <a:srgbClr val="2D5CE7"/>
      </a:accent6>
      <a:hlink>
        <a:srgbClr val="FFCC00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CC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E2FF"/>
        </a:accent5>
        <a:accent6>
          <a:srgbClr val="2D5CE7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2D5C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0000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99C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8AB9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krasivo</Template>
  <TotalTime>1412</TotalTime>
  <Words>971</Words>
  <Application>Microsoft Office PowerPoint</Application>
  <PresentationFormat>Экран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krasivo</vt:lpstr>
      <vt:lpstr>Профориентационная работа на уроках ИЗО</vt:lpstr>
      <vt:lpstr>Данные социального опроса</vt:lpstr>
      <vt:lpstr>ТВОРИТЬ, ДЕРЗАТЬ, ИСКАТЬ – УДЕЛ МОЛОДЫХ, ПЫТЛИВЫХ, ЗНАЮЩИХ</vt:lpstr>
      <vt:lpstr>Презентация PowerPoint</vt:lpstr>
      <vt:lpstr>Презентация PowerPoint</vt:lpstr>
      <vt:lpstr>Презентация PowerPoint</vt:lpstr>
      <vt:lpstr>ЗАДАЧИ ПРОФОРИЕНТАЦИОННОЙ РАБОТЫ </vt:lpstr>
      <vt:lpstr>Презентация PowerPoint</vt:lpstr>
      <vt:lpstr>Направления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presenation</dc:title>
  <dc:creator>Admin</dc:creator>
  <cp:lastModifiedBy>admin</cp:lastModifiedBy>
  <cp:revision>37</cp:revision>
  <dcterms:created xsi:type="dcterms:W3CDTF">2011-10-16T06:11:22Z</dcterms:created>
  <dcterms:modified xsi:type="dcterms:W3CDTF">2015-01-23T02:23:48Z</dcterms:modified>
</cp:coreProperties>
</file>