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52"/>
  </p:notesMasterIdLst>
  <p:sldIdLst>
    <p:sldId id="273" r:id="rId2"/>
    <p:sldId id="298" r:id="rId3"/>
    <p:sldId id="326" r:id="rId4"/>
    <p:sldId id="262" r:id="rId5"/>
    <p:sldId id="275" r:id="rId6"/>
    <p:sldId id="268" r:id="rId7"/>
    <p:sldId id="295" r:id="rId8"/>
    <p:sldId id="296" r:id="rId9"/>
    <p:sldId id="297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99" r:id="rId20"/>
    <p:sldId id="274" r:id="rId21"/>
    <p:sldId id="271" r:id="rId22"/>
    <p:sldId id="272" r:id="rId23"/>
    <p:sldId id="278" r:id="rId24"/>
    <p:sldId id="277" r:id="rId25"/>
    <p:sldId id="276" r:id="rId26"/>
    <p:sldId id="327" r:id="rId27"/>
    <p:sldId id="328" r:id="rId28"/>
    <p:sldId id="329" r:id="rId29"/>
    <p:sldId id="330" r:id="rId30"/>
    <p:sldId id="310" r:id="rId31"/>
    <p:sldId id="318" r:id="rId32"/>
    <p:sldId id="325" r:id="rId33"/>
    <p:sldId id="322" r:id="rId34"/>
    <p:sldId id="323" r:id="rId35"/>
    <p:sldId id="324" r:id="rId36"/>
    <p:sldId id="319" r:id="rId37"/>
    <p:sldId id="320" r:id="rId38"/>
    <p:sldId id="311" r:id="rId39"/>
    <p:sldId id="312" r:id="rId40"/>
    <p:sldId id="314" r:id="rId41"/>
    <p:sldId id="313" r:id="rId42"/>
    <p:sldId id="331" r:id="rId43"/>
    <p:sldId id="316" r:id="rId44"/>
    <p:sldId id="315" r:id="rId45"/>
    <p:sldId id="266" r:id="rId46"/>
    <p:sldId id="294" r:id="rId47"/>
    <p:sldId id="300" r:id="rId48"/>
    <p:sldId id="321" r:id="rId49"/>
    <p:sldId id="317" r:id="rId50"/>
    <p:sldId id="26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824"/>
    <a:srgbClr val="FFCC00"/>
    <a:srgbClr val="FFFF66"/>
    <a:srgbClr val="F6F248"/>
    <a:srgbClr val="FF3300"/>
    <a:srgbClr val="FF9933"/>
    <a:srgbClr val="FF0066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45" d="100"/>
          <a:sy n="45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BDF2A3-115C-4013-8A66-12380904F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2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B8DC-A7B6-4260-AD19-86FEDB8A2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11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59AF-E859-4E09-B76F-145A7049B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4912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0CB6-6AED-4886-ABCA-6C685E84E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3988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A37A-1D67-4E1B-84C8-58ECD8A2F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5751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C125-B0C7-4E4A-AFA2-10A7BB1CA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5408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1916-0824-4753-BA53-B6D5AE328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1333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1F47-7BF6-4388-8EB5-A4E1E33C5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7136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CB8D6-7094-44A6-8E94-11539FF5F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1165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E845-A7F1-4EDC-8DBF-1A81C2EF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2788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7C18-9BCE-4B82-BE8D-F102B0497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303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EDD7-A505-47AC-AD0C-20D58906B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9044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04F5ED2-621A-401A-B93A-B194823BB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0" y="4581525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«ОСОБЕННОСТИ СЕМЕЙНОГО  ВОСПИТАНИЯ»</a:t>
            </a:r>
            <a:endParaRPr lang="ru-RU" sz="42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5" name="Picture 123" descr="PE0227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92150"/>
            <a:ext cx="30353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822" name="Rectangle 126"/>
          <p:cNvSpPr>
            <a:spLocks noChangeArrowheads="1"/>
          </p:cNvSpPr>
          <p:nvPr/>
        </p:nvSpPr>
        <p:spPr bwMode="auto">
          <a:xfrm>
            <a:off x="1547813" y="188913"/>
            <a:ext cx="6005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РОДИТЕЛЬСКОЕ СОБРАНИЕ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i="1" dirty="0">
                <a:solidFill>
                  <a:srgbClr val="588824"/>
                </a:solidFill>
                <a:latin typeface="Georgia" pitchFamily="18" charset="0"/>
              </a:rPr>
              <a:t>Тестирование.</a:t>
            </a:r>
            <a:br>
              <a:rPr lang="ru-RU" altLang="ru-RU" b="1" i="1" dirty="0">
                <a:solidFill>
                  <a:srgbClr val="588824"/>
                </a:solidFill>
                <a:latin typeface="Georgia" pitchFamily="18" charset="0"/>
              </a:rPr>
            </a:br>
            <a:r>
              <a:rPr lang="ru-RU" altLang="ru-RU" b="1" i="1" dirty="0">
                <a:solidFill>
                  <a:srgbClr val="588824"/>
                </a:solidFill>
                <a:latin typeface="Georgia" pitchFamily="18" charset="0"/>
              </a:rPr>
              <a:t>«Роль родителя»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942263" cy="34671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dirty="0">
                <a:latin typeface="Georgia" pitchFamily="18" charset="0"/>
              </a:rPr>
              <a:t>      </a:t>
            </a:r>
            <a:r>
              <a:rPr lang="ru-RU" altLang="ru-RU" dirty="0" smtClean="0">
                <a:latin typeface="Georgia" pitchFamily="18" charset="0"/>
              </a:rPr>
              <a:t>            </a:t>
            </a:r>
          </a:p>
          <a:p>
            <a:pPr>
              <a:buFontTx/>
              <a:buNone/>
              <a:defRPr/>
            </a:pPr>
            <a:r>
              <a:rPr lang="ru-RU" altLang="ru-RU" sz="3600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3600" i="1" dirty="0" smtClean="0">
                <a:solidFill>
                  <a:schemeClr val="bg1"/>
                </a:solidFill>
                <a:latin typeface="Georgia" pitchFamily="18" charset="0"/>
              </a:rPr>
              <a:t>           Родители </a:t>
            </a:r>
            <a:r>
              <a:rPr lang="ru-RU" altLang="ru-RU" sz="3600" i="1" dirty="0">
                <a:solidFill>
                  <a:schemeClr val="bg1"/>
                </a:solidFill>
                <a:latin typeface="Georgia" pitchFamily="18" charset="0"/>
              </a:rPr>
              <a:t>– главные «проектировщики, конструкторы и строители» личности ребёнка. Вот почему важно знать, насколько успешно мы справляемся с такой сложной ролью.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1625"/>
            <a:ext cx="8064500" cy="2047875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Можете ли вы?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(варианты ответов: 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 и всегда так поступаю – 3 балла; 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могу, но не всегда так поступаю-2 балла; не могу – 1 балл):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8713787" cy="36036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1. В любой момент оставить все </a:t>
            </a:r>
          </a:p>
          <a:p>
            <a:pPr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   свои дела и заняться ребёнком?</a:t>
            </a:r>
          </a:p>
          <a:p>
            <a:pPr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2. Посоветоваться с ребёнком, невзирая на его возраст?</a:t>
            </a:r>
          </a:p>
          <a:p>
            <a:pPr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3. Признаться ребёнку в ошибке, совершённой по отношению к нему?</a:t>
            </a:r>
          </a:p>
          <a:p>
            <a:pPr>
              <a:defRPr/>
            </a:pPr>
            <a:endParaRPr lang="ru-RU" altLang="ru-RU" i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1625"/>
            <a:ext cx="8135937" cy="1687513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Можете ли вы?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(варианты ответов: </a:t>
            </a:r>
            <a:b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 и всегда так поступаю – 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3 балла; 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могу, но не всегда так поступаю-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2 балла;</a:t>
            </a: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 </a:t>
            </a:r>
            <a:b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не могу – 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1 балл</a:t>
            </a: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):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569325" cy="43195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4. Извиниться перед ребёнком в случае соей неправоты?</a:t>
            </a:r>
          </a:p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5. Сохранить самообладание, даже если поступок ребёнка вывел вас из себя?</a:t>
            </a:r>
          </a:p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6. Поставить себя на место ребёнка?</a:t>
            </a:r>
          </a:p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7. Поверить хотя бы на минуту, что вы добрая фея (добрый волшебник)?</a:t>
            </a: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1625"/>
            <a:ext cx="8134350" cy="1687513"/>
          </a:xfrm>
        </p:spPr>
        <p:txBody>
          <a:bodyPr/>
          <a:lstStyle/>
          <a:p>
            <a:pPr>
              <a:defRPr/>
            </a:pPr>
            <a:r>
              <a:rPr lang="ru-RU" altLang="ru-RU" sz="2800" b="1" i="1" dirty="0">
                <a:solidFill>
                  <a:srgbClr val="588824"/>
                </a:solidFill>
                <a:latin typeface="Georgia" pitchFamily="18" charset="0"/>
              </a:rPr>
              <a:t>Можете ли вы</a:t>
            </a:r>
            <a:r>
              <a:rPr lang="ru-RU" altLang="ru-RU" sz="2800" b="1" i="1" dirty="0" smtClean="0">
                <a:solidFill>
                  <a:srgbClr val="588824"/>
                </a:solidFill>
                <a:latin typeface="Georgia" pitchFamily="18" charset="0"/>
              </a:rPr>
              <a:t>?</a:t>
            </a:r>
            <a: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  <a:t/>
            </a:r>
            <a:b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</a:br>
            <a: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  <a:t>могу и всегда так поступаю – </a:t>
            </a:r>
            <a:r>
              <a:rPr lang="ru-RU" altLang="ru-RU" sz="2800" b="1" i="1" dirty="0">
                <a:solidFill>
                  <a:srgbClr val="588824"/>
                </a:solidFill>
                <a:latin typeface="Georgia" pitchFamily="18" charset="0"/>
              </a:rPr>
              <a:t>3 балла; </a:t>
            </a:r>
            <a:br>
              <a:rPr lang="ru-RU" altLang="ru-RU" sz="2800" b="1" i="1" dirty="0">
                <a:solidFill>
                  <a:srgbClr val="588824"/>
                </a:solidFill>
                <a:latin typeface="Georgia" pitchFamily="18" charset="0"/>
              </a:rPr>
            </a:br>
            <a: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  <a:t>могу, но не всегда так поступаю-</a:t>
            </a:r>
            <a:r>
              <a:rPr lang="ru-RU" altLang="ru-RU" sz="2800" b="1" i="1" dirty="0">
                <a:solidFill>
                  <a:srgbClr val="588824"/>
                </a:solidFill>
                <a:latin typeface="Georgia" pitchFamily="18" charset="0"/>
              </a:rPr>
              <a:t>2 балла;</a:t>
            </a:r>
            <a: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  <a:t> </a:t>
            </a:r>
            <a:b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</a:br>
            <a: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  <a:t>не могу – </a:t>
            </a:r>
            <a:r>
              <a:rPr lang="ru-RU" altLang="ru-RU" sz="2800" b="1" i="1" dirty="0">
                <a:solidFill>
                  <a:srgbClr val="588824"/>
                </a:solidFill>
                <a:latin typeface="Georgia" pitchFamily="18" charset="0"/>
              </a:rPr>
              <a:t>1 балл</a:t>
            </a:r>
            <a:r>
              <a:rPr lang="ru-RU" altLang="ru-RU" sz="2800" i="1" dirty="0">
                <a:solidFill>
                  <a:srgbClr val="588824"/>
                </a:solidFill>
                <a:latin typeface="Georgia" pitchFamily="18" charset="0"/>
              </a:rPr>
              <a:t>):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820150" cy="45370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ru-RU" altLang="ru-RU" sz="2800" b="1" i="1" dirty="0" smtClean="0">
              <a:solidFill>
                <a:schemeClr val="accent4">
                  <a:lumMod val="10000"/>
                </a:schemeClr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8</a:t>
            </a: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. Рассказать ребёнку поучительный случай из детства, представляющий вас в невыгодном свете?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9. Всегда воздерживаться от употребления слов и выражений, которые могут ранить ребёнка?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10. Пообещать ребёнку исполнить его желание за хорошее поведение?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1625"/>
            <a:ext cx="8569325" cy="1758950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Можете ли вы?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(варианты ответов: </a:t>
            </a:r>
            <a:b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 и всегда так поступаю – 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3 балла; 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могу, но не всегда так поступаю-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2 балла;</a:t>
            </a: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 </a:t>
            </a:r>
            <a:b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не могу – 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1 балл</a:t>
            </a: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):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424863" cy="37465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11. Выделить ребёнку один день, когда он может делать что пожелает, а вы не будете ни во что вмешиваться?</a:t>
            </a:r>
          </a:p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12. Не прореагировать, если ваш ребёнок ударил, грубо толкнул или просто незаслуженно обидел другого ребёнка?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134350" cy="1944687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Можете ли вы?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(варианты ответов: </a:t>
            </a:r>
            <a:b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 и всегда так поступаю – 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3 балла; </a:t>
            </a:r>
            <a:b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могу, но не всегда так поступаю-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2 балла;</a:t>
            </a: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 </a:t>
            </a:r>
            <a:b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</a:b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не могу – </a:t>
            </a:r>
            <a:r>
              <a:rPr lang="ru-RU" altLang="ru-RU" sz="2800" b="1" i="1" smtClean="0">
                <a:solidFill>
                  <a:srgbClr val="588824"/>
                </a:solidFill>
                <a:effectLst/>
                <a:latin typeface="Georgia" pitchFamily="18" charset="0"/>
              </a:rPr>
              <a:t>1 балл</a:t>
            </a:r>
            <a:r>
              <a:rPr lang="ru-RU" altLang="ru-RU" sz="2800" i="1" smtClean="0">
                <a:solidFill>
                  <a:srgbClr val="588824"/>
                </a:solidFill>
                <a:effectLst/>
                <a:latin typeface="Georgia" pitchFamily="18" charset="0"/>
              </a:rPr>
              <a:t>):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13. Устоять против детских просьб </a:t>
            </a:r>
          </a:p>
          <a:p>
            <a:pPr>
              <a:buFontTx/>
              <a:buNone/>
              <a:defRPr/>
            </a:pPr>
            <a:r>
              <a:rPr lang="ru-RU" altLang="ru-RU" b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   и слёз, если вы уверены, что это каприз, мимолётная прихоть?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1625"/>
            <a:ext cx="8134350" cy="1462088"/>
          </a:xfrm>
        </p:spPr>
        <p:txBody>
          <a:bodyPr/>
          <a:lstStyle/>
          <a:p>
            <a:pPr>
              <a:defRPr/>
            </a:pPr>
            <a:r>
              <a:rPr lang="ru-RU" altLang="ru-RU" b="1" i="1">
                <a:solidFill>
                  <a:schemeClr val="bg1"/>
                </a:solidFill>
                <a:latin typeface="Georgia" pitchFamily="18" charset="0"/>
              </a:rPr>
              <a:t>Результаты теста: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85225" cy="51847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dirty="0">
                <a:latin typeface="Georgia" pitchFamily="18" charset="0"/>
              </a:rPr>
              <a:t>      </a:t>
            </a: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30 – 39 баллов: Ребёнок – самая большая ценность в вашей жизни. Вы стремитесь не только понять, но и узнать его, относитесь к нему с уважением, придерживаетесь наиболее прогрессивных принципов воспитания и постоянной линии поведения. Другими словами, вы действуете правильно и можете надеяться на хорошие результаты.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207375" cy="1068388"/>
          </a:xfrm>
        </p:spPr>
        <p:txBody>
          <a:bodyPr/>
          <a:lstStyle/>
          <a:p>
            <a:pPr>
              <a:defRPr/>
            </a:pPr>
            <a:r>
              <a:rPr lang="ru-RU" altLang="ru-RU" b="1" i="1" dirty="0">
                <a:solidFill>
                  <a:schemeClr val="bg1"/>
                </a:solidFill>
                <a:latin typeface="Georgia" pitchFamily="18" charset="0"/>
              </a:rPr>
              <a:t>Результаты теста: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832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18 – 30 баллов: Забота о ребёнке для вас – вопрос первостепенной важности. Вы обладаете способностями воспитателя, но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    на практике не всегда применяете их последовательно и целенаправленно. </a:t>
            </a:r>
            <a:r>
              <a:rPr lang="ru-RU" altLang="ru-RU" sz="2800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Порой вы чересчур строги, в других случаях – излишне мягки, кроме того, вы склонны к компромиссам, которые ослабляют воспитательный эффект. Вам следует серьёзно задуматься над своим подходом к воспитанию ребёнка.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387350"/>
            <a:ext cx="8207375" cy="1462088"/>
          </a:xfrm>
        </p:spPr>
        <p:txBody>
          <a:bodyPr/>
          <a:lstStyle/>
          <a:p>
            <a:pPr>
              <a:defRPr/>
            </a:pPr>
            <a:r>
              <a:rPr lang="ru-RU" altLang="ru-RU" b="1" i="1" dirty="0">
                <a:solidFill>
                  <a:schemeClr val="bg1"/>
                </a:solidFill>
                <a:latin typeface="Georgia" pitchFamily="18" charset="0"/>
              </a:rPr>
              <a:t>Результаты теста: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507413" cy="51149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Менее 18 баллов:  </a:t>
            </a:r>
            <a:endParaRPr lang="ru-RU" altLang="ru-RU" b="1" i="1" dirty="0" smtClean="0">
              <a:solidFill>
                <a:schemeClr val="accent4">
                  <a:lumMod val="10000"/>
                </a:schemeClr>
              </a:solidFill>
              <a:effectLst/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У </a:t>
            </a: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вас серьёзные проблемы с воспитанием ребёнка. Вам недостаёт либо знаний, либо желания сделать ребёнка личностью, а возможно, и того и другого. Советуем обратиться к помощи специалистов – педагогов и психологов, ознакомиться с публикациями по вопросам семейного воспитания.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7188"/>
            <a:ext cx="4429125" cy="486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Стили семейного воспитания</a:t>
            </a:r>
          </a:p>
          <a:p>
            <a:pPr algn="ctr">
              <a:defRPr/>
            </a:pPr>
            <a:endParaRPr lang="ru-RU" sz="14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Авторитарный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Демократический 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Попустительский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Хаотический</a:t>
            </a:r>
          </a:p>
          <a:p>
            <a:pPr marL="342900" indent="-342900">
              <a:buFontTx/>
              <a:buAutoNum type="arabicPeriod"/>
              <a:defRPr/>
            </a:pP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Опекающий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0" y="214313"/>
            <a:ext cx="3929063" cy="6313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Типы воспитания, которых следует избегать </a:t>
            </a:r>
          </a:p>
          <a:p>
            <a:pPr>
              <a:buFontTx/>
              <a:buAutoNum type="arabicPeriod"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«Кумир семьи»</a:t>
            </a:r>
          </a:p>
          <a:p>
            <a:pPr>
              <a:buFontTx/>
              <a:buAutoNum type="arabicPeriod"/>
              <a:defRPr/>
            </a:pPr>
            <a:endParaRPr lang="ru-RU" sz="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«Гиперопека»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AutoNum type="arabicPeriod" startAt="3"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«Гипоопека» </a:t>
            </a:r>
          </a:p>
          <a:p>
            <a:pPr>
              <a:buFontTx/>
              <a:buAutoNum type="arabicPeriod" startAt="3"/>
              <a:defRPr/>
            </a:pPr>
            <a:endParaRPr lang="ru-RU" sz="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«Ежовые рукавицы»</a:t>
            </a:r>
          </a:p>
          <a:p>
            <a:pPr>
              <a:defRPr/>
            </a:pPr>
            <a:endParaRPr lang="ru-RU" sz="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5. «Повышенная моральная ответственность»</a:t>
            </a: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 «В культе болезни»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500938" y="6215063"/>
            <a:ext cx="1357312" cy="428625"/>
          </a:xfrm>
          <a:prstGeom prst="curved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14313" y="0"/>
            <a:ext cx="8715375" cy="1928813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u="sng" dirty="0" smtClean="0">
                <a:solidFill>
                  <a:srgbClr val="588824"/>
                </a:solidFill>
                <a:effectLst/>
                <a:latin typeface="Arial" pitchFamily="34" charset="0"/>
                <a:cs typeface="Arial" pitchFamily="34" charset="0"/>
              </a:rPr>
              <a:t>Цель</a:t>
            </a:r>
            <a:r>
              <a:rPr lang="ru-RU" sz="3200" b="1" dirty="0" smtClean="0">
                <a:solidFill>
                  <a:srgbClr val="588824"/>
                </a:solidFill>
                <a:effectLst/>
                <a:latin typeface="Arial" pitchFamily="34" charset="0"/>
                <a:cs typeface="Arial" pitchFamily="34" charset="0"/>
              </a:rPr>
              <a:t>: просвещение родителей, повышение их психолого-педагогической компетентности в формировании личности  ребенка.</a:t>
            </a:r>
            <a:endParaRPr lang="ru-RU" sz="3200" b="1" dirty="0">
              <a:solidFill>
                <a:srgbClr val="58882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357438"/>
            <a:ext cx="8572500" cy="3281362"/>
          </a:xfrm>
        </p:spPr>
        <p:txBody>
          <a:bodyPr/>
          <a:lstStyle/>
          <a:p>
            <a:pPr algn="just">
              <a:defRPr/>
            </a:pPr>
            <a:r>
              <a:rPr lang="ru-RU" sz="3000" b="1" u="sng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Познакомить родителей  с типами воспитания, негативно влияющими на психику ребенка;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Побудить родителей к размышлениям об особенностях воспитания в их семье;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Развивать умения родителей видеть себя со стороны.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3924300" y="1484313"/>
            <a:ext cx="4752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«КУМИР СЕМЬИ»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357188" y="31432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Ребенок обожаем, любим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Любая прихоть ребенка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закон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Восторгаются им, ежеминутно находят в ребенке «таланты»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Растет капризным, своевольным эгоистом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Освобожден от всех обязанностей</a:t>
            </a:r>
          </a:p>
        </p:txBody>
      </p:sp>
      <p:pic>
        <p:nvPicPr>
          <p:cNvPr id="21508" name="Picture 6" descr="PC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6050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981075"/>
            <a:ext cx="4835525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9933"/>
                </a:solidFill>
                <a:latin typeface="Arial" charset="0"/>
              </a:rPr>
              <a:t>«ГИПЕРОПЕКА»</a:t>
            </a:r>
            <a:r>
              <a:rPr lang="ru-RU" dirty="0" smtClean="0"/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636838"/>
            <a:ext cx="8964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Ребенок лишен самостоятельности, следует советам взрослых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Родители диктуют каждый шаг ребенку и контролируют во всем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Возносят ребенка до небес, «готовят» вундеркинда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Ребенок загружен до предела, хочет оправдать надежды родителей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Растет безвольным, трудности в общении </a:t>
            </a:r>
          </a:p>
        </p:txBody>
      </p:sp>
      <p:pic>
        <p:nvPicPr>
          <p:cNvPr id="22532" name="Picture 5" descr="BD0014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2376487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1196975"/>
            <a:ext cx="4691063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9933"/>
                </a:solidFill>
                <a:latin typeface="Arial" charset="0"/>
              </a:rPr>
              <a:t>«ГИПООПЕКА»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Ребенок предоставлен сам себе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Ощущает себя ненужным, лишним, нелюбимым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Временами вспоминают, что он есть            и уделяют минимум внимания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Вынужден сам думать о себе,             завидуя всем детям </a:t>
            </a:r>
          </a:p>
        </p:txBody>
      </p:sp>
      <p:pic>
        <p:nvPicPr>
          <p:cNvPr id="23556" name="Picture 4" descr="ST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23764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HIL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24400"/>
            <a:ext cx="11144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219700" y="908050"/>
            <a:ext cx="34671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«ЕЖОВЫЕ 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РУКАВИЦЫ»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0" y="2708275"/>
            <a:ext cx="90360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Ребенку  диктуют, приказывают, на нем срываются и разряжаются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Внушают лишь подчинение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Ребенок не знает ласки и тепла, беспрекословно подчиняясь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Вырастает эмоционально неотзывчивым, суровым к близким, с часто с бурными реакциями протеста</a:t>
            </a:r>
          </a:p>
        </p:txBody>
      </p:sp>
      <p:pic>
        <p:nvPicPr>
          <p:cNvPr id="24580" name="Picture 6" descr="SUPER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2808287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2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059113" y="1125538"/>
            <a:ext cx="59261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«ПОВЫШЕННАЯ 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МОРАЛЬНАЯ ОТВЕТСТВЕННОСТЬ»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0" y="2997200"/>
            <a:ext cx="9144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плечи ребенка возлагается огромная  ответственность, обычно непосильная для его возраста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Свои не оправдавшиеся надежды, мечтают реализовать в детях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Ребенку поручают заботиться о младших в доме или о престарелых </a:t>
            </a:r>
          </a:p>
        </p:txBody>
      </p:sp>
      <p:pic>
        <p:nvPicPr>
          <p:cNvPr id="25604" name="Picture 6" descr="PE0228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6193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4643438" y="765175"/>
            <a:ext cx="4006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«В КУЛЬТЕ </a:t>
            </a:r>
            <a:b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БОЛЕЗНИ»</a:t>
            </a: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0" y="2428875"/>
            <a:ext cx="896461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Когда ребенок болеет достаточно серьезным  хроническим заболеванием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Боясь, что ребенок заболеет, трясутся над ним, предупреждая все его желания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Пользуется создавшимся положением и злоупотребляет им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Ребенок хочет, чтобы исполнялись все его желания, заботились о нем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Такой ребенок- маленький </a:t>
            </a:r>
            <a:r>
              <a:rPr lang="ru-RU" sz="24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тиранчик</a:t>
            </a: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он притворяется, придумывает новую болезнь, чтобы добиться всего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Ждет сочувствия и сострадания от всех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трудом приспосабливается к действительности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26628" name="Picture 6" descr="SUPER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24034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852488" y="476250"/>
            <a:ext cx="8291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588824"/>
                </a:solidFill>
              </a:rPr>
              <a:t>Анкета «Какой вы родитель</a:t>
            </a:r>
            <a:r>
              <a:rPr lang="ru-RU" altLang="ru-RU" sz="4000">
                <a:solidFill>
                  <a:srgbClr val="588824"/>
                </a:solidFill>
              </a:rPr>
              <a:t>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397000"/>
            <a:ext cx="8459787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 </a:t>
            </a:r>
            <a:r>
              <a:rPr lang="ru-RU" sz="3600" i="1" dirty="0">
                <a:solidFill>
                  <a:schemeClr val="bg1">
                    <a:lumMod val="50000"/>
                  </a:schemeClr>
                </a:solidFill>
              </a:rPr>
              <a:t>Подсчет результатов.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За каждый ответ «да» на вопросы: 2,4,6,8,10,12,14, а также «нет» на вопросы: 1,3,5,7,9,11,13,15 получаете по 10 очков. За каждые «не знаю» получаете по 5 очков. Подсчитайте полученные очки.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76250"/>
            <a:ext cx="77755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100-150 очков.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Вы располагаете большими возможностями правильно понимать собственного ребенка. Ваши взгляды и суждения – ваши союзники и решении различных проблем. Если этому на практике сопутствует и открытое поведение, полное терпимости, вас можно признать примером, достойным для подражания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76250"/>
            <a:ext cx="835342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50-99 очков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 Вы находитесь на правильной дороге к лучшему пониманию собственного ребенка. Свои временные трудности или проблемы с ребенком вы можете разрешить, начав с себя. Не оправдывайтесь нехваткой времени или натурой вашего ребенка. Не забывайте, что понимать - это не всегда означает принимать. Не только ребенка, но и собственную личность тоже.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424863" cy="4030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0-49 очков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 Еще не все потеряно. Если вы действительно хотите что-то сделать для вашего ребенка, попробуйте иначе. Может, вы найдете кого-то, кто вам поможет в этом. Это не будет легко, зато в будущем вернется благодарностью и сложившейся жизнью вашего ребенка.</a:t>
            </a:r>
          </a:p>
          <a:p>
            <a:pPr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626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effectLst/>
              </a:rPr>
              <a:t>3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Помочь родителям преодолеть трудности в решении конфликтных ситуаций в семье.</a:t>
            </a:r>
          </a:p>
          <a:p>
            <a:pPr>
              <a:defRPr/>
            </a:pPr>
            <a:r>
              <a:rPr lang="ru-RU" b="1" dirty="0">
                <a:effectLst/>
              </a:rPr>
              <a:t>4</a:t>
            </a:r>
            <a:r>
              <a:rPr lang="ru-RU" b="1" dirty="0" smtClean="0">
                <a:effectLst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Способствовать осмыслению конфликтной ситуации и путей выхода из неё.</a:t>
            </a:r>
          </a:p>
          <a:p>
            <a:pPr>
              <a:defRPr/>
            </a:pPr>
            <a:r>
              <a:rPr lang="ru-RU" b="1" dirty="0">
                <a:effectLst/>
              </a:rPr>
              <a:t>5</a:t>
            </a:r>
            <a:r>
              <a:rPr lang="ru-RU" b="1" dirty="0" smtClean="0">
                <a:effectLst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Предоставить родителям возможность с помощью теста дополнить представление о себе как о родителе.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1625"/>
            <a:ext cx="8207375" cy="1462088"/>
          </a:xfrm>
        </p:spPr>
        <p:txBody>
          <a:bodyPr/>
          <a:lstStyle/>
          <a:p>
            <a:pPr>
              <a:defRPr/>
            </a:pPr>
            <a:r>
              <a:rPr lang="ru-RU" altLang="ru-RU" sz="3600" b="1" i="1" dirty="0">
                <a:solidFill>
                  <a:schemeClr val="bg1"/>
                </a:solidFill>
                <a:latin typeface="Georgia" pitchFamily="18" charset="0"/>
              </a:rPr>
              <a:t>Не забывайте слова И.-В Гёте: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137525" cy="46116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sz="4000" i="1" dirty="0">
                <a:solidFill>
                  <a:schemeClr val="bg1"/>
                </a:solidFill>
                <a:latin typeface="Georgia" pitchFamily="18" charset="0"/>
              </a:rPr>
              <a:t>      </a:t>
            </a:r>
            <a:r>
              <a:rPr lang="ru-RU" altLang="ru-RU" sz="4000" b="1" i="1" dirty="0">
                <a:solidFill>
                  <a:srgbClr val="002060"/>
                </a:solidFill>
                <a:effectLst/>
                <a:latin typeface="Georgia" pitchFamily="18" charset="0"/>
              </a:rPr>
              <a:t>«В подростковом возрасте многие человеческие достоинства проявляются в чудачествах и неподобающих поступках»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36718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Конфликты!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Конфликты!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Конфликты!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013325"/>
            <a:ext cx="6032500" cy="5746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2772" name="Picture 4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111375"/>
          </a:xfrm>
        </p:spPr>
        <p:txBody>
          <a:bodyPr/>
          <a:lstStyle/>
          <a:p>
            <a:pPr>
              <a:defRPr/>
            </a:pPr>
            <a:r>
              <a:rPr lang="ru-RU" b="1" dirty="0">
                <a:effectLst/>
              </a:rPr>
              <a:t> </a:t>
            </a:r>
            <a:r>
              <a:rPr lang="ru-RU" b="1" dirty="0">
                <a:solidFill>
                  <a:srgbClr val="588824"/>
                </a:solidFill>
                <a:effectLst/>
              </a:rPr>
              <a:t>Анкетирование детей и родителей по проблеме собрания.</a:t>
            </a:r>
            <a:endParaRPr lang="ru-RU" dirty="0">
              <a:solidFill>
                <a:srgbClr val="58882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30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4000" b="1" dirty="0" smtClean="0">
                <a:effectLst/>
              </a:rPr>
              <a:t>Анализ </a:t>
            </a:r>
            <a:r>
              <a:rPr lang="ru-RU" sz="4000" b="1" dirty="0">
                <a:effectLst/>
              </a:rPr>
              <a:t>анкетирования учащихся и родителей.                                                          </a:t>
            </a:r>
            <a:r>
              <a:rPr lang="ru-RU" sz="4000" dirty="0">
                <a:effectLst/>
              </a:rPr>
              <a:t>– Прочитайте, что думают Ваши дети по поводу конфликтов и конфликтных ситуаций.                                                                                                     – Сделайте выводы. 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563688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effectLst/>
              </a:rPr>
              <a:t/>
            </a:r>
            <a:br>
              <a:rPr lang="ru-RU" b="1" i="1" dirty="0" smtClean="0">
                <a:effectLst/>
              </a:rPr>
            </a:br>
            <a:r>
              <a:rPr lang="ru-RU" b="1" i="1" dirty="0">
                <a:effectLst/>
              </a:rPr>
              <a:t/>
            </a:r>
            <a:br>
              <a:rPr lang="ru-RU" b="1" i="1" dirty="0">
                <a:effectLst/>
              </a:rPr>
            </a:br>
            <a:r>
              <a:rPr lang="ru-RU" sz="3600" b="1" i="1" dirty="0" smtClean="0">
                <a:solidFill>
                  <a:srgbClr val="588824"/>
                </a:solidFill>
                <a:effectLst/>
              </a:rPr>
              <a:t>Причины конфликтов родителей с подростками</a:t>
            </a:r>
            <a:r>
              <a:rPr lang="ru-RU" sz="3600" b="1" i="1" dirty="0" smtClean="0">
                <a:effectLst/>
              </a:rPr>
              <a:t>.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b="1" i="1" dirty="0" smtClean="0">
                <a:effectLst/>
              </a:rPr>
              <a:t> 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1879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i="1" dirty="0">
                <a:effectLst/>
              </a:rPr>
              <a:t> </a:t>
            </a:r>
            <a:r>
              <a:rPr lang="ru-RU" b="1" i="1" dirty="0" smtClean="0">
                <a:effectLst/>
              </a:rPr>
              <a:t>    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Подростки 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  <a:effectLst/>
              </a:rPr>
              <a:t>в конфликте:</a:t>
            </a:r>
            <a:endParaRPr lang="ru-RU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ru-RU" dirty="0">
                <a:effectLst/>
              </a:rPr>
              <a:t>Кризис переходного возраста;</a:t>
            </a:r>
          </a:p>
          <a:p>
            <a:pPr>
              <a:defRPr/>
            </a:pPr>
            <a:r>
              <a:rPr lang="ru-RU" dirty="0">
                <a:effectLst/>
              </a:rPr>
              <a:t>Стремление к самостоятельности и самоопределению;</a:t>
            </a:r>
          </a:p>
          <a:p>
            <a:pPr>
              <a:defRPr/>
            </a:pPr>
            <a:r>
              <a:rPr lang="ru-RU" dirty="0">
                <a:effectLst/>
              </a:rPr>
              <a:t>Требование большей автономии во всем — от одежды до помеще­ния;</a:t>
            </a:r>
          </a:p>
          <a:p>
            <a:pPr>
              <a:defRPr/>
            </a:pPr>
            <a:r>
              <a:rPr lang="ru-RU" dirty="0">
                <a:effectLst/>
              </a:rPr>
              <a:t>Привычка к конфликту, воспитанная поведением взрослых </a:t>
            </a:r>
            <a:r>
              <a:rPr lang="ru-RU" dirty="0" smtClean="0">
                <a:effectLst/>
              </a:rPr>
              <a:t>в семье</a:t>
            </a:r>
            <a:r>
              <a:rPr lang="ru-RU" dirty="0">
                <a:effectLst/>
              </a:rPr>
              <a:t>;</a:t>
            </a:r>
          </a:p>
          <a:p>
            <a:pPr>
              <a:defRPr/>
            </a:pPr>
            <a:r>
              <a:rPr lang="ru-RU" dirty="0">
                <a:effectLst/>
              </a:rPr>
              <a:t>Бравирование подростка своими правами перед сверстниками и авторитетными для него людьми.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Родители в конфликте: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549275"/>
            <a:ext cx="8507412" cy="55467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Нежелание </a:t>
            </a:r>
            <a:r>
              <a:rPr lang="ru-RU" dirty="0">
                <a:effectLst/>
              </a:rPr>
              <a:t>признавать, что ребенок стал взрослым;</a:t>
            </a:r>
          </a:p>
          <a:p>
            <a:pPr>
              <a:defRPr/>
            </a:pPr>
            <a:r>
              <a:rPr lang="ru-RU" dirty="0">
                <a:effectLst/>
              </a:rPr>
              <a:t>Боязнь выпустить ребенка из гнезда, неверие в его силы;</a:t>
            </a:r>
          </a:p>
          <a:p>
            <a:pPr>
              <a:defRPr/>
            </a:pPr>
            <a:r>
              <a:rPr lang="ru-RU" dirty="0">
                <a:effectLst/>
              </a:rPr>
              <a:t>Проецирование поведения ребенка на себя в его возрасте;</a:t>
            </a:r>
          </a:p>
          <a:p>
            <a:pPr>
              <a:defRPr/>
            </a:pPr>
            <a:r>
              <a:rPr lang="ru-RU" dirty="0">
                <a:effectLst/>
              </a:rPr>
              <a:t>Борьба за собственную власть и авторитетность;</a:t>
            </a:r>
          </a:p>
          <a:p>
            <a:pPr>
              <a:defRPr/>
            </a:pPr>
            <a:r>
              <a:rPr lang="ru-RU" dirty="0">
                <a:effectLst/>
              </a:rPr>
              <a:t>Отсутствие понимания между взрослыми в воспитании ребенка;</a:t>
            </a:r>
          </a:p>
          <a:p>
            <a:pPr>
              <a:defRPr/>
            </a:pPr>
            <a:r>
              <a:rPr lang="ru-RU" dirty="0" err="1">
                <a:effectLst/>
              </a:rPr>
              <a:t>Неподтверждение</a:t>
            </a:r>
            <a:r>
              <a:rPr lang="ru-RU" dirty="0">
                <a:effectLst/>
              </a:rPr>
              <a:t> родительских ожиданий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Методы выхода из конфликта.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836613"/>
            <a:ext cx="8964612" cy="525938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Для </a:t>
            </a:r>
            <a:r>
              <a:rPr lang="ru-RU" dirty="0">
                <a:effectLst/>
              </a:rPr>
              <a:t>выхода из конфликтной ситуации можно:</a:t>
            </a:r>
          </a:p>
          <a:p>
            <a:pPr>
              <a:defRPr/>
            </a:pPr>
            <a:r>
              <a:rPr lang="ru-RU" dirty="0">
                <a:effectLst/>
              </a:rPr>
              <a:t>Дать выход своим чувствам, предупреждая об этом других;</a:t>
            </a:r>
          </a:p>
          <a:p>
            <a:pPr>
              <a:defRPr/>
            </a:pPr>
            <a:r>
              <a:rPr lang="ru-RU" dirty="0">
                <a:effectLst/>
              </a:rPr>
              <a:t>Найти авторитетного третьего, кто поможет разобраться в конфликте;</a:t>
            </a:r>
          </a:p>
          <a:p>
            <a:pPr>
              <a:defRPr/>
            </a:pPr>
            <a:r>
              <a:rPr lang="ru-RU" dirty="0">
                <a:effectLst/>
              </a:rPr>
              <a:t>Поставить себя на место другого человека;</a:t>
            </a:r>
          </a:p>
          <a:p>
            <a:pPr>
              <a:defRPr/>
            </a:pPr>
            <a:r>
              <a:rPr lang="ru-RU" dirty="0">
                <a:effectLst/>
              </a:rPr>
              <a:t>Осознать право на существование иной точки зрения;</a:t>
            </a:r>
          </a:p>
          <a:p>
            <a:pPr>
              <a:defRPr/>
            </a:pPr>
            <a:r>
              <a:rPr lang="ru-RU" dirty="0">
                <a:effectLst/>
              </a:rPr>
              <a:t>Быть твердым, говоря о проблеме, и мягким с людьми.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619283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>
                <a:effectLst/>
              </a:rPr>
              <a:t>Пожелания</a:t>
            </a:r>
            <a:endParaRPr lang="ru-RU" dirty="0">
              <a:effectLst/>
            </a:endParaRPr>
          </a:p>
          <a:p>
            <a:pPr>
              <a:defRPr/>
            </a:pPr>
            <a:r>
              <a:rPr lang="ru-RU" dirty="0">
                <a:effectLst/>
              </a:rPr>
              <a:t>1. Чтобы контролировать ситуацию, надо оставаться спокойным.</a:t>
            </a:r>
          </a:p>
          <a:p>
            <a:pPr>
              <a:defRPr/>
            </a:pPr>
            <a:r>
              <a:rPr lang="ru-RU" dirty="0">
                <a:effectLst/>
              </a:rPr>
              <a:t>2. В споре умей выслушивать собеседника до конца.</a:t>
            </a:r>
          </a:p>
          <a:p>
            <a:pPr>
              <a:defRPr/>
            </a:pPr>
            <a:r>
              <a:rPr lang="ru-RU" dirty="0">
                <a:effectLst/>
              </a:rPr>
              <a:t>3. Уважай чувства других людей.</a:t>
            </a:r>
          </a:p>
          <a:p>
            <a:pPr>
              <a:defRPr/>
            </a:pPr>
            <a:r>
              <a:rPr lang="ru-RU" dirty="0">
                <a:effectLst/>
              </a:rPr>
              <a:t>4. Любую проблему можно решить.</a:t>
            </a:r>
          </a:p>
          <a:p>
            <a:pPr>
              <a:defRPr/>
            </a:pPr>
            <a:r>
              <a:rPr lang="ru-RU" dirty="0">
                <a:effectLst/>
              </a:rPr>
              <a:t>5. Будь внимателен к людям, с которыми общаешься.</a:t>
            </a:r>
          </a:p>
          <a:p>
            <a:pPr>
              <a:defRPr/>
            </a:pPr>
            <a:r>
              <a:rPr lang="ru-RU" dirty="0">
                <a:effectLst/>
              </a:rPr>
              <a:t>6. Не сердись, улыбнись.</a:t>
            </a:r>
          </a:p>
          <a:p>
            <a:pPr>
              <a:defRPr/>
            </a:pPr>
            <a:r>
              <a:rPr lang="ru-RU" dirty="0">
                <a:effectLst/>
              </a:rPr>
              <a:t>7. Начни свой день с улыбки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9070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8. Будь уверен в себе.</a:t>
            </a:r>
          </a:p>
          <a:p>
            <a:pPr>
              <a:defRPr/>
            </a:pPr>
            <a:r>
              <a:rPr lang="ru-RU" dirty="0" smtClean="0">
                <a:effectLst/>
              </a:rPr>
              <a:t>9. Раскрой своё сердце, и мир раскроет свои объятья.</a:t>
            </a:r>
          </a:p>
          <a:p>
            <a:pPr>
              <a:defRPr/>
            </a:pPr>
            <a:r>
              <a:rPr lang="ru-RU" dirty="0" smtClean="0">
                <a:effectLst/>
              </a:rPr>
              <a:t>10. Будь обаятелен и добр.</a:t>
            </a:r>
          </a:p>
          <a:p>
            <a:pPr>
              <a:defRPr/>
            </a:pPr>
            <a:r>
              <a:rPr lang="ru-RU" dirty="0" smtClean="0">
                <a:effectLst/>
              </a:rPr>
              <a:t>11.Извинись, если ты не прав.</a:t>
            </a:r>
          </a:p>
          <a:p>
            <a:pPr>
              <a:defRPr/>
            </a:pPr>
            <a:r>
              <a:rPr lang="ru-RU" dirty="0" smtClean="0">
                <a:effectLst/>
              </a:rPr>
              <a:t>12. Взгляни на обидчика – может, ему просто нужна твоя помощь.</a:t>
            </a:r>
          </a:p>
          <a:p>
            <a:pPr>
              <a:defRPr/>
            </a:pPr>
            <a:r>
              <a:rPr lang="ru-RU" dirty="0" smtClean="0">
                <a:effectLst/>
              </a:rPr>
              <a:t>13. Не забывай выражать свою благодарность.</a:t>
            </a:r>
          </a:p>
          <a:p>
            <a:pPr>
              <a:defRPr/>
            </a:pPr>
            <a:r>
              <a:rPr lang="ru-RU" dirty="0" smtClean="0">
                <a:effectLst/>
              </a:rPr>
              <a:t>14. Выполняй свои обещания.</a:t>
            </a:r>
          </a:p>
          <a:p>
            <a:pPr>
              <a:defRPr/>
            </a:pPr>
            <a:r>
              <a:rPr lang="ru-RU" dirty="0" smtClean="0">
                <a:effectLst/>
              </a:rPr>
              <a:t>15. Не критикуй постоянно других.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5875"/>
            <a:ext cx="8207375" cy="14620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Ситуация 1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569325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i="1" dirty="0" smtClean="0">
                <a:solidFill>
                  <a:schemeClr val="bg1"/>
                </a:solidFill>
                <a:latin typeface="Georgia" pitchFamily="18" charset="0"/>
              </a:rPr>
              <a:t>        </a:t>
            </a:r>
            <a:r>
              <a:rPr lang="ru-RU" alt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Georgia" pitchFamily="18" charset="0"/>
              </a:rPr>
              <a:t>Вам позвонили близкие друзья, которые хотят заглянуть к вам на часок. Вы лихорадочно начинаете убирать в квартире, что-то готовить: но явно не успеваете. Обращаетесь к своему взрослому сыну или дочери за помощью. В ответ — «это твои друзья, вот ты с ними и разбирайся»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Georgia" pitchFamily="18" charset="0"/>
              </a:rPr>
              <a:t>      Как вы поступите в такой ситуации?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315913"/>
            <a:ext cx="8207375" cy="14620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Ситуация 2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13787" cy="5616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Georgia" pitchFamily="18" charset="0"/>
              </a:rPr>
              <a:t>       Вы возвращаетесь с работы домой и уже на лестнице слышите громкую  музыку, веселье в вашем доме. Вы входите в квартиру и видите веселящихся друзей вашего ребенка и его самого.  В доме — полный беспорядок. Ваш ребенок смотрит на вас и говорит: «Привет! Мы немного повеселимся! Не возражаешь?»</a:t>
            </a:r>
          </a:p>
          <a:p>
            <a:pPr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Georgia" pitchFamily="18" charset="0"/>
              </a:rPr>
              <a:t>        Ваше решение в подобной ситуации?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228600" y="609600"/>
            <a:ext cx="8378825" cy="5772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7" y="10800"/>
                </a:moveTo>
                <a:cubicBezTo>
                  <a:pt x="917" y="16258"/>
                  <a:pt x="5342" y="20683"/>
                  <a:pt x="10800" y="20683"/>
                </a:cubicBezTo>
                <a:cubicBezTo>
                  <a:pt x="16258" y="20683"/>
                  <a:pt x="20683" y="16258"/>
                  <a:pt x="20683" y="10800"/>
                </a:cubicBezTo>
                <a:cubicBezTo>
                  <a:pt x="20683" y="5342"/>
                  <a:pt x="16258" y="917"/>
                  <a:pt x="10800" y="917"/>
                </a:cubicBezTo>
                <a:cubicBezTo>
                  <a:pt x="5342" y="917"/>
                  <a:pt x="917" y="5342"/>
                  <a:pt x="917" y="10800"/>
                </a:cubicBezTo>
                <a:close/>
              </a:path>
            </a:pathLst>
          </a:cu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25600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1978025" y="685800"/>
            <a:ext cx="5181600" cy="5086350"/>
            <a:chOff x="1246" y="432"/>
            <a:chExt cx="3264" cy="3204"/>
          </a:xfrm>
        </p:grpSpPr>
        <p:pic>
          <p:nvPicPr>
            <p:cNvPr id="6150" name="Picture 5" descr="BD20656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432"/>
              <a:ext cx="326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6" descr="BD2065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3168"/>
              <a:ext cx="316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593850" y="16414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ru-RU" altLang="ru-RU" sz="3600" b="1" i="1">
              <a:latin typeface="Times New Roman" pitchFamily="18" charset="0"/>
            </a:endParaRPr>
          </a:p>
        </p:txBody>
      </p:sp>
      <p:sp>
        <p:nvSpPr>
          <p:cNvPr id="6149" name="WordArt 13"/>
          <p:cNvSpPr>
            <a:spLocks noChangeArrowheads="1" noChangeShapeType="1" noTextEdit="1"/>
          </p:cNvSpPr>
          <p:nvPr/>
        </p:nvSpPr>
        <p:spPr bwMode="auto">
          <a:xfrm>
            <a:off x="1066800" y="1371600"/>
            <a:ext cx="7010400" cy="373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"Любя своих детей,</a:t>
            </a:r>
          </a:p>
          <a:p>
            <a:pPr algn="ctr"/>
            <a:r>
              <a:rPr lang="ru-RU" sz="3600" b="1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учите их любить Вас, не научите</a:t>
            </a:r>
          </a:p>
          <a:p>
            <a:pPr algn="ctr"/>
            <a:r>
              <a:rPr lang="ru-RU" sz="3600" b="1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- будете  плакать на старости лет </a:t>
            </a:r>
          </a:p>
          <a:p>
            <a:pPr algn="ctr"/>
            <a:r>
              <a:rPr lang="ru-RU" sz="3600" b="1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- вот, по моему, одна из самых мудрых истин </a:t>
            </a:r>
          </a:p>
          <a:p>
            <a:pPr algn="ctr"/>
            <a:r>
              <a:rPr lang="ru-RU" sz="3600" b="1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материнства и отцовства."</a:t>
            </a:r>
          </a:p>
          <a:p>
            <a:pPr algn="ctr"/>
            <a:r>
              <a:rPr lang="ru-RU" sz="3600" b="1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В. А. Сухомлинский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build="p" autoUpdateAnimBg="0" advAuto="1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315913"/>
            <a:ext cx="8207375" cy="14620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Ситуация  3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640762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800" i="1" dirty="0" smtClean="0">
                <a:solidFill>
                  <a:schemeClr val="bg1"/>
                </a:solidFill>
                <a:latin typeface="Georgia" pitchFamily="18" charset="0"/>
              </a:rPr>
              <a:t>      </a:t>
            </a:r>
            <a:r>
              <a:rPr lang="ru-RU" alt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Georgia" pitchFamily="18" charset="0"/>
              </a:rPr>
              <a:t>После собрания родители приходят домой и в ярости требуют объяснений от ребенка. Они говорят о том, что с такими результатами никуда не возьмут после школы. Ученик спокойно отвечает: «Значит, пойду работать».</a:t>
            </a:r>
          </a:p>
          <a:p>
            <a:pPr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Georgia" pitchFamily="18" charset="0"/>
              </a:rPr>
              <a:t>    Как поступить в такой ситуации?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207375" cy="14620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Ситуация 4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6880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Georgia" pitchFamily="18" charset="0"/>
              </a:rPr>
              <a:t>         У вас много уроков, необходимо написать сочинение, но родители неумолимы. «Собирайся, поедем к бабушке, там будешь готовиться к урокам и немного поможешь нам!»</a:t>
            </a:r>
          </a:p>
          <a:p>
            <a:pPr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Georgia" pitchFamily="18" charset="0"/>
              </a:rPr>
              <a:t>        Никакие доводы не помогают. Главный довод родителей — «мы не оставим тебя одного. Мало ли что может произойти?!»</a:t>
            </a:r>
          </a:p>
          <a:p>
            <a:pPr eaLnBrk="1" hangingPunct="1">
              <a:buFontTx/>
              <a:buNone/>
              <a:defRPr/>
            </a:pPr>
            <a:r>
              <a:rPr lang="ru-RU" altLang="ru-RU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Georgia" pitchFamily="18" charset="0"/>
              </a:rPr>
              <a:t>       Как решить подобную ситуацию?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7287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sz="3200" b="1" dirty="0" smtClean="0">
                <a:effectLst/>
              </a:rPr>
              <a:t>Правила бесконфликтного поведения.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0434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В </a:t>
            </a:r>
            <a:r>
              <a:rPr lang="ru-RU" b="1" dirty="0">
                <a:effectLst/>
              </a:rPr>
              <a:t>споре будь сдержан и тактичен.</a:t>
            </a:r>
            <a:endParaRPr lang="ru-RU" dirty="0">
              <a:effectLst/>
            </a:endParaRPr>
          </a:p>
          <a:p>
            <a:pPr>
              <a:defRPr/>
            </a:pPr>
            <a:r>
              <a:rPr lang="ru-RU" b="1" dirty="0">
                <a:effectLst/>
              </a:rPr>
              <a:t>Старайся жить так, чтобы людям рядом с тобой было хорошо.</a:t>
            </a:r>
            <a:endParaRPr lang="ru-RU" dirty="0">
              <a:effectLst/>
            </a:endParaRPr>
          </a:p>
          <a:p>
            <a:pPr>
              <a:defRPr/>
            </a:pPr>
            <a:r>
              <a:rPr lang="ru-RU" b="1" dirty="0">
                <a:effectLst/>
              </a:rPr>
              <a:t>Научись сотрудничать, уступать, договариваться, находить компромисс.</a:t>
            </a:r>
            <a:endParaRPr lang="ru-RU" dirty="0">
              <a:effectLst/>
            </a:endParaRPr>
          </a:p>
          <a:p>
            <a:pPr>
              <a:defRPr/>
            </a:pPr>
            <a:r>
              <a:rPr lang="ru-RU" b="1" dirty="0">
                <a:effectLst/>
              </a:rPr>
              <a:t>Избегай конфликтов, ссор, не совершай необдуманных поступков.</a:t>
            </a:r>
            <a:endParaRPr lang="ru-RU" dirty="0">
              <a:effectLst/>
            </a:endParaRPr>
          </a:p>
          <a:p>
            <a:pPr>
              <a:defRPr/>
            </a:pPr>
            <a:r>
              <a:rPr lang="ru-RU" b="1" dirty="0">
                <a:effectLst/>
              </a:rPr>
              <a:t>Главное - относись к людям так, как ты хочешь, чтобы относились к тебе.</a:t>
            </a:r>
            <a:endParaRPr lang="ru-RU" dirty="0">
              <a:effectLst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858250" cy="1071562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588824"/>
                </a:solidFill>
                <a:effectLst/>
                <a:latin typeface="Arial" pitchFamily="34" charset="0"/>
                <a:cs typeface="Arial" pitchFamily="34" charset="0"/>
              </a:rPr>
              <a:t>ПИСЬМО-ПОЖЕЛАНИЕ</a:t>
            </a:r>
            <a:br>
              <a:rPr lang="ru-RU" sz="3600" b="1" dirty="0" smtClean="0">
                <a:solidFill>
                  <a:srgbClr val="58882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588824"/>
                </a:solidFill>
                <a:effectLst/>
                <a:latin typeface="Arial" pitchFamily="34" charset="0"/>
                <a:cs typeface="Arial" pitchFamily="34" charset="0"/>
              </a:rPr>
              <a:t>к самым близким и дорогим людям – моим родителям</a:t>
            </a:r>
            <a:endParaRPr lang="ru-RU" sz="3600" b="1" dirty="0">
              <a:solidFill>
                <a:srgbClr val="58882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714500"/>
            <a:ext cx="9001125" cy="4929188"/>
          </a:xfrm>
        </p:spPr>
        <p:txBody>
          <a:bodyPr/>
          <a:lstStyle/>
          <a:p>
            <a:pPr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Не давайте пустых обещаний.</a:t>
            </a:r>
          </a:p>
          <a:p>
            <a:pPr>
              <a:defRPr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Не придирайтесь ко мне по пустякам.</a:t>
            </a:r>
          </a:p>
          <a:p>
            <a:pPr>
              <a:defRPr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Не читайте нотаций.</a:t>
            </a:r>
          </a:p>
          <a:p>
            <a:pPr>
              <a:defRPr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Не выбирайте мне друзей.</a:t>
            </a:r>
          </a:p>
          <a:p>
            <a:pPr>
              <a:defRPr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Не ругайте и не обзывайте меня.</a:t>
            </a:r>
          </a:p>
          <a:p>
            <a:pPr>
              <a:defRPr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Я прошу Вас </a:t>
            </a:r>
            <a:r>
              <a:rPr lang="ru-RU" sz="3400" b="1" u="sng" dirty="0" smtClean="0">
                <a:latin typeface="Arial" pitchFamily="34" charset="0"/>
                <a:cs typeface="Arial" pitchFamily="34" charset="0"/>
              </a:rPr>
              <a:t>просто любить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меня!!!</a:t>
            </a:r>
          </a:p>
          <a:p>
            <a:pPr>
              <a:defRPr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8002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588824"/>
                </a:solidFill>
                <a:effectLst/>
              </a:rPr>
              <a:t/>
            </a:r>
            <a:br>
              <a:rPr lang="ru-RU" b="1" dirty="0" smtClean="0">
                <a:solidFill>
                  <a:srgbClr val="588824"/>
                </a:solidFill>
                <a:effectLst/>
              </a:rPr>
            </a:br>
            <a:r>
              <a:rPr lang="ru-RU" b="1" dirty="0" smtClean="0">
                <a:solidFill>
                  <a:srgbClr val="588824"/>
                </a:solidFill>
                <a:effectLst/>
              </a:rPr>
              <a:t>Рисуночная методика</a:t>
            </a:r>
            <a:br>
              <a:rPr lang="ru-RU" b="1" dirty="0" smtClean="0">
                <a:solidFill>
                  <a:srgbClr val="588824"/>
                </a:solidFill>
                <a:effectLst/>
              </a:rPr>
            </a:br>
            <a:r>
              <a:rPr lang="ru-RU" b="1" dirty="0">
                <a:solidFill>
                  <a:srgbClr val="588824"/>
                </a:solidFill>
                <a:effectLst/>
              </a:rPr>
              <a:t> </a:t>
            </a:r>
            <a:r>
              <a:rPr lang="ru-RU" sz="5400" b="1" dirty="0">
                <a:solidFill>
                  <a:srgbClr val="588824"/>
                </a:solidFill>
                <a:effectLst/>
              </a:rPr>
              <a:t>“Моя семья”</a:t>
            </a:r>
            <a:br>
              <a:rPr lang="ru-RU" sz="5400" b="1" dirty="0">
                <a:solidFill>
                  <a:srgbClr val="588824"/>
                </a:solidFill>
                <a:effectLst/>
              </a:rPr>
            </a:br>
            <a:endParaRPr lang="ru-RU" sz="5400" b="1" dirty="0">
              <a:solidFill>
                <a:srgbClr val="588824"/>
              </a:solidFill>
            </a:endParaRPr>
          </a:p>
        </p:txBody>
      </p:sp>
      <p:pic>
        <p:nvPicPr>
          <p:cNvPr id="46083" name="Объект 3" descr="http://shkola7gnomov.ru/upload/image/autogen_ebook_id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2565400"/>
            <a:ext cx="4321175" cy="3959225"/>
          </a:xfrm>
        </p:spPr>
      </p:pic>
      <p:pic>
        <p:nvPicPr>
          <p:cNvPr id="46084" name="Рисунок 4" descr="http://shkola7gnomov.ru/upload/image/ris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1767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8600" y="4581525"/>
            <a:ext cx="8736013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ru-RU" altLang="ru-RU" sz="2000" b="1">
                <a:solidFill>
                  <a:schemeClr val="folHlink"/>
                </a:solidFill>
                <a:latin typeface="Arial" charset="0"/>
              </a:rPr>
              <a:t>ЗАДАЙТЕ СЕБЕ ВОПРОСЫ:</a:t>
            </a:r>
          </a:p>
          <a:p>
            <a:pPr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altLang="ru-RU" sz="2000" b="1">
                <a:solidFill>
                  <a:schemeClr val="folHlink"/>
                </a:solidFill>
                <a:latin typeface="Arial" charset="0"/>
              </a:rPr>
              <a:t>  «КАКОЙ ТИП  ВОСПИТАНИЯ ПРЕОБЛАДАЕТ В ВАШЕЙ СЕМЬЕ?»</a:t>
            </a:r>
          </a:p>
          <a:p>
            <a:pPr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altLang="ru-RU" sz="2000" b="1">
                <a:solidFill>
                  <a:schemeClr val="folHlink"/>
                </a:solidFill>
                <a:latin typeface="Arial" charset="0"/>
              </a:rPr>
              <a:t> «ЧТО ВЫ МОЖЕТЕ ИЗМЕНИТЬ В ВОСПИТАНИИ СВОЕГО  РЕБЕНКА»</a:t>
            </a:r>
            <a:r>
              <a:rPr lang="ru-RU" altLang="ru-RU" sz="2000" b="1">
                <a:latin typeface="Arial" charset="0"/>
              </a:rPr>
              <a:t>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429250" y="1214438"/>
            <a:ext cx="3714750" cy="2400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КАК ПРОИСХОДИТ ПРОЦЕСС ВЗАИМОДЕЙСТВИЯ  МЕЖДУ РОДИТЕЛЯМИ  И ДЕТЬМИ </a:t>
            </a:r>
          </a:p>
          <a:p>
            <a:pPr eaLnBrk="0" hangingPunct="0">
              <a:spcBef>
                <a:spcPct val="50000"/>
              </a:spcBef>
              <a:buClr>
                <a:srgbClr val="0000FF"/>
              </a:buClr>
              <a:defRPr/>
            </a:pPr>
            <a:endParaRPr lang="ru-RU" sz="1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РАССМОТРЕЛИ ПОД СВОИМ  УГЛОМ  ХОРОШО ЛИ РЕБЕНКУ РЯДОМ С НАМИ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600075" y="1066800"/>
            <a:ext cx="4352925" cy="2962275"/>
            <a:chOff x="378" y="672"/>
            <a:chExt cx="2742" cy="1866"/>
          </a:xfrm>
        </p:grpSpPr>
        <p:sp>
          <p:nvSpPr>
            <p:cNvPr id="47112" name="AutoShape 5"/>
            <p:cNvSpPr>
              <a:spLocks noChangeArrowheads="1"/>
            </p:cNvSpPr>
            <p:nvPr/>
          </p:nvSpPr>
          <p:spPr bwMode="auto">
            <a:xfrm>
              <a:off x="378" y="672"/>
              <a:ext cx="2742" cy="1866"/>
            </a:xfrm>
            <a:prstGeom prst="plaque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00FF00"/>
              </a:solidFill>
              <a:miter lim="800000"/>
              <a:headEnd/>
              <a:tailEnd/>
            </a:ln>
            <a:effectLst>
              <a:outerShdw dist="117088" dir="2963922" algn="ctr" rotWithShape="0">
                <a:schemeClr val="accent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altLang="ru-RU" sz="2000" b="1">
                  <a:solidFill>
                    <a:schemeClr val="bg1"/>
                  </a:solidFill>
                  <a:latin typeface="Times New Roman" pitchFamily="18" charset="0"/>
                </a:rPr>
                <a:t>воспитание как целенаправленный процесс способно влиять на стихийный процесс социализации подрастающего поколения при определенных условиях:</a:t>
              </a:r>
              <a:endParaRPr lang="en-US" altLang="ru-RU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auto">
            <a:xfrm>
              <a:off x="484" y="748"/>
              <a:ext cx="2458" cy="1588"/>
            </a:xfrm>
            <a:prstGeom prst="plaque">
              <a:avLst>
                <a:gd name="adj" fmla="val 16667"/>
              </a:avLst>
            </a:prstGeom>
            <a:noFill/>
            <a:ln w="76200">
              <a:solidFill>
                <a:srgbClr val="00FF00"/>
              </a:solidFill>
              <a:miter lim="800000"/>
              <a:headEnd/>
              <a:tailEnd/>
            </a:ln>
            <a:effectLst>
              <a:outerShdw dist="117088" dir="2963922" algn="ctr" rotWithShape="0">
                <a:schemeClr val="accent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Заглянув в мир  ребенка , мы немного приоткрыли двери, чтобы подсмотреть</a:t>
              </a:r>
              <a:endParaRPr 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7109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0292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Таким образом,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4714875" y="22860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 rot="5400000">
            <a:off x="2524125" y="397668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31" grpId="0" animBg="1" autoUpdateAnimBg="0"/>
      <p:bldP spid="73736" grpId="0" animBg="1"/>
      <p:bldP spid="7373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38" y="28575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sz="48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14313" y="1214438"/>
            <a:ext cx="8643937" cy="5286375"/>
          </a:xfrm>
        </p:spPr>
        <p:txBody>
          <a:bodyPr/>
          <a:lstStyle/>
          <a:p>
            <a:pPr algn="just"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 Что полезного почерпнули Вы для себя сегодня?</a:t>
            </a:r>
          </a:p>
          <a:p>
            <a:pPr algn="just">
              <a:buFontTx/>
              <a:buChar char="-"/>
              <a:defRPr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 Что было самым неожиданным?</a:t>
            </a:r>
          </a:p>
          <a:p>
            <a:pPr algn="just">
              <a:buFontTx/>
              <a:buChar char="-"/>
              <a:defRPr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 Какие вопросы, пожелания возникли в ходе сегодняшней встречи?</a:t>
            </a:r>
          </a:p>
          <a:p>
            <a:pPr algn="just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CC00"/>
                </a:solidFill>
                <a:latin typeface="Georgia" pitchFamily="18" charset="0"/>
              </a:rPr>
              <a:t>Постановление родительского собрания</a:t>
            </a:r>
            <a:endParaRPr lang="ru-RU" b="1" i="1" dirty="0">
              <a:solidFill>
                <a:srgbClr val="FFCC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713788" cy="4322762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latin typeface="Georgia" pitchFamily="18" charset="0"/>
              </a:rPr>
              <a:t>Родителям принять к сведению информацию, полученную сегодня на собрании.</a:t>
            </a:r>
          </a:p>
          <a:p>
            <a:pPr>
              <a:defRPr/>
            </a:pPr>
            <a:r>
              <a:rPr lang="ru-RU" sz="2800" b="1" i="1" dirty="0" smtClean="0">
                <a:latin typeface="Georgia" pitchFamily="18" charset="0"/>
              </a:rPr>
              <a:t>Исключить применение негативных типов воспитания в семье.</a:t>
            </a:r>
          </a:p>
          <a:p>
            <a:pPr>
              <a:defRPr/>
            </a:pPr>
            <a:r>
              <a:rPr lang="ru-RU" sz="2800" b="1" i="1" dirty="0" smtClean="0">
                <a:latin typeface="Georgia" pitchFamily="18" charset="0"/>
              </a:rPr>
              <a:t>Уделять больше внимания и любви своим детям, как самому дорогому существу на Земле.</a:t>
            </a:r>
          </a:p>
          <a:p>
            <a:pPr>
              <a:buFont typeface="Wingdings" pitchFamily="2" charset="2"/>
              <a:buNone/>
              <a:defRPr/>
            </a:pPr>
            <a:endParaRPr lang="ru-RU" sz="800" b="1" i="1" dirty="0" smtClean="0">
              <a:latin typeface="Georgia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Georgia" pitchFamily="18" charset="0"/>
              </a:rPr>
              <a:t>У кого есть дополнения? Кто согласен? Кто не согласен? 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0"/>
            <a:ext cx="8662988" cy="4941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В жизни по-разному можно жить: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В горе можно и в радости;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Вовремя есть, вовремя пить,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Вовремя делать гадости.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А можно и так: на рассвете встать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И, помышляя о чуде,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Рукой обожженной солнце достать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И подарить его людям.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419735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1625"/>
            <a:ext cx="8207375" cy="1462088"/>
          </a:xfrm>
        </p:spPr>
        <p:txBody>
          <a:bodyPr/>
          <a:lstStyle/>
          <a:p>
            <a:pPr eaLnBrk="1" hangingPunct="1">
              <a:defRPr/>
            </a:pPr>
            <a:endParaRPr lang="ru-RU" altLang="ru-RU" sz="36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806575"/>
            <a:ext cx="8748713" cy="5051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4800" i="1" dirty="0" smtClean="0">
                <a:solidFill>
                  <a:srgbClr val="C00000"/>
                </a:solidFill>
                <a:latin typeface="Georgia" pitchFamily="18" charset="0"/>
              </a:rPr>
              <a:t>       Четыре </a:t>
            </a:r>
            <a:r>
              <a:rPr lang="ru-RU" altLang="ru-RU" sz="4800" b="1" i="1" dirty="0" smtClean="0">
                <a:solidFill>
                  <a:srgbClr val="C00000"/>
                </a:solidFill>
                <a:latin typeface="Georgia" pitchFamily="18" charset="0"/>
              </a:rPr>
              <a:t>объятия – для</a:t>
            </a:r>
            <a:r>
              <a:rPr lang="ru-RU" altLang="ru-RU" sz="48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altLang="ru-RU" sz="4800" b="1" i="1" dirty="0" smtClean="0">
                <a:solidFill>
                  <a:srgbClr val="C00000"/>
                </a:solidFill>
                <a:latin typeface="Georgia" pitchFamily="18" charset="0"/>
              </a:rPr>
              <a:t>выживания</a:t>
            </a:r>
            <a:r>
              <a:rPr lang="ru-RU" altLang="ru-RU" sz="4800" i="1" dirty="0" smtClean="0">
                <a:solidFill>
                  <a:srgbClr val="C00000"/>
                </a:solidFill>
                <a:latin typeface="Georgia" pitchFamily="18" charset="0"/>
              </a:rPr>
              <a:t>, восемь -  для счастья.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4000" i="1" dirty="0" smtClean="0">
                <a:solidFill>
                  <a:schemeClr val="bg1"/>
                </a:solidFill>
                <a:latin typeface="Georgia" pitchFamily="18" charset="0"/>
              </a:rPr>
              <a:t>                       </a:t>
            </a:r>
            <a:r>
              <a:rPr lang="ru-RU" altLang="ru-RU" sz="4000" i="1" dirty="0" smtClean="0">
                <a:solidFill>
                  <a:srgbClr val="C00000"/>
                </a:solidFill>
                <a:latin typeface="Georgia" pitchFamily="18" charset="0"/>
              </a:rPr>
              <a:t>Вирджиния Сатир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FF9933"/>
                </a:solidFill>
                <a:latin typeface="Arial" charset="0"/>
              </a:rPr>
              <a:t>Детство</a:t>
            </a:r>
            <a:r>
              <a:rPr lang="ru-RU" altLang="ru-RU" sz="3200">
                <a:solidFill>
                  <a:srgbClr val="FF9933"/>
                </a:solidFill>
                <a:latin typeface="Arial" charset="0"/>
              </a:rPr>
              <a:t> </a:t>
            </a:r>
            <a:r>
              <a:rPr lang="ru-RU" altLang="ru-RU" sz="3200">
                <a:solidFill>
                  <a:schemeClr val="folHlink"/>
                </a:solidFill>
                <a:latin typeface="Arial" charset="0"/>
              </a:rPr>
              <a:t>– </a:t>
            </a: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самый поддающийся педагогическим воздействиям период</a:t>
            </a: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44463" y="5486400"/>
            <a:ext cx="8748712" cy="9540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>
                <a:solidFill>
                  <a:srgbClr val="588824"/>
                </a:solidFill>
                <a:latin typeface="Arial" charset="0"/>
              </a:rPr>
              <a:t>В детстве закладываются основы, создаются предпосылки   гармоничной личности</a:t>
            </a:r>
          </a:p>
        </p:txBody>
      </p:sp>
      <p:pic>
        <p:nvPicPr>
          <p:cNvPr id="5" name="Picture 4" descr="bezzmirblekn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57313"/>
            <a:ext cx="5072063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LOW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3050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187450" y="2276475"/>
            <a:ext cx="7416800" cy="30972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769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solidFill>
                  <a:srgbClr val="F6F248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Здоровья Вам и удачи </a:t>
            </a:r>
          </a:p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solidFill>
                  <a:srgbClr val="F6F248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в воспитании Ваших детей!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2124075" y="4797425"/>
            <a:ext cx="1109663" cy="1152525"/>
            <a:chOff x="342" y="3000"/>
            <a:chExt cx="1332" cy="1314"/>
          </a:xfrm>
        </p:grpSpPr>
        <p:sp>
          <p:nvSpPr>
            <p:cNvPr id="52230" name="Rectangle 5"/>
            <p:cNvSpPr>
              <a:spLocks noChangeArrowheads="1"/>
            </p:cNvSpPr>
            <p:nvPr/>
          </p:nvSpPr>
          <p:spPr bwMode="auto">
            <a:xfrm>
              <a:off x="727" y="3740"/>
              <a:ext cx="385" cy="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2231" name="Group 6"/>
            <p:cNvGrpSpPr>
              <a:grpSpLocks/>
            </p:cNvGrpSpPr>
            <p:nvPr/>
          </p:nvGrpSpPr>
          <p:grpSpPr bwMode="auto">
            <a:xfrm>
              <a:off x="954" y="3548"/>
              <a:ext cx="720" cy="326"/>
              <a:chOff x="954" y="3548"/>
              <a:chExt cx="720" cy="326"/>
            </a:xfrm>
          </p:grpSpPr>
          <p:sp>
            <p:nvSpPr>
              <p:cNvPr id="52366" name="Freeform 7"/>
              <p:cNvSpPr>
                <a:spLocks/>
              </p:cNvSpPr>
              <p:nvPr/>
            </p:nvSpPr>
            <p:spPr bwMode="auto">
              <a:xfrm>
                <a:off x="954" y="3548"/>
                <a:ext cx="720" cy="326"/>
              </a:xfrm>
              <a:custGeom>
                <a:avLst/>
                <a:gdLst>
                  <a:gd name="T0" fmla="*/ 0 w 1441"/>
                  <a:gd name="T1" fmla="*/ 1 h 652"/>
                  <a:gd name="T2" fmla="*/ 0 w 1441"/>
                  <a:gd name="T3" fmla="*/ 1 h 652"/>
                  <a:gd name="T4" fmla="*/ 0 w 1441"/>
                  <a:gd name="T5" fmla="*/ 1 h 652"/>
                  <a:gd name="T6" fmla="*/ 0 w 1441"/>
                  <a:gd name="T7" fmla="*/ 1 h 652"/>
                  <a:gd name="T8" fmla="*/ 0 w 1441"/>
                  <a:gd name="T9" fmla="*/ 1 h 652"/>
                  <a:gd name="T10" fmla="*/ 0 w 1441"/>
                  <a:gd name="T11" fmla="*/ 1 h 652"/>
                  <a:gd name="T12" fmla="*/ 0 w 1441"/>
                  <a:gd name="T13" fmla="*/ 1 h 652"/>
                  <a:gd name="T14" fmla="*/ 0 w 1441"/>
                  <a:gd name="T15" fmla="*/ 1 h 652"/>
                  <a:gd name="T16" fmla="*/ 0 w 1441"/>
                  <a:gd name="T17" fmla="*/ 1 h 652"/>
                  <a:gd name="T18" fmla="*/ 0 w 1441"/>
                  <a:gd name="T19" fmla="*/ 1 h 652"/>
                  <a:gd name="T20" fmla="*/ 0 w 1441"/>
                  <a:gd name="T21" fmla="*/ 1 h 652"/>
                  <a:gd name="T22" fmla="*/ 0 w 1441"/>
                  <a:gd name="T23" fmla="*/ 1 h 652"/>
                  <a:gd name="T24" fmla="*/ 0 w 1441"/>
                  <a:gd name="T25" fmla="*/ 1 h 652"/>
                  <a:gd name="T26" fmla="*/ 0 w 1441"/>
                  <a:gd name="T27" fmla="*/ 0 h 652"/>
                  <a:gd name="T28" fmla="*/ 0 w 1441"/>
                  <a:gd name="T29" fmla="*/ 1 h 652"/>
                  <a:gd name="T30" fmla="*/ 0 w 1441"/>
                  <a:gd name="T31" fmla="*/ 1 h 652"/>
                  <a:gd name="T32" fmla="*/ 0 w 1441"/>
                  <a:gd name="T33" fmla="*/ 1 h 652"/>
                  <a:gd name="T34" fmla="*/ 0 w 1441"/>
                  <a:gd name="T35" fmla="*/ 1 h 652"/>
                  <a:gd name="T36" fmla="*/ 0 w 1441"/>
                  <a:gd name="T37" fmla="*/ 1 h 652"/>
                  <a:gd name="T38" fmla="*/ 0 w 1441"/>
                  <a:gd name="T39" fmla="*/ 1 h 652"/>
                  <a:gd name="T40" fmla="*/ 0 w 1441"/>
                  <a:gd name="T41" fmla="*/ 1 h 652"/>
                  <a:gd name="T42" fmla="*/ 0 w 1441"/>
                  <a:gd name="T43" fmla="*/ 1 h 652"/>
                  <a:gd name="T44" fmla="*/ 0 w 1441"/>
                  <a:gd name="T45" fmla="*/ 1 h 652"/>
                  <a:gd name="T46" fmla="*/ 0 w 1441"/>
                  <a:gd name="T47" fmla="*/ 1 h 652"/>
                  <a:gd name="T48" fmla="*/ 0 w 1441"/>
                  <a:gd name="T49" fmla="*/ 1 h 652"/>
                  <a:gd name="T50" fmla="*/ 0 w 1441"/>
                  <a:gd name="T51" fmla="*/ 1 h 652"/>
                  <a:gd name="T52" fmla="*/ 0 w 1441"/>
                  <a:gd name="T53" fmla="*/ 1 h 652"/>
                  <a:gd name="T54" fmla="*/ 0 w 1441"/>
                  <a:gd name="T55" fmla="*/ 1 h 652"/>
                  <a:gd name="T56" fmla="*/ 0 w 1441"/>
                  <a:gd name="T57" fmla="*/ 1 h 652"/>
                  <a:gd name="T58" fmla="*/ 0 w 1441"/>
                  <a:gd name="T59" fmla="*/ 1 h 652"/>
                  <a:gd name="T60" fmla="*/ 0 w 1441"/>
                  <a:gd name="T61" fmla="*/ 1 h 652"/>
                  <a:gd name="T62" fmla="*/ 0 w 1441"/>
                  <a:gd name="T63" fmla="*/ 1 h 652"/>
                  <a:gd name="T64" fmla="*/ 0 w 1441"/>
                  <a:gd name="T65" fmla="*/ 1 h 652"/>
                  <a:gd name="T66" fmla="*/ 0 w 1441"/>
                  <a:gd name="T67" fmla="*/ 1 h 652"/>
                  <a:gd name="T68" fmla="*/ 0 w 1441"/>
                  <a:gd name="T69" fmla="*/ 1 h 652"/>
                  <a:gd name="T70" fmla="*/ 0 w 1441"/>
                  <a:gd name="T71" fmla="*/ 1 h 652"/>
                  <a:gd name="T72" fmla="*/ 0 w 1441"/>
                  <a:gd name="T73" fmla="*/ 1 h 652"/>
                  <a:gd name="T74" fmla="*/ 0 w 1441"/>
                  <a:gd name="T75" fmla="*/ 1 h 652"/>
                  <a:gd name="T76" fmla="*/ 0 w 1441"/>
                  <a:gd name="T77" fmla="*/ 1 h 652"/>
                  <a:gd name="T78" fmla="*/ 0 w 1441"/>
                  <a:gd name="T79" fmla="*/ 1 h 652"/>
                  <a:gd name="T80" fmla="*/ 0 w 1441"/>
                  <a:gd name="T81" fmla="*/ 1 h 652"/>
                  <a:gd name="T82" fmla="*/ 0 w 1441"/>
                  <a:gd name="T83" fmla="*/ 1 h 652"/>
                  <a:gd name="T84" fmla="*/ 0 w 1441"/>
                  <a:gd name="T85" fmla="*/ 1 h 652"/>
                  <a:gd name="T86" fmla="*/ 0 w 1441"/>
                  <a:gd name="T87" fmla="*/ 1 h 652"/>
                  <a:gd name="T88" fmla="*/ 0 w 1441"/>
                  <a:gd name="T89" fmla="*/ 1 h 65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1"/>
                  <a:gd name="T136" fmla="*/ 0 h 652"/>
                  <a:gd name="T137" fmla="*/ 1441 w 1441"/>
                  <a:gd name="T138" fmla="*/ 652 h 65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1" h="652">
                    <a:moveTo>
                      <a:pt x="0" y="652"/>
                    </a:moveTo>
                    <a:lnTo>
                      <a:pt x="46" y="561"/>
                    </a:lnTo>
                    <a:lnTo>
                      <a:pt x="86" y="530"/>
                    </a:lnTo>
                    <a:lnTo>
                      <a:pt x="163" y="434"/>
                    </a:lnTo>
                    <a:lnTo>
                      <a:pt x="739" y="72"/>
                    </a:lnTo>
                    <a:lnTo>
                      <a:pt x="811" y="67"/>
                    </a:lnTo>
                    <a:lnTo>
                      <a:pt x="861" y="40"/>
                    </a:lnTo>
                    <a:lnTo>
                      <a:pt x="879" y="18"/>
                    </a:lnTo>
                    <a:lnTo>
                      <a:pt x="893" y="13"/>
                    </a:lnTo>
                    <a:lnTo>
                      <a:pt x="920" y="27"/>
                    </a:lnTo>
                    <a:lnTo>
                      <a:pt x="974" y="27"/>
                    </a:lnTo>
                    <a:lnTo>
                      <a:pt x="1001" y="18"/>
                    </a:lnTo>
                    <a:lnTo>
                      <a:pt x="1051" y="13"/>
                    </a:lnTo>
                    <a:lnTo>
                      <a:pt x="1092" y="0"/>
                    </a:lnTo>
                    <a:lnTo>
                      <a:pt x="1160" y="45"/>
                    </a:lnTo>
                    <a:lnTo>
                      <a:pt x="1205" y="63"/>
                    </a:lnTo>
                    <a:lnTo>
                      <a:pt x="1228" y="86"/>
                    </a:lnTo>
                    <a:lnTo>
                      <a:pt x="1251" y="126"/>
                    </a:lnTo>
                    <a:lnTo>
                      <a:pt x="1287" y="190"/>
                    </a:lnTo>
                    <a:lnTo>
                      <a:pt x="1350" y="276"/>
                    </a:lnTo>
                    <a:lnTo>
                      <a:pt x="1377" y="294"/>
                    </a:lnTo>
                    <a:lnTo>
                      <a:pt x="1414" y="312"/>
                    </a:lnTo>
                    <a:lnTo>
                      <a:pt x="1441" y="367"/>
                    </a:lnTo>
                    <a:lnTo>
                      <a:pt x="1418" y="357"/>
                    </a:lnTo>
                    <a:lnTo>
                      <a:pt x="1387" y="348"/>
                    </a:lnTo>
                    <a:lnTo>
                      <a:pt x="1355" y="367"/>
                    </a:lnTo>
                    <a:lnTo>
                      <a:pt x="1319" y="407"/>
                    </a:lnTo>
                    <a:lnTo>
                      <a:pt x="1305" y="425"/>
                    </a:lnTo>
                    <a:lnTo>
                      <a:pt x="1260" y="434"/>
                    </a:lnTo>
                    <a:lnTo>
                      <a:pt x="1214" y="466"/>
                    </a:lnTo>
                    <a:lnTo>
                      <a:pt x="1187" y="475"/>
                    </a:lnTo>
                    <a:lnTo>
                      <a:pt x="1142" y="484"/>
                    </a:lnTo>
                    <a:lnTo>
                      <a:pt x="1115" y="480"/>
                    </a:lnTo>
                    <a:lnTo>
                      <a:pt x="1083" y="462"/>
                    </a:lnTo>
                    <a:lnTo>
                      <a:pt x="1069" y="466"/>
                    </a:lnTo>
                    <a:lnTo>
                      <a:pt x="1024" y="511"/>
                    </a:lnTo>
                    <a:lnTo>
                      <a:pt x="997" y="521"/>
                    </a:lnTo>
                    <a:lnTo>
                      <a:pt x="947" y="525"/>
                    </a:lnTo>
                    <a:lnTo>
                      <a:pt x="929" y="507"/>
                    </a:lnTo>
                    <a:lnTo>
                      <a:pt x="888" y="525"/>
                    </a:lnTo>
                    <a:lnTo>
                      <a:pt x="870" y="570"/>
                    </a:lnTo>
                    <a:lnTo>
                      <a:pt x="847" y="575"/>
                    </a:lnTo>
                    <a:lnTo>
                      <a:pt x="798" y="593"/>
                    </a:lnTo>
                    <a:lnTo>
                      <a:pt x="712" y="643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67" name="Freeform 8"/>
              <p:cNvSpPr>
                <a:spLocks/>
              </p:cNvSpPr>
              <p:nvPr/>
            </p:nvSpPr>
            <p:spPr bwMode="auto">
              <a:xfrm>
                <a:off x="1257" y="3654"/>
                <a:ext cx="172" cy="77"/>
              </a:xfrm>
              <a:custGeom>
                <a:avLst/>
                <a:gdLst>
                  <a:gd name="T0" fmla="*/ 0 w 345"/>
                  <a:gd name="T1" fmla="*/ 0 h 154"/>
                  <a:gd name="T2" fmla="*/ 0 w 345"/>
                  <a:gd name="T3" fmla="*/ 1 h 154"/>
                  <a:gd name="T4" fmla="*/ 0 w 345"/>
                  <a:gd name="T5" fmla="*/ 1 h 154"/>
                  <a:gd name="T6" fmla="*/ 0 w 345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5"/>
                  <a:gd name="T13" fmla="*/ 0 h 154"/>
                  <a:gd name="T14" fmla="*/ 345 w 345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5" h="154">
                    <a:moveTo>
                      <a:pt x="345" y="0"/>
                    </a:moveTo>
                    <a:lnTo>
                      <a:pt x="218" y="72"/>
                    </a:lnTo>
                    <a:lnTo>
                      <a:pt x="91" y="122"/>
                    </a:lnTo>
                    <a:lnTo>
                      <a:pt x="0" y="154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2232" name="Group 9"/>
            <p:cNvGrpSpPr>
              <a:grpSpLocks/>
            </p:cNvGrpSpPr>
            <p:nvPr/>
          </p:nvGrpSpPr>
          <p:grpSpPr bwMode="auto">
            <a:xfrm>
              <a:off x="519" y="3791"/>
              <a:ext cx="435" cy="494"/>
              <a:chOff x="519" y="3791"/>
              <a:chExt cx="435" cy="494"/>
            </a:xfrm>
          </p:grpSpPr>
          <p:sp>
            <p:nvSpPr>
              <p:cNvPr id="52363" name="Freeform 10"/>
              <p:cNvSpPr>
                <a:spLocks/>
              </p:cNvSpPr>
              <p:nvPr/>
            </p:nvSpPr>
            <p:spPr bwMode="auto">
              <a:xfrm>
                <a:off x="519" y="3791"/>
                <a:ext cx="435" cy="494"/>
              </a:xfrm>
              <a:custGeom>
                <a:avLst/>
                <a:gdLst>
                  <a:gd name="T0" fmla="*/ 1 w 870"/>
                  <a:gd name="T1" fmla="*/ 1 h 988"/>
                  <a:gd name="T2" fmla="*/ 1 w 870"/>
                  <a:gd name="T3" fmla="*/ 1 h 988"/>
                  <a:gd name="T4" fmla="*/ 1 w 870"/>
                  <a:gd name="T5" fmla="*/ 1 h 988"/>
                  <a:gd name="T6" fmla="*/ 1 w 870"/>
                  <a:gd name="T7" fmla="*/ 1 h 988"/>
                  <a:gd name="T8" fmla="*/ 1 w 870"/>
                  <a:gd name="T9" fmla="*/ 1 h 988"/>
                  <a:gd name="T10" fmla="*/ 1 w 870"/>
                  <a:gd name="T11" fmla="*/ 1 h 988"/>
                  <a:gd name="T12" fmla="*/ 1 w 870"/>
                  <a:gd name="T13" fmla="*/ 1 h 988"/>
                  <a:gd name="T14" fmla="*/ 1 w 870"/>
                  <a:gd name="T15" fmla="*/ 1 h 988"/>
                  <a:gd name="T16" fmla="*/ 1 w 870"/>
                  <a:gd name="T17" fmla="*/ 1 h 988"/>
                  <a:gd name="T18" fmla="*/ 1 w 870"/>
                  <a:gd name="T19" fmla="*/ 1 h 988"/>
                  <a:gd name="T20" fmla="*/ 1 w 870"/>
                  <a:gd name="T21" fmla="*/ 1 h 988"/>
                  <a:gd name="T22" fmla="*/ 1 w 870"/>
                  <a:gd name="T23" fmla="*/ 1 h 988"/>
                  <a:gd name="T24" fmla="*/ 1 w 870"/>
                  <a:gd name="T25" fmla="*/ 1 h 988"/>
                  <a:gd name="T26" fmla="*/ 1 w 870"/>
                  <a:gd name="T27" fmla="*/ 1 h 988"/>
                  <a:gd name="T28" fmla="*/ 1 w 870"/>
                  <a:gd name="T29" fmla="*/ 1 h 988"/>
                  <a:gd name="T30" fmla="*/ 1 w 870"/>
                  <a:gd name="T31" fmla="*/ 1 h 988"/>
                  <a:gd name="T32" fmla="*/ 1 w 870"/>
                  <a:gd name="T33" fmla="*/ 1 h 988"/>
                  <a:gd name="T34" fmla="*/ 1 w 870"/>
                  <a:gd name="T35" fmla="*/ 1 h 988"/>
                  <a:gd name="T36" fmla="*/ 1 w 870"/>
                  <a:gd name="T37" fmla="*/ 1 h 988"/>
                  <a:gd name="T38" fmla="*/ 1 w 870"/>
                  <a:gd name="T39" fmla="*/ 1 h 988"/>
                  <a:gd name="T40" fmla="*/ 1 w 870"/>
                  <a:gd name="T41" fmla="*/ 1 h 988"/>
                  <a:gd name="T42" fmla="*/ 1 w 870"/>
                  <a:gd name="T43" fmla="*/ 1 h 988"/>
                  <a:gd name="T44" fmla="*/ 1 w 870"/>
                  <a:gd name="T45" fmla="*/ 1 h 988"/>
                  <a:gd name="T46" fmla="*/ 1 w 870"/>
                  <a:gd name="T47" fmla="*/ 1 h 988"/>
                  <a:gd name="T48" fmla="*/ 1 w 870"/>
                  <a:gd name="T49" fmla="*/ 1 h 988"/>
                  <a:gd name="T50" fmla="*/ 1 w 870"/>
                  <a:gd name="T51" fmla="*/ 1 h 988"/>
                  <a:gd name="T52" fmla="*/ 1 w 870"/>
                  <a:gd name="T53" fmla="*/ 1 h 988"/>
                  <a:gd name="T54" fmla="*/ 1 w 870"/>
                  <a:gd name="T55" fmla="*/ 1 h 988"/>
                  <a:gd name="T56" fmla="*/ 1 w 870"/>
                  <a:gd name="T57" fmla="*/ 1 h 988"/>
                  <a:gd name="T58" fmla="*/ 0 w 870"/>
                  <a:gd name="T59" fmla="*/ 1 h 988"/>
                  <a:gd name="T60" fmla="*/ 1 w 870"/>
                  <a:gd name="T61" fmla="*/ 1 h 988"/>
                  <a:gd name="T62" fmla="*/ 1 w 870"/>
                  <a:gd name="T63" fmla="*/ 1 h 988"/>
                  <a:gd name="T64" fmla="*/ 1 w 870"/>
                  <a:gd name="T65" fmla="*/ 1 h 988"/>
                  <a:gd name="T66" fmla="*/ 1 w 870"/>
                  <a:gd name="T67" fmla="*/ 1 h 988"/>
                  <a:gd name="T68" fmla="*/ 1 w 870"/>
                  <a:gd name="T69" fmla="*/ 1 h 988"/>
                  <a:gd name="T70" fmla="*/ 1 w 870"/>
                  <a:gd name="T71" fmla="*/ 1 h 988"/>
                  <a:gd name="T72" fmla="*/ 1 w 870"/>
                  <a:gd name="T73" fmla="*/ 1 h 988"/>
                  <a:gd name="T74" fmla="*/ 1 w 870"/>
                  <a:gd name="T75" fmla="*/ 1 h 988"/>
                  <a:gd name="T76" fmla="*/ 1 w 870"/>
                  <a:gd name="T77" fmla="*/ 1 h 988"/>
                  <a:gd name="T78" fmla="*/ 1 w 870"/>
                  <a:gd name="T79" fmla="*/ 1 h 988"/>
                  <a:gd name="T80" fmla="*/ 1 w 870"/>
                  <a:gd name="T81" fmla="*/ 1 h 988"/>
                  <a:gd name="T82" fmla="*/ 1 w 870"/>
                  <a:gd name="T83" fmla="*/ 1 h 988"/>
                  <a:gd name="T84" fmla="*/ 1 w 870"/>
                  <a:gd name="T85" fmla="*/ 1 h 988"/>
                  <a:gd name="T86" fmla="*/ 1 w 870"/>
                  <a:gd name="T87" fmla="*/ 1 h 988"/>
                  <a:gd name="T88" fmla="*/ 1 w 870"/>
                  <a:gd name="T89" fmla="*/ 1 h 988"/>
                  <a:gd name="T90" fmla="*/ 1 w 870"/>
                  <a:gd name="T91" fmla="*/ 1 h 988"/>
                  <a:gd name="T92" fmla="*/ 1 w 870"/>
                  <a:gd name="T93" fmla="*/ 0 h 988"/>
                  <a:gd name="T94" fmla="*/ 1 w 870"/>
                  <a:gd name="T95" fmla="*/ 1 h 988"/>
                  <a:gd name="T96" fmla="*/ 1 w 870"/>
                  <a:gd name="T97" fmla="*/ 1 h 988"/>
                  <a:gd name="T98" fmla="*/ 1 w 870"/>
                  <a:gd name="T99" fmla="*/ 1 h 988"/>
                  <a:gd name="T100" fmla="*/ 1 w 870"/>
                  <a:gd name="T101" fmla="*/ 1 h 988"/>
                  <a:gd name="T102" fmla="*/ 1 w 870"/>
                  <a:gd name="T103" fmla="*/ 1 h 98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0"/>
                  <a:gd name="T157" fmla="*/ 0 h 988"/>
                  <a:gd name="T158" fmla="*/ 870 w 870"/>
                  <a:gd name="T159" fmla="*/ 988 h 98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0" h="988">
                    <a:moveTo>
                      <a:pt x="626" y="141"/>
                    </a:moveTo>
                    <a:lnTo>
                      <a:pt x="707" y="159"/>
                    </a:lnTo>
                    <a:lnTo>
                      <a:pt x="743" y="182"/>
                    </a:lnTo>
                    <a:lnTo>
                      <a:pt x="775" y="222"/>
                    </a:lnTo>
                    <a:lnTo>
                      <a:pt x="861" y="322"/>
                    </a:lnTo>
                    <a:lnTo>
                      <a:pt x="870" y="345"/>
                    </a:lnTo>
                    <a:lnTo>
                      <a:pt x="870" y="354"/>
                    </a:lnTo>
                    <a:lnTo>
                      <a:pt x="870" y="372"/>
                    </a:lnTo>
                    <a:lnTo>
                      <a:pt x="780" y="481"/>
                    </a:lnTo>
                    <a:lnTo>
                      <a:pt x="748" y="508"/>
                    </a:lnTo>
                    <a:lnTo>
                      <a:pt x="657" y="567"/>
                    </a:lnTo>
                    <a:lnTo>
                      <a:pt x="626" y="603"/>
                    </a:lnTo>
                    <a:lnTo>
                      <a:pt x="585" y="630"/>
                    </a:lnTo>
                    <a:lnTo>
                      <a:pt x="530" y="657"/>
                    </a:lnTo>
                    <a:lnTo>
                      <a:pt x="481" y="680"/>
                    </a:lnTo>
                    <a:lnTo>
                      <a:pt x="444" y="766"/>
                    </a:lnTo>
                    <a:lnTo>
                      <a:pt x="363" y="802"/>
                    </a:lnTo>
                    <a:lnTo>
                      <a:pt x="336" y="866"/>
                    </a:lnTo>
                    <a:lnTo>
                      <a:pt x="195" y="911"/>
                    </a:lnTo>
                    <a:lnTo>
                      <a:pt x="159" y="911"/>
                    </a:lnTo>
                    <a:lnTo>
                      <a:pt x="105" y="979"/>
                    </a:lnTo>
                    <a:lnTo>
                      <a:pt x="96" y="988"/>
                    </a:lnTo>
                    <a:lnTo>
                      <a:pt x="82" y="988"/>
                    </a:lnTo>
                    <a:lnTo>
                      <a:pt x="77" y="983"/>
                    </a:lnTo>
                    <a:lnTo>
                      <a:pt x="73" y="970"/>
                    </a:lnTo>
                    <a:lnTo>
                      <a:pt x="59" y="925"/>
                    </a:lnTo>
                    <a:lnTo>
                      <a:pt x="23" y="893"/>
                    </a:lnTo>
                    <a:lnTo>
                      <a:pt x="19" y="866"/>
                    </a:lnTo>
                    <a:lnTo>
                      <a:pt x="5" y="802"/>
                    </a:lnTo>
                    <a:lnTo>
                      <a:pt x="0" y="694"/>
                    </a:lnTo>
                    <a:lnTo>
                      <a:pt x="10" y="666"/>
                    </a:lnTo>
                    <a:lnTo>
                      <a:pt x="32" y="589"/>
                    </a:lnTo>
                    <a:lnTo>
                      <a:pt x="32" y="571"/>
                    </a:lnTo>
                    <a:lnTo>
                      <a:pt x="50" y="539"/>
                    </a:lnTo>
                    <a:lnTo>
                      <a:pt x="82" y="503"/>
                    </a:lnTo>
                    <a:lnTo>
                      <a:pt x="105" y="458"/>
                    </a:lnTo>
                    <a:lnTo>
                      <a:pt x="123" y="394"/>
                    </a:lnTo>
                    <a:lnTo>
                      <a:pt x="173" y="231"/>
                    </a:lnTo>
                    <a:lnTo>
                      <a:pt x="213" y="123"/>
                    </a:lnTo>
                    <a:lnTo>
                      <a:pt x="227" y="105"/>
                    </a:lnTo>
                    <a:lnTo>
                      <a:pt x="254" y="77"/>
                    </a:lnTo>
                    <a:lnTo>
                      <a:pt x="254" y="50"/>
                    </a:lnTo>
                    <a:lnTo>
                      <a:pt x="268" y="41"/>
                    </a:lnTo>
                    <a:lnTo>
                      <a:pt x="295" y="55"/>
                    </a:lnTo>
                    <a:lnTo>
                      <a:pt x="304" y="55"/>
                    </a:lnTo>
                    <a:lnTo>
                      <a:pt x="313" y="5"/>
                    </a:lnTo>
                    <a:lnTo>
                      <a:pt x="336" y="0"/>
                    </a:lnTo>
                    <a:lnTo>
                      <a:pt x="395" y="14"/>
                    </a:lnTo>
                    <a:lnTo>
                      <a:pt x="453" y="32"/>
                    </a:lnTo>
                    <a:lnTo>
                      <a:pt x="490" y="41"/>
                    </a:lnTo>
                    <a:lnTo>
                      <a:pt x="571" y="73"/>
                    </a:lnTo>
                    <a:lnTo>
                      <a:pt x="626" y="141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64" name="Freeform 11"/>
              <p:cNvSpPr>
                <a:spLocks/>
              </p:cNvSpPr>
              <p:nvPr/>
            </p:nvSpPr>
            <p:spPr bwMode="auto">
              <a:xfrm>
                <a:off x="650" y="3849"/>
                <a:ext cx="236" cy="163"/>
              </a:xfrm>
              <a:custGeom>
                <a:avLst/>
                <a:gdLst>
                  <a:gd name="T0" fmla="*/ 1 w 471"/>
                  <a:gd name="T1" fmla="*/ 1 h 326"/>
                  <a:gd name="T2" fmla="*/ 1 w 471"/>
                  <a:gd name="T3" fmla="*/ 1 h 326"/>
                  <a:gd name="T4" fmla="*/ 1 w 471"/>
                  <a:gd name="T5" fmla="*/ 1 h 326"/>
                  <a:gd name="T6" fmla="*/ 1 w 471"/>
                  <a:gd name="T7" fmla="*/ 1 h 326"/>
                  <a:gd name="T8" fmla="*/ 1 w 471"/>
                  <a:gd name="T9" fmla="*/ 1 h 326"/>
                  <a:gd name="T10" fmla="*/ 1 w 471"/>
                  <a:gd name="T11" fmla="*/ 1 h 326"/>
                  <a:gd name="T12" fmla="*/ 1 w 471"/>
                  <a:gd name="T13" fmla="*/ 1 h 326"/>
                  <a:gd name="T14" fmla="*/ 1 w 471"/>
                  <a:gd name="T15" fmla="*/ 1 h 326"/>
                  <a:gd name="T16" fmla="*/ 1 w 471"/>
                  <a:gd name="T17" fmla="*/ 1 h 326"/>
                  <a:gd name="T18" fmla="*/ 1 w 471"/>
                  <a:gd name="T19" fmla="*/ 1 h 326"/>
                  <a:gd name="T20" fmla="*/ 1 w 471"/>
                  <a:gd name="T21" fmla="*/ 1 h 326"/>
                  <a:gd name="T22" fmla="*/ 1 w 471"/>
                  <a:gd name="T23" fmla="*/ 1 h 326"/>
                  <a:gd name="T24" fmla="*/ 1 w 471"/>
                  <a:gd name="T25" fmla="*/ 1 h 326"/>
                  <a:gd name="T26" fmla="*/ 1 w 471"/>
                  <a:gd name="T27" fmla="*/ 1 h 326"/>
                  <a:gd name="T28" fmla="*/ 1 w 471"/>
                  <a:gd name="T29" fmla="*/ 1 h 326"/>
                  <a:gd name="T30" fmla="*/ 1 w 471"/>
                  <a:gd name="T31" fmla="*/ 1 h 326"/>
                  <a:gd name="T32" fmla="*/ 1 w 471"/>
                  <a:gd name="T33" fmla="*/ 1 h 326"/>
                  <a:gd name="T34" fmla="*/ 1 w 471"/>
                  <a:gd name="T35" fmla="*/ 1 h 326"/>
                  <a:gd name="T36" fmla="*/ 1 w 471"/>
                  <a:gd name="T37" fmla="*/ 1 h 326"/>
                  <a:gd name="T38" fmla="*/ 1 w 471"/>
                  <a:gd name="T39" fmla="*/ 1 h 326"/>
                  <a:gd name="T40" fmla="*/ 1 w 471"/>
                  <a:gd name="T41" fmla="*/ 1 h 326"/>
                  <a:gd name="T42" fmla="*/ 1 w 471"/>
                  <a:gd name="T43" fmla="*/ 1 h 326"/>
                  <a:gd name="T44" fmla="*/ 1 w 471"/>
                  <a:gd name="T45" fmla="*/ 1 h 326"/>
                  <a:gd name="T46" fmla="*/ 1 w 471"/>
                  <a:gd name="T47" fmla="*/ 1 h 326"/>
                  <a:gd name="T48" fmla="*/ 1 w 471"/>
                  <a:gd name="T49" fmla="*/ 1 h 326"/>
                  <a:gd name="T50" fmla="*/ 0 w 471"/>
                  <a:gd name="T51" fmla="*/ 1 h 326"/>
                  <a:gd name="T52" fmla="*/ 0 w 471"/>
                  <a:gd name="T53" fmla="*/ 1 h 326"/>
                  <a:gd name="T54" fmla="*/ 1 w 471"/>
                  <a:gd name="T55" fmla="*/ 1 h 326"/>
                  <a:gd name="T56" fmla="*/ 1 w 471"/>
                  <a:gd name="T57" fmla="*/ 1 h 326"/>
                  <a:gd name="T58" fmla="*/ 1 w 471"/>
                  <a:gd name="T59" fmla="*/ 0 h 326"/>
                  <a:gd name="T60" fmla="*/ 1 w 471"/>
                  <a:gd name="T61" fmla="*/ 1 h 326"/>
                  <a:gd name="T62" fmla="*/ 1 w 471"/>
                  <a:gd name="T63" fmla="*/ 1 h 326"/>
                  <a:gd name="T64" fmla="*/ 1 w 471"/>
                  <a:gd name="T65" fmla="*/ 1 h 3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1"/>
                  <a:gd name="T100" fmla="*/ 0 h 326"/>
                  <a:gd name="T101" fmla="*/ 471 w 471"/>
                  <a:gd name="T102" fmla="*/ 326 h 3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1" h="326">
                    <a:moveTo>
                      <a:pt x="267" y="72"/>
                    </a:moveTo>
                    <a:lnTo>
                      <a:pt x="313" y="104"/>
                    </a:lnTo>
                    <a:lnTo>
                      <a:pt x="354" y="117"/>
                    </a:lnTo>
                    <a:lnTo>
                      <a:pt x="390" y="131"/>
                    </a:lnTo>
                    <a:lnTo>
                      <a:pt x="422" y="154"/>
                    </a:lnTo>
                    <a:lnTo>
                      <a:pt x="458" y="176"/>
                    </a:lnTo>
                    <a:lnTo>
                      <a:pt x="462" y="199"/>
                    </a:lnTo>
                    <a:lnTo>
                      <a:pt x="471" y="235"/>
                    </a:lnTo>
                    <a:lnTo>
                      <a:pt x="471" y="267"/>
                    </a:lnTo>
                    <a:lnTo>
                      <a:pt x="467" y="294"/>
                    </a:lnTo>
                    <a:lnTo>
                      <a:pt x="444" y="312"/>
                    </a:lnTo>
                    <a:lnTo>
                      <a:pt x="394" y="326"/>
                    </a:lnTo>
                    <a:lnTo>
                      <a:pt x="340" y="321"/>
                    </a:lnTo>
                    <a:lnTo>
                      <a:pt x="272" y="312"/>
                    </a:lnTo>
                    <a:lnTo>
                      <a:pt x="190" y="308"/>
                    </a:lnTo>
                    <a:lnTo>
                      <a:pt x="150" y="294"/>
                    </a:lnTo>
                    <a:lnTo>
                      <a:pt x="141" y="281"/>
                    </a:lnTo>
                    <a:lnTo>
                      <a:pt x="127" y="267"/>
                    </a:lnTo>
                    <a:lnTo>
                      <a:pt x="127" y="249"/>
                    </a:lnTo>
                    <a:lnTo>
                      <a:pt x="159" y="203"/>
                    </a:lnTo>
                    <a:lnTo>
                      <a:pt x="123" y="185"/>
                    </a:lnTo>
                    <a:lnTo>
                      <a:pt x="77" y="158"/>
                    </a:lnTo>
                    <a:lnTo>
                      <a:pt x="46" y="158"/>
                    </a:lnTo>
                    <a:lnTo>
                      <a:pt x="27" y="149"/>
                    </a:lnTo>
                    <a:lnTo>
                      <a:pt x="14" y="131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23" y="36"/>
                    </a:lnTo>
                    <a:lnTo>
                      <a:pt x="68" y="9"/>
                    </a:lnTo>
                    <a:lnTo>
                      <a:pt x="127" y="0"/>
                    </a:lnTo>
                    <a:lnTo>
                      <a:pt x="154" y="9"/>
                    </a:lnTo>
                    <a:lnTo>
                      <a:pt x="218" y="36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A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65" name="Freeform 12"/>
              <p:cNvSpPr>
                <a:spLocks/>
              </p:cNvSpPr>
              <p:nvPr/>
            </p:nvSpPr>
            <p:spPr bwMode="auto">
              <a:xfrm>
                <a:off x="609" y="3919"/>
                <a:ext cx="179" cy="242"/>
              </a:xfrm>
              <a:custGeom>
                <a:avLst/>
                <a:gdLst>
                  <a:gd name="T0" fmla="*/ 1 w 358"/>
                  <a:gd name="T1" fmla="*/ 0 h 485"/>
                  <a:gd name="T2" fmla="*/ 1 w 358"/>
                  <a:gd name="T3" fmla="*/ 0 h 485"/>
                  <a:gd name="T4" fmla="*/ 1 w 358"/>
                  <a:gd name="T5" fmla="*/ 0 h 485"/>
                  <a:gd name="T6" fmla="*/ 1 w 358"/>
                  <a:gd name="T7" fmla="*/ 0 h 485"/>
                  <a:gd name="T8" fmla="*/ 1 w 358"/>
                  <a:gd name="T9" fmla="*/ 0 h 485"/>
                  <a:gd name="T10" fmla="*/ 1 w 358"/>
                  <a:gd name="T11" fmla="*/ 0 h 485"/>
                  <a:gd name="T12" fmla="*/ 1 w 358"/>
                  <a:gd name="T13" fmla="*/ 0 h 485"/>
                  <a:gd name="T14" fmla="*/ 0 w 358"/>
                  <a:gd name="T15" fmla="*/ 0 h 4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8"/>
                  <a:gd name="T25" fmla="*/ 0 h 485"/>
                  <a:gd name="T26" fmla="*/ 358 w 358"/>
                  <a:gd name="T27" fmla="*/ 485 h 4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8" h="485">
                    <a:moveTo>
                      <a:pt x="358" y="0"/>
                    </a:moveTo>
                    <a:lnTo>
                      <a:pt x="276" y="41"/>
                    </a:lnTo>
                    <a:lnTo>
                      <a:pt x="217" y="91"/>
                    </a:lnTo>
                    <a:lnTo>
                      <a:pt x="190" y="127"/>
                    </a:lnTo>
                    <a:lnTo>
                      <a:pt x="163" y="177"/>
                    </a:lnTo>
                    <a:lnTo>
                      <a:pt x="108" y="276"/>
                    </a:lnTo>
                    <a:lnTo>
                      <a:pt x="49" y="381"/>
                    </a:lnTo>
                    <a:lnTo>
                      <a:pt x="0" y="485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2233" name="Group 13"/>
            <p:cNvGrpSpPr>
              <a:grpSpLocks/>
            </p:cNvGrpSpPr>
            <p:nvPr/>
          </p:nvGrpSpPr>
          <p:grpSpPr bwMode="auto">
            <a:xfrm>
              <a:off x="732" y="3000"/>
              <a:ext cx="315" cy="868"/>
              <a:chOff x="732" y="3000"/>
              <a:chExt cx="315" cy="868"/>
            </a:xfrm>
          </p:grpSpPr>
          <p:sp>
            <p:nvSpPr>
              <p:cNvPr id="52360" name="Freeform 14"/>
              <p:cNvSpPr>
                <a:spLocks/>
              </p:cNvSpPr>
              <p:nvPr/>
            </p:nvSpPr>
            <p:spPr bwMode="auto">
              <a:xfrm>
                <a:off x="732" y="3000"/>
                <a:ext cx="315" cy="868"/>
              </a:xfrm>
              <a:custGeom>
                <a:avLst/>
                <a:gdLst>
                  <a:gd name="T0" fmla="*/ 1 w 630"/>
                  <a:gd name="T1" fmla="*/ 1 h 1735"/>
                  <a:gd name="T2" fmla="*/ 1 w 630"/>
                  <a:gd name="T3" fmla="*/ 1 h 1735"/>
                  <a:gd name="T4" fmla="*/ 1 w 630"/>
                  <a:gd name="T5" fmla="*/ 1 h 1735"/>
                  <a:gd name="T6" fmla="*/ 1 w 630"/>
                  <a:gd name="T7" fmla="*/ 1 h 1735"/>
                  <a:gd name="T8" fmla="*/ 1 w 630"/>
                  <a:gd name="T9" fmla="*/ 1 h 1735"/>
                  <a:gd name="T10" fmla="*/ 1 w 630"/>
                  <a:gd name="T11" fmla="*/ 1 h 1735"/>
                  <a:gd name="T12" fmla="*/ 1 w 630"/>
                  <a:gd name="T13" fmla="*/ 1 h 1735"/>
                  <a:gd name="T14" fmla="*/ 1 w 630"/>
                  <a:gd name="T15" fmla="*/ 1 h 1735"/>
                  <a:gd name="T16" fmla="*/ 1 w 630"/>
                  <a:gd name="T17" fmla="*/ 1 h 1735"/>
                  <a:gd name="T18" fmla="*/ 1 w 630"/>
                  <a:gd name="T19" fmla="*/ 1 h 1735"/>
                  <a:gd name="T20" fmla="*/ 1 w 630"/>
                  <a:gd name="T21" fmla="*/ 1 h 1735"/>
                  <a:gd name="T22" fmla="*/ 1 w 630"/>
                  <a:gd name="T23" fmla="*/ 1 h 1735"/>
                  <a:gd name="T24" fmla="*/ 1 w 630"/>
                  <a:gd name="T25" fmla="*/ 1 h 1735"/>
                  <a:gd name="T26" fmla="*/ 1 w 630"/>
                  <a:gd name="T27" fmla="*/ 1 h 1735"/>
                  <a:gd name="T28" fmla="*/ 1 w 630"/>
                  <a:gd name="T29" fmla="*/ 1 h 1735"/>
                  <a:gd name="T30" fmla="*/ 0 w 630"/>
                  <a:gd name="T31" fmla="*/ 1 h 1735"/>
                  <a:gd name="T32" fmla="*/ 0 w 630"/>
                  <a:gd name="T33" fmla="*/ 1 h 1735"/>
                  <a:gd name="T34" fmla="*/ 1 w 630"/>
                  <a:gd name="T35" fmla="*/ 1 h 1735"/>
                  <a:gd name="T36" fmla="*/ 1 w 630"/>
                  <a:gd name="T37" fmla="*/ 1 h 1735"/>
                  <a:gd name="T38" fmla="*/ 1 w 630"/>
                  <a:gd name="T39" fmla="*/ 1 h 1735"/>
                  <a:gd name="T40" fmla="*/ 1 w 630"/>
                  <a:gd name="T41" fmla="*/ 1 h 1735"/>
                  <a:gd name="T42" fmla="*/ 1 w 630"/>
                  <a:gd name="T43" fmla="*/ 0 h 1735"/>
                  <a:gd name="T44" fmla="*/ 1 w 630"/>
                  <a:gd name="T45" fmla="*/ 0 h 1735"/>
                  <a:gd name="T46" fmla="*/ 1 w 630"/>
                  <a:gd name="T47" fmla="*/ 1 h 1735"/>
                  <a:gd name="T48" fmla="*/ 1 w 630"/>
                  <a:gd name="T49" fmla="*/ 1 h 1735"/>
                  <a:gd name="T50" fmla="*/ 1 w 630"/>
                  <a:gd name="T51" fmla="*/ 1 h 1735"/>
                  <a:gd name="T52" fmla="*/ 1 w 630"/>
                  <a:gd name="T53" fmla="*/ 1 h 1735"/>
                  <a:gd name="T54" fmla="*/ 1 w 630"/>
                  <a:gd name="T55" fmla="*/ 1 h 1735"/>
                  <a:gd name="T56" fmla="*/ 1 w 630"/>
                  <a:gd name="T57" fmla="*/ 1 h 1735"/>
                  <a:gd name="T58" fmla="*/ 1 w 630"/>
                  <a:gd name="T59" fmla="*/ 1 h 1735"/>
                  <a:gd name="T60" fmla="*/ 1 w 630"/>
                  <a:gd name="T61" fmla="*/ 1 h 1735"/>
                  <a:gd name="T62" fmla="*/ 1 w 630"/>
                  <a:gd name="T63" fmla="*/ 1 h 1735"/>
                  <a:gd name="T64" fmla="*/ 1 w 630"/>
                  <a:gd name="T65" fmla="*/ 1 h 1735"/>
                  <a:gd name="T66" fmla="*/ 1 w 630"/>
                  <a:gd name="T67" fmla="*/ 1 h 1735"/>
                  <a:gd name="T68" fmla="*/ 1 w 630"/>
                  <a:gd name="T69" fmla="*/ 1 h 1735"/>
                  <a:gd name="T70" fmla="*/ 1 w 630"/>
                  <a:gd name="T71" fmla="*/ 1 h 1735"/>
                  <a:gd name="T72" fmla="*/ 1 w 630"/>
                  <a:gd name="T73" fmla="*/ 1 h 1735"/>
                  <a:gd name="T74" fmla="*/ 1 w 630"/>
                  <a:gd name="T75" fmla="*/ 1 h 1735"/>
                  <a:gd name="T76" fmla="*/ 1 w 630"/>
                  <a:gd name="T77" fmla="*/ 1 h 1735"/>
                  <a:gd name="T78" fmla="*/ 1 w 630"/>
                  <a:gd name="T79" fmla="*/ 1 h 1735"/>
                  <a:gd name="T80" fmla="*/ 1 w 630"/>
                  <a:gd name="T81" fmla="*/ 1 h 1735"/>
                  <a:gd name="T82" fmla="*/ 1 w 630"/>
                  <a:gd name="T83" fmla="*/ 1 h 1735"/>
                  <a:gd name="T84" fmla="*/ 1 w 630"/>
                  <a:gd name="T85" fmla="*/ 1 h 1735"/>
                  <a:gd name="T86" fmla="*/ 1 w 630"/>
                  <a:gd name="T87" fmla="*/ 1 h 1735"/>
                  <a:gd name="T88" fmla="*/ 1 w 630"/>
                  <a:gd name="T89" fmla="*/ 1 h 1735"/>
                  <a:gd name="T90" fmla="*/ 1 w 630"/>
                  <a:gd name="T91" fmla="*/ 1 h 1735"/>
                  <a:gd name="T92" fmla="*/ 1 w 630"/>
                  <a:gd name="T93" fmla="*/ 1 h 17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30"/>
                  <a:gd name="T142" fmla="*/ 0 h 1735"/>
                  <a:gd name="T143" fmla="*/ 630 w 630"/>
                  <a:gd name="T144" fmla="*/ 1735 h 173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30" h="1735">
                    <a:moveTo>
                      <a:pt x="77" y="834"/>
                    </a:moveTo>
                    <a:lnTo>
                      <a:pt x="77" y="711"/>
                    </a:lnTo>
                    <a:lnTo>
                      <a:pt x="100" y="675"/>
                    </a:lnTo>
                    <a:lnTo>
                      <a:pt x="104" y="625"/>
                    </a:lnTo>
                    <a:lnTo>
                      <a:pt x="109" y="598"/>
                    </a:lnTo>
                    <a:lnTo>
                      <a:pt x="104" y="562"/>
                    </a:lnTo>
                    <a:lnTo>
                      <a:pt x="73" y="548"/>
                    </a:lnTo>
                    <a:lnTo>
                      <a:pt x="73" y="508"/>
                    </a:lnTo>
                    <a:lnTo>
                      <a:pt x="109" y="476"/>
                    </a:lnTo>
                    <a:lnTo>
                      <a:pt x="109" y="449"/>
                    </a:lnTo>
                    <a:lnTo>
                      <a:pt x="59" y="412"/>
                    </a:lnTo>
                    <a:lnTo>
                      <a:pt x="41" y="376"/>
                    </a:lnTo>
                    <a:lnTo>
                      <a:pt x="37" y="322"/>
                    </a:lnTo>
                    <a:lnTo>
                      <a:pt x="46" y="276"/>
                    </a:lnTo>
                    <a:lnTo>
                      <a:pt x="37" y="249"/>
                    </a:lnTo>
                    <a:lnTo>
                      <a:pt x="0" y="199"/>
                    </a:lnTo>
                    <a:lnTo>
                      <a:pt x="0" y="181"/>
                    </a:lnTo>
                    <a:lnTo>
                      <a:pt x="5" y="154"/>
                    </a:lnTo>
                    <a:lnTo>
                      <a:pt x="14" y="86"/>
                    </a:lnTo>
                    <a:lnTo>
                      <a:pt x="41" y="73"/>
                    </a:lnTo>
                    <a:lnTo>
                      <a:pt x="55" y="50"/>
                    </a:lnTo>
                    <a:lnTo>
                      <a:pt x="123" y="0"/>
                    </a:lnTo>
                    <a:lnTo>
                      <a:pt x="150" y="0"/>
                    </a:lnTo>
                    <a:lnTo>
                      <a:pt x="191" y="14"/>
                    </a:lnTo>
                    <a:lnTo>
                      <a:pt x="249" y="32"/>
                    </a:lnTo>
                    <a:lnTo>
                      <a:pt x="281" y="32"/>
                    </a:lnTo>
                    <a:lnTo>
                      <a:pt x="295" y="32"/>
                    </a:lnTo>
                    <a:lnTo>
                      <a:pt x="322" y="41"/>
                    </a:lnTo>
                    <a:lnTo>
                      <a:pt x="349" y="54"/>
                    </a:lnTo>
                    <a:lnTo>
                      <a:pt x="422" y="109"/>
                    </a:lnTo>
                    <a:lnTo>
                      <a:pt x="431" y="122"/>
                    </a:lnTo>
                    <a:lnTo>
                      <a:pt x="435" y="177"/>
                    </a:lnTo>
                    <a:lnTo>
                      <a:pt x="453" y="190"/>
                    </a:lnTo>
                    <a:lnTo>
                      <a:pt x="476" y="190"/>
                    </a:lnTo>
                    <a:lnTo>
                      <a:pt x="512" y="213"/>
                    </a:lnTo>
                    <a:lnTo>
                      <a:pt x="512" y="272"/>
                    </a:lnTo>
                    <a:lnTo>
                      <a:pt x="526" y="276"/>
                    </a:lnTo>
                    <a:lnTo>
                      <a:pt x="544" y="335"/>
                    </a:lnTo>
                    <a:lnTo>
                      <a:pt x="544" y="462"/>
                    </a:lnTo>
                    <a:lnTo>
                      <a:pt x="589" y="489"/>
                    </a:lnTo>
                    <a:lnTo>
                      <a:pt x="621" y="566"/>
                    </a:lnTo>
                    <a:lnTo>
                      <a:pt x="630" y="675"/>
                    </a:lnTo>
                    <a:lnTo>
                      <a:pt x="476" y="1414"/>
                    </a:lnTo>
                    <a:lnTo>
                      <a:pt x="317" y="1735"/>
                    </a:lnTo>
                    <a:lnTo>
                      <a:pt x="272" y="1704"/>
                    </a:lnTo>
                    <a:lnTo>
                      <a:pt x="326" y="1305"/>
                    </a:lnTo>
                    <a:lnTo>
                      <a:pt x="77" y="834"/>
                    </a:lnTo>
                    <a:close/>
                  </a:path>
                </a:pathLst>
              </a:custGeom>
              <a:solidFill>
                <a:srgbClr val="A00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61" name="Freeform 15"/>
              <p:cNvSpPr>
                <a:spLocks/>
              </p:cNvSpPr>
              <p:nvPr/>
            </p:nvSpPr>
            <p:spPr bwMode="auto">
              <a:xfrm>
                <a:off x="784" y="3065"/>
                <a:ext cx="172" cy="159"/>
              </a:xfrm>
              <a:custGeom>
                <a:avLst/>
                <a:gdLst>
                  <a:gd name="T0" fmla="*/ 0 w 345"/>
                  <a:gd name="T1" fmla="*/ 1 h 317"/>
                  <a:gd name="T2" fmla="*/ 0 w 345"/>
                  <a:gd name="T3" fmla="*/ 1 h 317"/>
                  <a:gd name="T4" fmla="*/ 0 w 345"/>
                  <a:gd name="T5" fmla="*/ 1 h 317"/>
                  <a:gd name="T6" fmla="*/ 0 w 345"/>
                  <a:gd name="T7" fmla="*/ 1 h 317"/>
                  <a:gd name="T8" fmla="*/ 0 w 345"/>
                  <a:gd name="T9" fmla="*/ 1 h 317"/>
                  <a:gd name="T10" fmla="*/ 0 w 345"/>
                  <a:gd name="T11" fmla="*/ 1 h 317"/>
                  <a:gd name="T12" fmla="*/ 0 w 345"/>
                  <a:gd name="T13" fmla="*/ 1 h 317"/>
                  <a:gd name="T14" fmla="*/ 0 w 345"/>
                  <a:gd name="T15" fmla="*/ 1 h 317"/>
                  <a:gd name="T16" fmla="*/ 0 w 345"/>
                  <a:gd name="T17" fmla="*/ 1 h 317"/>
                  <a:gd name="T18" fmla="*/ 0 w 345"/>
                  <a:gd name="T19" fmla="*/ 1 h 317"/>
                  <a:gd name="T20" fmla="*/ 0 w 345"/>
                  <a:gd name="T21" fmla="*/ 1 h 317"/>
                  <a:gd name="T22" fmla="*/ 0 w 345"/>
                  <a:gd name="T23" fmla="*/ 0 h 317"/>
                  <a:gd name="T24" fmla="*/ 0 w 345"/>
                  <a:gd name="T25" fmla="*/ 0 h 317"/>
                  <a:gd name="T26" fmla="*/ 0 w 345"/>
                  <a:gd name="T27" fmla="*/ 1 h 317"/>
                  <a:gd name="T28" fmla="*/ 0 w 345"/>
                  <a:gd name="T29" fmla="*/ 1 h 317"/>
                  <a:gd name="T30" fmla="*/ 0 w 345"/>
                  <a:gd name="T31" fmla="*/ 1 h 317"/>
                  <a:gd name="T32" fmla="*/ 0 w 345"/>
                  <a:gd name="T33" fmla="*/ 1 h 317"/>
                  <a:gd name="T34" fmla="*/ 0 w 345"/>
                  <a:gd name="T35" fmla="*/ 1 h 317"/>
                  <a:gd name="T36" fmla="*/ 0 w 345"/>
                  <a:gd name="T37" fmla="*/ 1 h 317"/>
                  <a:gd name="T38" fmla="*/ 0 w 345"/>
                  <a:gd name="T39" fmla="*/ 1 h 317"/>
                  <a:gd name="T40" fmla="*/ 0 w 345"/>
                  <a:gd name="T41" fmla="*/ 1 h 317"/>
                  <a:gd name="T42" fmla="*/ 0 w 345"/>
                  <a:gd name="T43" fmla="*/ 1 h 317"/>
                  <a:gd name="T44" fmla="*/ 0 w 345"/>
                  <a:gd name="T45" fmla="*/ 1 h 317"/>
                  <a:gd name="T46" fmla="*/ 0 w 345"/>
                  <a:gd name="T47" fmla="*/ 1 h 317"/>
                  <a:gd name="T48" fmla="*/ 0 w 345"/>
                  <a:gd name="T49" fmla="*/ 1 h 317"/>
                  <a:gd name="T50" fmla="*/ 0 w 345"/>
                  <a:gd name="T51" fmla="*/ 1 h 317"/>
                  <a:gd name="T52" fmla="*/ 0 w 345"/>
                  <a:gd name="T53" fmla="*/ 1 h 317"/>
                  <a:gd name="T54" fmla="*/ 0 w 345"/>
                  <a:gd name="T55" fmla="*/ 1 h 317"/>
                  <a:gd name="T56" fmla="*/ 0 w 345"/>
                  <a:gd name="T57" fmla="*/ 1 h 317"/>
                  <a:gd name="T58" fmla="*/ 0 w 345"/>
                  <a:gd name="T59" fmla="*/ 1 h 317"/>
                  <a:gd name="T60" fmla="*/ 0 w 345"/>
                  <a:gd name="T61" fmla="*/ 1 h 317"/>
                  <a:gd name="T62" fmla="*/ 0 w 345"/>
                  <a:gd name="T63" fmla="*/ 1 h 317"/>
                  <a:gd name="T64" fmla="*/ 0 w 345"/>
                  <a:gd name="T65" fmla="*/ 1 h 317"/>
                  <a:gd name="T66" fmla="*/ 0 w 345"/>
                  <a:gd name="T67" fmla="*/ 1 h 317"/>
                  <a:gd name="T68" fmla="*/ 0 w 345"/>
                  <a:gd name="T69" fmla="*/ 1 h 317"/>
                  <a:gd name="T70" fmla="*/ 0 w 345"/>
                  <a:gd name="T71" fmla="*/ 1 h 317"/>
                  <a:gd name="T72" fmla="*/ 0 w 345"/>
                  <a:gd name="T73" fmla="*/ 1 h 3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5"/>
                  <a:gd name="T112" fmla="*/ 0 h 317"/>
                  <a:gd name="T113" fmla="*/ 345 w 345"/>
                  <a:gd name="T114" fmla="*/ 317 h 3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5" h="317">
                    <a:moveTo>
                      <a:pt x="222" y="267"/>
                    </a:moveTo>
                    <a:lnTo>
                      <a:pt x="241" y="281"/>
                    </a:lnTo>
                    <a:lnTo>
                      <a:pt x="268" y="299"/>
                    </a:lnTo>
                    <a:lnTo>
                      <a:pt x="304" y="294"/>
                    </a:lnTo>
                    <a:lnTo>
                      <a:pt x="340" y="276"/>
                    </a:lnTo>
                    <a:lnTo>
                      <a:pt x="345" y="249"/>
                    </a:lnTo>
                    <a:lnTo>
                      <a:pt x="345" y="208"/>
                    </a:lnTo>
                    <a:lnTo>
                      <a:pt x="322" y="149"/>
                    </a:lnTo>
                    <a:lnTo>
                      <a:pt x="295" y="91"/>
                    </a:lnTo>
                    <a:lnTo>
                      <a:pt x="245" y="27"/>
                    </a:lnTo>
                    <a:lnTo>
                      <a:pt x="222" y="9"/>
                    </a:lnTo>
                    <a:lnTo>
                      <a:pt x="173" y="0"/>
                    </a:lnTo>
                    <a:lnTo>
                      <a:pt x="155" y="0"/>
                    </a:lnTo>
                    <a:lnTo>
                      <a:pt x="136" y="9"/>
                    </a:lnTo>
                    <a:lnTo>
                      <a:pt x="132" y="18"/>
                    </a:lnTo>
                    <a:lnTo>
                      <a:pt x="114" y="32"/>
                    </a:lnTo>
                    <a:lnTo>
                      <a:pt x="78" y="32"/>
                    </a:lnTo>
                    <a:lnTo>
                      <a:pt x="37" y="23"/>
                    </a:lnTo>
                    <a:lnTo>
                      <a:pt x="28" y="23"/>
                    </a:lnTo>
                    <a:lnTo>
                      <a:pt x="19" y="27"/>
                    </a:lnTo>
                    <a:lnTo>
                      <a:pt x="0" y="41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10" y="95"/>
                    </a:lnTo>
                    <a:lnTo>
                      <a:pt x="19" y="109"/>
                    </a:lnTo>
                    <a:lnTo>
                      <a:pt x="32" y="145"/>
                    </a:lnTo>
                    <a:lnTo>
                      <a:pt x="32" y="177"/>
                    </a:lnTo>
                    <a:lnTo>
                      <a:pt x="41" y="204"/>
                    </a:lnTo>
                    <a:lnTo>
                      <a:pt x="46" y="231"/>
                    </a:lnTo>
                    <a:lnTo>
                      <a:pt x="55" y="254"/>
                    </a:lnTo>
                    <a:lnTo>
                      <a:pt x="68" y="272"/>
                    </a:lnTo>
                    <a:lnTo>
                      <a:pt x="91" y="304"/>
                    </a:lnTo>
                    <a:lnTo>
                      <a:pt x="109" y="304"/>
                    </a:lnTo>
                    <a:lnTo>
                      <a:pt x="127" y="317"/>
                    </a:lnTo>
                    <a:lnTo>
                      <a:pt x="159" y="313"/>
                    </a:lnTo>
                    <a:lnTo>
                      <a:pt x="159" y="308"/>
                    </a:lnTo>
                    <a:lnTo>
                      <a:pt x="222" y="267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62" name="Freeform 16"/>
              <p:cNvSpPr>
                <a:spLocks/>
              </p:cNvSpPr>
              <p:nvPr/>
            </p:nvSpPr>
            <p:spPr bwMode="auto">
              <a:xfrm>
                <a:off x="845" y="3094"/>
                <a:ext cx="72" cy="431"/>
              </a:xfrm>
              <a:custGeom>
                <a:avLst/>
                <a:gdLst>
                  <a:gd name="T0" fmla="*/ 0 w 145"/>
                  <a:gd name="T1" fmla="*/ 0 h 861"/>
                  <a:gd name="T2" fmla="*/ 0 w 145"/>
                  <a:gd name="T3" fmla="*/ 1 h 861"/>
                  <a:gd name="T4" fmla="*/ 0 w 145"/>
                  <a:gd name="T5" fmla="*/ 1 h 861"/>
                  <a:gd name="T6" fmla="*/ 0 w 145"/>
                  <a:gd name="T7" fmla="*/ 1 h 861"/>
                  <a:gd name="T8" fmla="*/ 0 w 145"/>
                  <a:gd name="T9" fmla="*/ 1 h 861"/>
                  <a:gd name="T10" fmla="*/ 0 w 145"/>
                  <a:gd name="T11" fmla="*/ 1 h 861"/>
                  <a:gd name="T12" fmla="*/ 0 w 145"/>
                  <a:gd name="T13" fmla="*/ 1 h 861"/>
                  <a:gd name="T14" fmla="*/ 0 w 145"/>
                  <a:gd name="T15" fmla="*/ 1 h 861"/>
                  <a:gd name="T16" fmla="*/ 0 w 145"/>
                  <a:gd name="T17" fmla="*/ 1 h 861"/>
                  <a:gd name="T18" fmla="*/ 0 w 145"/>
                  <a:gd name="T19" fmla="*/ 1 h 861"/>
                  <a:gd name="T20" fmla="*/ 0 w 145"/>
                  <a:gd name="T21" fmla="*/ 1 h 8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5"/>
                  <a:gd name="T34" fmla="*/ 0 h 861"/>
                  <a:gd name="T35" fmla="*/ 145 w 145"/>
                  <a:gd name="T36" fmla="*/ 861 h 8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5" h="861">
                    <a:moveTo>
                      <a:pt x="0" y="0"/>
                    </a:moveTo>
                    <a:lnTo>
                      <a:pt x="54" y="136"/>
                    </a:lnTo>
                    <a:lnTo>
                      <a:pt x="77" y="217"/>
                    </a:lnTo>
                    <a:lnTo>
                      <a:pt x="99" y="281"/>
                    </a:lnTo>
                    <a:lnTo>
                      <a:pt x="136" y="408"/>
                    </a:lnTo>
                    <a:lnTo>
                      <a:pt x="140" y="471"/>
                    </a:lnTo>
                    <a:lnTo>
                      <a:pt x="145" y="525"/>
                    </a:lnTo>
                    <a:lnTo>
                      <a:pt x="140" y="612"/>
                    </a:lnTo>
                    <a:lnTo>
                      <a:pt x="131" y="716"/>
                    </a:lnTo>
                    <a:lnTo>
                      <a:pt x="127" y="824"/>
                    </a:lnTo>
                    <a:lnTo>
                      <a:pt x="127" y="8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2234" name="Group 17"/>
            <p:cNvGrpSpPr>
              <a:grpSpLocks/>
            </p:cNvGrpSpPr>
            <p:nvPr/>
          </p:nvGrpSpPr>
          <p:grpSpPr bwMode="auto">
            <a:xfrm>
              <a:off x="342" y="3288"/>
              <a:ext cx="569" cy="575"/>
              <a:chOff x="342" y="3288"/>
              <a:chExt cx="569" cy="575"/>
            </a:xfrm>
          </p:grpSpPr>
          <p:sp>
            <p:nvSpPr>
              <p:cNvPr id="52358" name="Freeform 18"/>
              <p:cNvSpPr>
                <a:spLocks/>
              </p:cNvSpPr>
              <p:nvPr/>
            </p:nvSpPr>
            <p:spPr bwMode="auto">
              <a:xfrm>
                <a:off x="342" y="3288"/>
                <a:ext cx="569" cy="575"/>
              </a:xfrm>
              <a:custGeom>
                <a:avLst/>
                <a:gdLst>
                  <a:gd name="T0" fmla="*/ 1 w 1137"/>
                  <a:gd name="T1" fmla="*/ 0 h 1151"/>
                  <a:gd name="T2" fmla="*/ 1 w 1137"/>
                  <a:gd name="T3" fmla="*/ 0 h 1151"/>
                  <a:gd name="T4" fmla="*/ 1 w 1137"/>
                  <a:gd name="T5" fmla="*/ 0 h 1151"/>
                  <a:gd name="T6" fmla="*/ 1 w 1137"/>
                  <a:gd name="T7" fmla="*/ 0 h 1151"/>
                  <a:gd name="T8" fmla="*/ 1 w 1137"/>
                  <a:gd name="T9" fmla="*/ 0 h 1151"/>
                  <a:gd name="T10" fmla="*/ 1 w 1137"/>
                  <a:gd name="T11" fmla="*/ 0 h 1151"/>
                  <a:gd name="T12" fmla="*/ 1 w 1137"/>
                  <a:gd name="T13" fmla="*/ 0 h 1151"/>
                  <a:gd name="T14" fmla="*/ 1 w 1137"/>
                  <a:gd name="T15" fmla="*/ 0 h 1151"/>
                  <a:gd name="T16" fmla="*/ 1 w 1137"/>
                  <a:gd name="T17" fmla="*/ 0 h 1151"/>
                  <a:gd name="T18" fmla="*/ 1 w 1137"/>
                  <a:gd name="T19" fmla="*/ 0 h 1151"/>
                  <a:gd name="T20" fmla="*/ 1 w 1137"/>
                  <a:gd name="T21" fmla="*/ 0 h 1151"/>
                  <a:gd name="T22" fmla="*/ 1 w 1137"/>
                  <a:gd name="T23" fmla="*/ 0 h 1151"/>
                  <a:gd name="T24" fmla="*/ 1 w 1137"/>
                  <a:gd name="T25" fmla="*/ 0 h 1151"/>
                  <a:gd name="T26" fmla="*/ 1 w 1137"/>
                  <a:gd name="T27" fmla="*/ 0 h 1151"/>
                  <a:gd name="T28" fmla="*/ 1 w 1137"/>
                  <a:gd name="T29" fmla="*/ 0 h 1151"/>
                  <a:gd name="T30" fmla="*/ 1 w 1137"/>
                  <a:gd name="T31" fmla="*/ 0 h 1151"/>
                  <a:gd name="T32" fmla="*/ 1 w 1137"/>
                  <a:gd name="T33" fmla="*/ 0 h 1151"/>
                  <a:gd name="T34" fmla="*/ 1 w 1137"/>
                  <a:gd name="T35" fmla="*/ 0 h 1151"/>
                  <a:gd name="T36" fmla="*/ 1 w 1137"/>
                  <a:gd name="T37" fmla="*/ 0 h 1151"/>
                  <a:gd name="T38" fmla="*/ 1 w 1137"/>
                  <a:gd name="T39" fmla="*/ 0 h 1151"/>
                  <a:gd name="T40" fmla="*/ 1 w 1137"/>
                  <a:gd name="T41" fmla="*/ 0 h 1151"/>
                  <a:gd name="T42" fmla="*/ 1 w 1137"/>
                  <a:gd name="T43" fmla="*/ 0 h 1151"/>
                  <a:gd name="T44" fmla="*/ 1 w 1137"/>
                  <a:gd name="T45" fmla="*/ 0 h 1151"/>
                  <a:gd name="T46" fmla="*/ 1 w 1137"/>
                  <a:gd name="T47" fmla="*/ 0 h 1151"/>
                  <a:gd name="T48" fmla="*/ 1 w 1137"/>
                  <a:gd name="T49" fmla="*/ 0 h 1151"/>
                  <a:gd name="T50" fmla="*/ 0 w 1137"/>
                  <a:gd name="T51" fmla="*/ 0 h 1151"/>
                  <a:gd name="T52" fmla="*/ 0 w 1137"/>
                  <a:gd name="T53" fmla="*/ 0 h 1151"/>
                  <a:gd name="T54" fmla="*/ 0 w 1137"/>
                  <a:gd name="T55" fmla="*/ 0 h 1151"/>
                  <a:gd name="T56" fmla="*/ 1 w 1137"/>
                  <a:gd name="T57" fmla="*/ 0 h 1151"/>
                  <a:gd name="T58" fmla="*/ 1 w 1137"/>
                  <a:gd name="T59" fmla="*/ 0 h 1151"/>
                  <a:gd name="T60" fmla="*/ 1 w 1137"/>
                  <a:gd name="T61" fmla="*/ 0 h 1151"/>
                  <a:gd name="T62" fmla="*/ 1 w 1137"/>
                  <a:gd name="T63" fmla="*/ 0 h 1151"/>
                  <a:gd name="T64" fmla="*/ 1 w 1137"/>
                  <a:gd name="T65" fmla="*/ 0 h 1151"/>
                  <a:gd name="T66" fmla="*/ 1 w 1137"/>
                  <a:gd name="T67" fmla="*/ 0 h 1151"/>
                  <a:gd name="T68" fmla="*/ 1 w 1137"/>
                  <a:gd name="T69" fmla="*/ 0 h 1151"/>
                  <a:gd name="T70" fmla="*/ 1 w 1137"/>
                  <a:gd name="T71" fmla="*/ 0 h 1151"/>
                  <a:gd name="T72" fmla="*/ 1 w 1137"/>
                  <a:gd name="T73" fmla="*/ 0 h 1151"/>
                  <a:gd name="T74" fmla="*/ 1 w 1137"/>
                  <a:gd name="T75" fmla="*/ 0 h 1151"/>
                  <a:gd name="T76" fmla="*/ 1 w 1137"/>
                  <a:gd name="T77" fmla="*/ 0 h 1151"/>
                  <a:gd name="T78" fmla="*/ 1 w 1137"/>
                  <a:gd name="T79" fmla="*/ 0 h 1151"/>
                  <a:gd name="T80" fmla="*/ 1 w 1137"/>
                  <a:gd name="T81" fmla="*/ 0 h 1151"/>
                  <a:gd name="T82" fmla="*/ 1 w 1137"/>
                  <a:gd name="T83" fmla="*/ 0 h 1151"/>
                  <a:gd name="T84" fmla="*/ 1 w 1137"/>
                  <a:gd name="T85" fmla="*/ 0 h 1151"/>
                  <a:gd name="T86" fmla="*/ 1 w 1137"/>
                  <a:gd name="T87" fmla="*/ 0 h 1151"/>
                  <a:gd name="T88" fmla="*/ 1 w 1137"/>
                  <a:gd name="T89" fmla="*/ 0 h 1151"/>
                  <a:gd name="T90" fmla="*/ 1 w 1137"/>
                  <a:gd name="T91" fmla="*/ 0 h 1151"/>
                  <a:gd name="T92" fmla="*/ 1 w 1137"/>
                  <a:gd name="T93" fmla="*/ 0 h 1151"/>
                  <a:gd name="T94" fmla="*/ 1 w 1137"/>
                  <a:gd name="T95" fmla="*/ 0 h 1151"/>
                  <a:gd name="T96" fmla="*/ 1 w 1137"/>
                  <a:gd name="T97" fmla="*/ 0 h 1151"/>
                  <a:gd name="T98" fmla="*/ 1 w 1137"/>
                  <a:gd name="T99" fmla="*/ 0 h 1151"/>
                  <a:gd name="T100" fmla="*/ 1 w 1137"/>
                  <a:gd name="T101" fmla="*/ 0 h 1151"/>
                  <a:gd name="T102" fmla="*/ 1 w 1137"/>
                  <a:gd name="T103" fmla="*/ 0 h 1151"/>
                  <a:gd name="T104" fmla="*/ 1 w 1137"/>
                  <a:gd name="T105" fmla="*/ 0 h 1151"/>
                  <a:gd name="T106" fmla="*/ 1 w 1137"/>
                  <a:gd name="T107" fmla="*/ 0 h 11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7"/>
                  <a:gd name="T163" fmla="*/ 0 h 1151"/>
                  <a:gd name="T164" fmla="*/ 1137 w 1137"/>
                  <a:gd name="T165" fmla="*/ 1151 h 11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7" h="1151">
                    <a:moveTo>
                      <a:pt x="1074" y="1151"/>
                    </a:moveTo>
                    <a:lnTo>
                      <a:pt x="1028" y="1120"/>
                    </a:lnTo>
                    <a:lnTo>
                      <a:pt x="1028" y="1083"/>
                    </a:lnTo>
                    <a:lnTo>
                      <a:pt x="956" y="1088"/>
                    </a:lnTo>
                    <a:lnTo>
                      <a:pt x="707" y="1002"/>
                    </a:lnTo>
                    <a:lnTo>
                      <a:pt x="684" y="970"/>
                    </a:lnTo>
                    <a:lnTo>
                      <a:pt x="630" y="925"/>
                    </a:lnTo>
                    <a:lnTo>
                      <a:pt x="580" y="879"/>
                    </a:lnTo>
                    <a:lnTo>
                      <a:pt x="521" y="848"/>
                    </a:lnTo>
                    <a:lnTo>
                      <a:pt x="507" y="839"/>
                    </a:lnTo>
                    <a:lnTo>
                      <a:pt x="471" y="789"/>
                    </a:lnTo>
                    <a:lnTo>
                      <a:pt x="430" y="703"/>
                    </a:lnTo>
                    <a:lnTo>
                      <a:pt x="340" y="612"/>
                    </a:lnTo>
                    <a:lnTo>
                      <a:pt x="304" y="567"/>
                    </a:lnTo>
                    <a:lnTo>
                      <a:pt x="290" y="526"/>
                    </a:lnTo>
                    <a:lnTo>
                      <a:pt x="267" y="472"/>
                    </a:lnTo>
                    <a:lnTo>
                      <a:pt x="263" y="413"/>
                    </a:lnTo>
                    <a:lnTo>
                      <a:pt x="245" y="358"/>
                    </a:lnTo>
                    <a:lnTo>
                      <a:pt x="231" y="340"/>
                    </a:lnTo>
                    <a:lnTo>
                      <a:pt x="195" y="313"/>
                    </a:lnTo>
                    <a:lnTo>
                      <a:pt x="172" y="290"/>
                    </a:lnTo>
                    <a:lnTo>
                      <a:pt x="145" y="259"/>
                    </a:lnTo>
                    <a:lnTo>
                      <a:pt x="109" y="204"/>
                    </a:lnTo>
                    <a:lnTo>
                      <a:pt x="82" y="173"/>
                    </a:lnTo>
                    <a:lnTo>
                      <a:pt x="27" y="136"/>
                    </a:lnTo>
                    <a:lnTo>
                      <a:pt x="0" y="118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14" y="28"/>
                    </a:lnTo>
                    <a:lnTo>
                      <a:pt x="27" y="10"/>
                    </a:lnTo>
                    <a:lnTo>
                      <a:pt x="68" y="10"/>
                    </a:lnTo>
                    <a:lnTo>
                      <a:pt x="168" y="0"/>
                    </a:lnTo>
                    <a:lnTo>
                      <a:pt x="254" y="10"/>
                    </a:lnTo>
                    <a:lnTo>
                      <a:pt x="331" y="14"/>
                    </a:lnTo>
                    <a:lnTo>
                      <a:pt x="417" y="0"/>
                    </a:lnTo>
                    <a:lnTo>
                      <a:pt x="494" y="41"/>
                    </a:lnTo>
                    <a:lnTo>
                      <a:pt x="603" y="68"/>
                    </a:lnTo>
                    <a:lnTo>
                      <a:pt x="648" y="78"/>
                    </a:lnTo>
                    <a:lnTo>
                      <a:pt x="698" y="105"/>
                    </a:lnTo>
                    <a:lnTo>
                      <a:pt x="725" y="114"/>
                    </a:lnTo>
                    <a:lnTo>
                      <a:pt x="766" y="145"/>
                    </a:lnTo>
                    <a:lnTo>
                      <a:pt x="775" y="209"/>
                    </a:lnTo>
                    <a:lnTo>
                      <a:pt x="843" y="236"/>
                    </a:lnTo>
                    <a:lnTo>
                      <a:pt x="874" y="254"/>
                    </a:lnTo>
                    <a:lnTo>
                      <a:pt x="1024" y="372"/>
                    </a:lnTo>
                    <a:lnTo>
                      <a:pt x="1078" y="476"/>
                    </a:lnTo>
                    <a:lnTo>
                      <a:pt x="1119" y="639"/>
                    </a:lnTo>
                    <a:lnTo>
                      <a:pt x="1124" y="725"/>
                    </a:lnTo>
                    <a:lnTo>
                      <a:pt x="1137" y="744"/>
                    </a:lnTo>
                    <a:lnTo>
                      <a:pt x="1133" y="866"/>
                    </a:lnTo>
                    <a:lnTo>
                      <a:pt x="1119" y="916"/>
                    </a:lnTo>
                    <a:lnTo>
                      <a:pt x="1119" y="1033"/>
                    </a:lnTo>
                    <a:lnTo>
                      <a:pt x="1101" y="1083"/>
                    </a:lnTo>
                    <a:lnTo>
                      <a:pt x="1074" y="1151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9" name="Freeform 19"/>
              <p:cNvSpPr>
                <a:spLocks/>
              </p:cNvSpPr>
              <p:nvPr/>
            </p:nvSpPr>
            <p:spPr bwMode="auto">
              <a:xfrm>
                <a:off x="462" y="3332"/>
                <a:ext cx="292" cy="320"/>
              </a:xfrm>
              <a:custGeom>
                <a:avLst/>
                <a:gdLst>
                  <a:gd name="T0" fmla="*/ 0 w 585"/>
                  <a:gd name="T1" fmla="*/ 0 h 638"/>
                  <a:gd name="T2" fmla="*/ 0 w 585"/>
                  <a:gd name="T3" fmla="*/ 1 h 638"/>
                  <a:gd name="T4" fmla="*/ 0 w 585"/>
                  <a:gd name="T5" fmla="*/ 1 h 638"/>
                  <a:gd name="T6" fmla="*/ 0 w 585"/>
                  <a:gd name="T7" fmla="*/ 1 h 638"/>
                  <a:gd name="T8" fmla="*/ 0 w 585"/>
                  <a:gd name="T9" fmla="*/ 1 h 638"/>
                  <a:gd name="T10" fmla="*/ 0 w 585"/>
                  <a:gd name="T11" fmla="*/ 1 h 638"/>
                  <a:gd name="T12" fmla="*/ 0 w 585"/>
                  <a:gd name="T13" fmla="*/ 1 h 638"/>
                  <a:gd name="T14" fmla="*/ 0 w 585"/>
                  <a:gd name="T15" fmla="*/ 1 h 638"/>
                  <a:gd name="T16" fmla="*/ 0 w 585"/>
                  <a:gd name="T17" fmla="*/ 1 h 638"/>
                  <a:gd name="T18" fmla="*/ 0 w 585"/>
                  <a:gd name="T19" fmla="*/ 1 h 6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5"/>
                  <a:gd name="T31" fmla="*/ 0 h 638"/>
                  <a:gd name="T32" fmla="*/ 585 w 585"/>
                  <a:gd name="T33" fmla="*/ 638 h 6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5" h="638">
                    <a:moveTo>
                      <a:pt x="0" y="0"/>
                    </a:moveTo>
                    <a:lnTo>
                      <a:pt x="113" y="68"/>
                    </a:lnTo>
                    <a:lnTo>
                      <a:pt x="200" y="122"/>
                    </a:lnTo>
                    <a:lnTo>
                      <a:pt x="272" y="176"/>
                    </a:lnTo>
                    <a:lnTo>
                      <a:pt x="331" y="222"/>
                    </a:lnTo>
                    <a:lnTo>
                      <a:pt x="376" y="262"/>
                    </a:lnTo>
                    <a:lnTo>
                      <a:pt x="458" y="358"/>
                    </a:lnTo>
                    <a:lnTo>
                      <a:pt x="494" y="421"/>
                    </a:lnTo>
                    <a:lnTo>
                      <a:pt x="548" y="525"/>
                    </a:lnTo>
                    <a:lnTo>
                      <a:pt x="585" y="638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2235" name="Group 20"/>
            <p:cNvGrpSpPr>
              <a:grpSpLocks/>
            </p:cNvGrpSpPr>
            <p:nvPr/>
          </p:nvGrpSpPr>
          <p:grpSpPr bwMode="auto">
            <a:xfrm>
              <a:off x="949" y="3136"/>
              <a:ext cx="519" cy="627"/>
              <a:chOff x="949" y="3136"/>
              <a:chExt cx="519" cy="627"/>
            </a:xfrm>
          </p:grpSpPr>
          <p:sp>
            <p:nvSpPr>
              <p:cNvPr id="52355" name="Freeform 21"/>
              <p:cNvSpPr>
                <a:spLocks/>
              </p:cNvSpPr>
              <p:nvPr/>
            </p:nvSpPr>
            <p:spPr bwMode="auto">
              <a:xfrm>
                <a:off x="949" y="3136"/>
                <a:ext cx="519" cy="627"/>
              </a:xfrm>
              <a:custGeom>
                <a:avLst/>
                <a:gdLst>
                  <a:gd name="T0" fmla="*/ 1 w 1038"/>
                  <a:gd name="T1" fmla="*/ 0 h 1255"/>
                  <a:gd name="T2" fmla="*/ 1 w 1038"/>
                  <a:gd name="T3" fmla="*/ 0 h 1255"/>
                  <a:gd name="T4" fmla="*/ 1 w 1038"/>
                  <a:gd name="T5" fmla="*/ 0 h 1255"/>
                  <a:gd name="T6" fmla="*/ 1 w 1038"/>
                  <a:gd name="T7" fmla="*/ 0 h 1255"/>
                  <a:gd name="T8" fmla="*/ 1 w 1038"/>
                  <a:gd name="T9" fmla="*/ 0 h 1255"/>
                  <a:gd name="T10" fmla="*/ 1 w 1038"/>
                  <a:gd name="T11" fmla="*/ 0 h 1255"/>
                  <a:gd name="T12" fmla="*/ 1 w 1038"/>
                  <a:gd name="T13" fmla="*/ 0 h 1255"/>
                  <a:gd name="T14" fmla="*/ 1 w 1038"/>
                  <a:gd name="T15" fmla="*/ 0 h 1255"/>
                  <a:gd name="T16" fmla="*/ 1 w 1038"/>
                  <a:gd name="T17" fmla="*/ 0 h 1255"/>
                  <a:gd name="T18" fmla="*/ 1 w 1038"/>
                  <a:gd name="T19" fmla="*/ 0 h 1255"/>
                  <a:gd name="T20" fmla="*/ 1 w 1038"/>
                  <a:gd name="T21" fmla="*/ 0 h 1255"/>
                  <a:gd name="T22" fmla="*/ 1 w 1038"/>
                  <a:gd name="T23" fmla="*/ 0 h 1255"/>
                  <a:gd name="T24" fmla="*/ 1 w 1038"/>
                  <a:gd name="T25" fmla="*/ 0 h 1255"/>
                  <a:gd name="T26" fmla="*/ 1 w 1038"/>
                  <a:gd name="T27" fmla="*/ 0 h 1255"/>
                  <a:gd name="T28" fmla="*/ 1 w 1038"/>
                  <a:gd name="T29" fmla="*/ 0 h 1255"/>
                  <a:gd name="T30" fmla="*/ 1 w 1038"/>
                  <a:gd name="T31" fmla="*/ 0 h 1255"/>
                  <a:gd name="T32" fmla="*/ 1 w 1038"/>
                  <a:gd name="T33" fmla="*/ 0 h 1255"/>
                  <a:gd name="T34" fmla="*/ 1 w 1038"/>
                  <a:gd name="T35" fmla="*/ 0 h 1255"/>
                  <a:gd name="T36" fmla="*/ 1 w 1038"/>
                  <a:gd name="T37" fmla="*/ 0 h 1255"/>
                  <a:gd name="T38" fmla="*/ 1 w 1038"/>
                  <a:gd name="T39" fmla="*/ 0 h 1255"/>
                  <a:gd name="T40" fmla="*/ 1 w 1038"/>
                  <a:gd name="T41" fmla="*/ 0 h 1255"/>
                  <a:gd name="T42" fmla="*/ 1 w 1038"/>
                  <a:gd name="T43" fmla="*/ 0 h 1255"/>
                  <a:gd name="T44" fmla="*/ 1 w 1038"/>
                  <a:gd name="T45" fmla="*/ 0 h 1255"/>
                  <a:gd name="T46" fmla="*/ 1 w 1038"/>
                  <a:gd name="T47" fmla="*/ 0 h 1255"/>
                  <a:gd name="T48" fmla="*/ 1 w 1038"/>
                  <a:gd name="T49" fmla="*/ 0 h 1255"/>
                  <a:gd name="T50" fmla="*/ 1 w 1038"/>
                  <a:gd name="T51" fmla="*/ 0 h 1255"/>
                  <a:gd name="T52" fmla="*/ 1 w 1038"/>
                  <a:gd name="T53" fmla="*/ 0 h 1255"/>
                  <a:gd name="T54" fmla="*/ 1 w 1038"/>
                  <a:gd name="T55" fmla="*/ 0 h 1255"/>
                  <a:gd name="T56" fmla="*/ 1 w 1038"/>
                  <a:gd name="T57" fmla="*/ 0 h 1255"/>
                  <a:gd name="T58" fmla="*/ 1 w 1038"/>
                  <a:gd name="T59" fmla="*/ 0 h 1255"/>
                  <a:gd name="T60" fmla="*/ 1 w 1038"/>
                  <a:gd name="T61" fmla="*/ 0 h 1255"/>
                  <a:gd name="T62" fmla="*/ 1 w 1038"/>
                  <a:gd name="T63" fmla="*/ 0 h 1255"/>
                  <a:gd name="T64" fmla="*/ 1 w 1038"/>
                  <a:gd name="T65" fmla="*/ 0 h 1255"/>
                  <a:gd name="T66" fmla="*/ 1 w 1038"/>
                  <a:gd name="T67" fmla="*/ 0 h 1255"/>
                  <a:gd name="T68" fmla="*/ 1 w 1038"/>
                  <a:gd name="T69" fmla="*/ 0 h 1255"/>
                  <a:gd name="T70" fmla="*/ 1 w 1038"/>
                  <a:gd name="T71" fmla="*/ 0 h 1255"/>
                  <a:gd name="T72" fmla="*/ 1 w 1038"/>
                  <a:gd name="T73" fmla="*/ 0 h 1255"/>
                  <a:gd name="T74" fmla="*/ 1 w 1038"/>
                  <a:gd name="T75" fmla="*/ 0 h 1255"/>
                  <a:gd name="T76" fmla="*/ 1 w 1038"/>
                  <a:gd name="T77" fmla="*/ 0 h 1255"/>
                  <a:gd name="T78" fmla="*/ 1 w 1038"/>
                  <a:gd name="T79" fmla="*/ 0 h 1255"/>
                  <a:gd name="T80" fmla="*/ 1 w 1038"/>
                  <a:gd name="T81" fmla="*/ 0 h 1255"/>
                  <a:gd name="T82" fmla="*/ 1 w 1038"/>
                  <a:gd name="T83" fmla="*/ 0 h 1255"/>
                  <a:gd name="T84" fmla="*/ 0 w 1038"/>
                  <a:gd name="T85" fmla="*/ 0 h 1255"/>
                  <a:gd name="T86" fmla="*/ 1 w 1038"/>
                  <a:gd name="T87" fmla="*/ 0 h 12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8"/>
                  <a:gd name="T133" fmla="*/ 0 h 1255"/>
                  <a:gd name="T134" fmla="*/ 1038 w 1038"/>
                  <a:gd name="T135" fmla="*/ 1255 h 125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8" h="1255">
                    <a:moveTo>
                      <a:pt x="127" y="1250"/>
                    </a:moveTo>
                    <a:lnTo>
                      <a:pt x="168" y="1255"/>
                    </a:lnTo>
                    <a:lnTo>
                      <a:pt x="349" y="1223"/>
                    </a:lnTo>
                    <a:lnTo>
                      <a:pt x="385" y="1232"/>
                    </a:lnTo>
                    <a:lnTo>
                      <a:pt x="431" y="1223"/>
                    </a:lnTo>
                    <a:lnTo>
                      <a:pt x="471" y="1205"/>
                    </a:lnTo>
                    <a:lnTo>
                      <a:pt x="503" y="1178"/>
                    </a:lnTo>
                    <a:lnTo>
                      <a:pt x="603" y="1124"/>
                    </a:lnTo>
                    <a:lnTo>
                      <a:pt x="621" y="1096"/>
                    </a:lnTo>
                    <a:lnTo>
                      <a:pt x="716" y="988"/>
                    </a:lnTo>
                    <a:lnTo>
                      <a:pt x="770" y="815"/>
                    </a:lnTo>
                    <a:lnTo>
                      <a:pt x="770" y="770"/>
                    </a:lnTo>
                    <a:lnTo>
                      <a:pt x="770" y="729"/>
                    </a:lnTo>
                    <a:lnTo>
                      <a:pt x="788" y="666"/>
                    </a:lnTo>
                    <a:lnTo>
                      <a:pt x="788" y="643"/>
                    </a:lnTo>
                    <a:lnTo>
                      <a:pt x="788" y="593"/>
                    </a:lnTo>
                    <a:lnTo>
                      <a:pt x="866" y="394"/>
                    </a:lnTo>
                    <a:lnTo>
                      <a:pt x="970" y="240"/>
                    </a:lnTo>
                    <a:lnTo>
                      <a:pt x="974" y="217"/>
                    </a:lnTo>
                    <a:lnTo>
                      <a:pt x="1024" y="168"/>
                    </a:lnTo>
                    <a:lnTo>
                      <a:pt x="1038" y="149"/>
                    </a:lnTo>
                    <a:lnTo>
                      <a:pt x="1038" y="136"/>
                    </a:lnTo>
                    <a:lnTo>
                      <a:pt x="1033" y="122"/>
                    </a:lnTo>
                    <a:lnTo>
                      <a:pt x="1020" y="122"/>
                    </a:lnTo>
                    <a:lnTo>
                      <a:pt x="997" y="122"/>
                    </a:lnTo>
                    <a:lnTo>
                      <a:pt x="933" y="63"/>
                    </a:lnTo>
                    <a:lnTo>
                      <a:pt x="906" y="50"/>
                    </a:lnTo>
                    <a:lnTo>
                      <a:pt x="843" y="18"/>
                    </a:lnTo>
                    <a:lnTo>
                      <a:pt x="752" y="0"/>
                    </a:lnTo>
                    <a:lnTo>
                      <a:pt x="689" y="4"/>
                    </a:lnTo>
                    <a:lnTo>
                      <a:pt x="639" y="27"/>
                    </a:lnTo>
                    <a:lnTo>
                      <a:pt x="585" y="59"/>
                    </a:lnTo>
                    <a:lnTo>
                      <a:pt x="517" y="91"/>
                    </a:lnTo>
                    <a:lnTo>
                      <a:pt x="467" y="127"/>
                    </a:lnTo>
                    <a:lnTo>
                      <a:pt x="340" y="236"/>
                    </a:lnTo>
                    <a:lnTo>
                      <a:pt x="258" y="303"/>
                    </a:lnTo>
                    <a:lnTo>
                      <a:pt x="168" y="390"/>
                    </a:lnTo>
                    <a:lnTo>
                      <a:pt x="118" y="448"/>
                    </a:lnTo>
                    <a:lnTo>
                      <a:pt x="82" y="525"/>
                    </a:lnTo>
                    <a:lnTo>
                      <a:pt x="23" y="752"/>
                    </a:lnTo>
                    <a:lnTo>
                      <a:pt x="32" y="811"/>
                    </a:lnTo>
                    <a:lnTo>
                      <a:pt x="18" y="933"/>
                    </a:lnTo>
                    <a:lnTo>
                      <a:pt x="0" y="1228"/>
                    </a:lnTo>
                    <a:lnTo>
                      <a:pt x="127" y="1250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6" name="Freeform 22"/>
              <p:cNvSpPr>
                <a:spLocks/>
              </p:cNvSpPr>
              <p:nvPr/>
            </p:nvSpPr>
            <p:spPr bwMode="auto">
              <a:xfrm>
                <a:off x="1259" y="3167"/>
                <a:ext cx="150" cy="97"/>
              </a:xfrm>
              <a:custGeom>
                <a:avLst/>
                <a:gdLst>
                  <a:gd name="T0" fmla="*/ 1 w 299"/>
                  <a:gd name="T1" fmla="*/ 0 h 195"/>
                  <a:gd name="T2" fmla="*/ 1 w 299"/>
                  <a:gd name="T3" fmla="*/ 0 h 195"/>
                  <a:gd name="T4" fmla="*/ 1 w 299"/>
                  <a:gd name="T5" fmla="*/ 0 h 195"/>
                  <a:gd name="T6" fmla="*/ 1 w 299"/>
                  <a:gd name="T7" fmla="*/ 0 h 195"/>
                  <a:gd name="T8" fmla="*/ 1 w 299"/>
                  <a:gd name="T9" fmla="*/ 0 h 195"/>
                  <a:gd name="T10" fmla="*/ 1 w 299"/>
                  <a:gd name="T11" fmla="*/ 0 h 195"/>
                  <a:gd name="T12" fmla="*/ 1 w 299"/>
                  <a:gd name="T13" fmla="*/ 0 h 195"/>
                  <a:gd name="T14" fmla="*/ 1 w 299"/>
                  <a:gd name="T15" fmla="*/ 0 h 195"/>
                  <a:gd name="T16" fmla="*/ 1 w 299"/>
                  <a:gd name="T17" fmla="*/ 0 h 195"/>
                  <a:gd name="T18" fmla="*/ 1 w 299"/>
                  <a:gd name="T19" fmla="*/ 0 h 195"/>
                  <a:gd name="T20" fmla="*/ 1 w 299"/>
                  <a:gd name="T21" fmla="*/ 0 h 195"/>
                  <a:gd name="T22" fmla="*/ 1 w 299"/>
                  <a:gd name="T23" fmla="*/ 0 h 195"/>
                  <a:gd name="T24" fmla="*/ 1 w 299"/>
                  <a:gd name="T25" fmla="*/ 0 h 195"/>
                  <a:gd name="T26" fmla="*/ 1 w 299"/>
                  <a:gd name="T27" fmla="*/ 0 h 195"/>
                  <a:gd name="T28" fmla="*/ 0 w 299"/>
                  <a:gd name="T29" fmla="*/ 0 h 195"/>
                  <a:gd name="T30" fmla="*/ 0 w 299"/>
                  <a:gd name="T31" fmla="*/ 0 h 195"/>
                  <a:gd name="T32" fmla="*/ 0 w 299"/>
                  <a:gd name="T33" fmla="*/ 0 h 195"/>
                  <a:gd name="T34" fmla="*/ 0 w 299"/>
                  <a:gd name="T35" fmla="*/ 0 h 195"/>
                  <a:gd name="T36" fmla="*/ 1 w 299"/>
                  <a:gd name="T37" fmla="*/ 0 h 195"/>
                  <a:gd name="T38" fmla="*/ 1 w 299"/>
                  <a:gd name="T39" fmla="*/ 0 h 195"/>
                  <a:gd name="T40" fmla="*/ 1 w 299"/>
                  <a:gd name="T41" fmla="*/ 0 h 195"/>
                  <a:gd name="T42" fmla="*/ 1 w 299"/>
                  <a:gd name="T43" fmla="*/ 0 h 195"/>
                  <a:gd name="T44" fmla="*/ 1 w 299"/>
                  <a:gd name="T45" fmla="*/ 0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9"/>
                  <a:gd name="T70" fmla="*/ 0 h 195"/>
                  <a:gd name="T71" fmla="*/ 299 w 299"/>
                  <a:gd name="T72" fmla="*/ 195 h 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9" h="195">
                    <a:moveTo>
                      <a:pt x="167" y="32"/>
                    </a:moveTo>
                    <a:lnTo>
                      <a:pt x="245" y="27"/>
                    </a:lnTo>
                    <a:lnTo>
                      <a:pt x="281" y="41"/>
                    </a:lnTo>
                    <a:lnTo>
                      <a:pt x="290" y="63"/>
                    </a:lnTo>
                    <a:lnTo>
                      <a:pt x="299" y="86"/>
                    </a:lnTo>
                    <a:lnTo>
                      <a:pt x="294" y="122"/>
                    </a:lnTo>
                    <a:lnTo>
                      <a:pt x="272" y="154"/>
                    </a:lnTo>
                    <a:lnTo>
                      <a:pt x="258" y="172"/>
                    </a:lnTo>
                    <a:lnTo>
                      <a:pt x="235" y="181"/>
                    </a:lnTo>
                    <a:lnTo>
                      <a:pt x="177" y="190"/>
                    </a:lnTo>
                    <a:lnTo>
                      <a:pt x="104" y="195"/>
                    </a:lnTo>
                    <a:lnTo>
                      <a:pt x="72" y="195"/>
                    </a:lnTo>
                    <a:lnTo>
                      <a:pt x="36" y="195"/>
                    </a:lnTo>
                    <a:lnTo>
                      <a:pt x="9" y="140"/>
                    </a:lnTo>
                    <a:lnTo>
                      <a:pt x="0" y="100"/>
                    </a:lnTo>
                    <a:lnTo>
                      <a:pt x="0" y="5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8" y="13"/>
                    </a:lnTo>
                    <a:lnTo>
                      <a:pt x="50" y="4"/>
                    </a:lnTo>
                    <a:lnTo>
                      <a:pt x="72" y="0"/>
                    </a:lnTo>
                    <a:lnTo>
                      <a:pt x="113" y="4"/>
                    </a:lnTo>
                    <a:lnTo>
                      <a:pt x="167" y="32"/>
                    </a:lnTo>
                    <a:close/>
                  </a:path>
                </a:pathLst>
              </a:custGeom>
              <a:solidFill>
                <a:srgbClr val="C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7" name="Freeform 23"/>
              <p:cNvSpPr>
                <a:spLocks/>
              </p:cNvSpPr>
              <p:nvPr/>
            </p:nvSpPr>
            <p:spPr bwMode="auto">
              <a:xfrm>
                <a:off x="1135" y="3192"/>
                <a:ext cx="201" cy="331"/>
              </a:xfrm>
              <a:custGeom>
                <a:avLst/>
                <a:gdLst>
                  <a:gd name="T0" fmla="*/ 0 w 403"/>
                  <a:gd name="T1" fmla="*/ 0 h 661"/>
                  <a:gd name="T2" fmla="*/ 0 w 403"/>
                  <a:gd name="T3" fmla="*/ 1 h 661"/>
                  <a:gd name="T4" fmla="*/ 0 w 403"/>
                  <a:gd name="T5" fmla="*/ 1 h 661"/>
                  <a:gd name="T6" fmla="*/ 0 w 403"/>
                  <a:gd name="T7" fmla="*/ 1 h 661"/>
                  <a:gd name="T8" fmla="*/ 0 w 403"/>
                  <a:gd name="T9" fmla="*/ 1 h 661"/>
                  <a:gd name="T10" fmla="*/ 0 w 403"/>
                  <a:gd name="T11" fmla="*/ 1 h 661"/>
                  <a:gd name="T12" fmla="*/ 0 w 403"/>
                  <a:gd name="T13" fmla="*/ 1 h 6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61"/>
                  <a:gd name="T23" fmla="*/ 403 w 403"/>
                  <a:gd name="T24" fmla="*/ 661 h 6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61">
                    <a:moveTo>
                      <a:pt x="403" y="0"/>
                    </a:moveTo>
                    <a:lnTo>
                      <a:pt x="272" y="167"/>
                    </a:lnTo>
                    <a:lnTo>
                      <a:pt x="149" y="317"/>
                    </a:lnTo>
                    <a:lnTo>
                      <a:pt x="108" y="380"/>
                    </a:lnTo>
                    <a:lnTo>
                      <a:pt x="72" y="453"/>
                    </a:lnTo>
                    <a:lnTo>
                      <a:pt x="50" y="525"/>
                    </a:lnTo>
                    <a:lnTo>
                      <a:pt x="0" y="6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2236" name="Group 24"/>
            <p:cNvGrpSpPr>
              <a:grpSpLocks/>
            </p:cNvGrpSpPr>
            <p:nvPr/>
          </p:nvGrpSpPr>
          <p:grpSpPr bwMode="auto">
            <a:xfrm>
              <a:off x="868" y="3435"/>
              <a:ext cx="334" cy="453"/>
              <a:chOff x="868" y="3435"/>
              <a:chExt cx="334" cy="453"/>
            </a:xfrm>
          </p:grpSpPr>
          <p:sp>
            <p:nvSpPr>
              <p:cNvPr id="52347" name="Freeform 25"/>
              <p:cNvSpPr>
                <a:spLocks/>
              </p:cNvSpPr>
              <p:nvPr/>
            </p:nvSpPr>
            <p:spPr bwMode="auto">
              <a:xfrm>
                <a:off x="890" y="3591"/>
                <a:ext cx="288" cy="277"/>
              </a:xfrm>
              <a:custGeom>
                <a:avLst/>
                <a:gdLst>
                  <a:gd name="T0" fmla="*/ 1 w 576"/>
                  <a:gd name="T1" fmla="*/ 1 h 552"/>
                  <a:gd name="T2" fmla="*/ 1 w 576"/>
                  <a:gd name="T3" fmla="*/ 1 h 552"/>
                  <a:gd name="T4" fmla="*/ 1 w 576"/>
                  <a:gd name="T5" fmla="*/ 1 h 552"/>
                  <a:gd name="T6" fmla="*/ 1 w 576"/>
                  <a:gd name="T7" fmla="*/ 1 h 552"/>
                  <a:gd name="T8" fmla="*/ 1 w 576"/>
                  <a:gd name="T9" fmla="*/ 1 h 552"/>
                  <a:gd name="T10" fmla="*/ 1 w 576"/>
                  <a:gd name="T11" fmla="*/ 1 h 552"/>
                  <a:gd name="T12" fmla="*/ 1 w 576"/>
                  <a:gd name="T13" fmla="*/ 1 h 552"/>
                  <a:gd name="T14" fmla="*/ 1 w 576"/>
                  <a:gd name="T15" fmla="*/ 1 h 552"/>
                  <a:gd name="T16" fmla="*/ 1 w 576"/>
                  <a:gd name="T17" fmla="*/ 1 h 552"/>
                  <a:gd name="T18" fmla="*/ 0 w 576"/>
                  <a:gd name="T19" fmla="*/ 1 h 552"/>
                  <a:gd name="T20" fmla="*/ 1 w 576"/>
                  <a:gd name="T21" fmla="*/ 1 h 552"/>
                  <a:gd name="T22" fmla="*/ 1 w 576"/>
                  <a:gd name="T23" fmla="*/ 1 h 552"/>
                  <a:gd name="T24" fmla="*/ 1 w 576"/>
                  <a:gd name="T25" fmla="*/ 1 h 552"/>
                  <a:gd name="T26" fmla="*/ 1 w 576"/>
                  <a:gd name="T27" fmla="*/ 1 h 552"/>
                  <a:gd name="T28" fmla="*/ 1 w 576"/>
                  <a:gd name="T29" fmla="*/ 1 h 552"/>
                  <a:gd name="T30" fmla="*/ 1 w 576"/>
                  <a:gd name="T31" fmla="*/ 0 h 552"/>
                  <a:gd name="T32" fmla="*/ 1 w 576"/>
                  <a:gd name="T33" fmla="*/ 1 h 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6"/>
                  <a:gd name="T52" fmla="*/ 0 h 552"/>
                  <a:gd name="T53" fmla="*/ 576 w 576"/>
                  <a:gd name="T54" fmla="*/ 552 h 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6" h="552">
                    <a:moveTo>
                      <a:pt x="576" y="27"/>
                    </a:moveTo>
                    <a:lnTo>
                      <a:pt x="444" y="108"/>
                    </a:lnTo>
                    <a:lnTo>
                      <a:pt x="381" y="172"/>
                    </a:lnTo>
                    <a:lnTo>
                      <a:pt x="290" y="262"/>
                    </a:lnTo>
                    <a:lnTo>
                      <a:pt x="218" y="358"/>
                    </a:lnTo>
                    <a:lnTo>
                      <a:pt x="164" y="430"/>
                    </a:lnTo>
                    <a:lnTo>
                      <a:pt x="118" y="480"/>
                    </a:lnTo>
                    <a:lnTo>
                      <a:pt x="68" y="516"/>
                    </a:lnTo>
                    <a:lnTo>
                      <a:pt x="46" y="552"/>
                    </a:lnTo>
                    <a:lnTo>
                      <a:pt x="0" y="548"/>
                    </a:lnTo>
                    <a:lnTo>
                      <a:pt x="154" y="339"/>
                    </a:lnTo>
                    <a:lnTo>
                      <a:pt x="241" y="244"/>
                    </a:lnTo>
                    <a:lnTo>
                      <a:pt x="336" y="145"/>
                    </a:lnTo>
                    <a:lnTo>
                      <a:pt x="390" y="99"/>
                    </a:lnTo>
                    <a:lnTo>
                      <a:pt x="453" y="45"/>
                    </a:lnTo>
                    <a:lnTo>
                      <a:pt x="526" y="0"/>
                    </a:lnTo>
                    <a:lnTo>
                      <a:pt x="576" y="27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48" name="Freeform 26"/>
              <p:cNvSpPr>
                <a:spLocks/>
              </p:cNvSpPr>
              <p:nvPr/>
            </p:nvSpPr>
            <p:spPr bwMode="auto">
              <a:xfrm>
                <a:off x="913" y="3566"/>
                <a:ext cx="52" cy="218"/>
              </a:xfrm>
              <a:custGeom>
                <a:avLst/>
                <a:gdLst>
                  <a:gd name="T0" fmla="*/ 1 w 104"/>
                  <a:gd name="T1" fmla="*/ 0 h 435"/>
                  <a:gd name="T2" fmla="*/ 1 w 104"/>
                  <a:gd name="T3" fmla="*/ 1 h 435"/>
                  <a:gd name="T4" fmla="*/ 1 w 104"/>
                  <a:gd name="T5" fmla="*/ 1 h 435"/>
                  <a:gd name="T6" fmla="*/ 1 w 104"/>
                  <a:gd name="T7" fmla="*/ 1 h 435"/>
                  <a:gd name="T8" fmla="*/ 1 w 104"/>
                  <a:gd name="T9" fmla="*/ 1 h 435"/>
                  <a:gd name="T10" fmla="*/ 0 w 104"/>
                  <a:gd name="T11" fmla="*/ 1 h 435"/>
                  <a:gd name="T12" fmla="*/ 1 w 104"/>
                  <a:gd name="T13" fmla="*/ 0 h 4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435"/>
                  <a:gd name="T23" fmla="*/ 104 w 104"/>
                  <a:gd name="T24" fmla="*/ 435 h 4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435">
                    <a:moveTo>
                      <a:pt x="45" y="0"/>
                    </a:moveTo>
                    <a:lnTo>
                      <a:pt x="99" y="99"/>
                    </a:lnTo>
                    <a:lnTo>
                      <a:pt x="104" y="340"/>
                    </a:lnTo>
                    <a:lnTo>
                      <a:pt x="59" y="435"/>
                    </a:lnTo>
                    <a:lnTo>
                      <a:pt x="63" y="118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49" name="Freeform 27"/>
              <p:cNvSpPr>
                <a:spLocks/>
              </p:cNvSpPr>
              <p:nvPr/>
            </p:nvSpPr>
            <p:spPr bwMode="auto">
              <a:xfrm>
                <a:off x="908" y="3489"/>
                <a:ext cx="98" cy="342"/>
              </a:xfrm>
              <a:custGeom>
                <a:avLst/>
                <a:gdLst>
                  <a:gd name="T0" fmla="*/ 1 w 194"/>
                  <a:gd name="T1" fmla="*/ 1 h 684"/>
                  <a:gd name="T2" fmla="*/ 1 w 194"/>
                  <a:gd name="T3" fmla="*/ 1 h 684"/>
                  <a:gd name="T4" fmla="*/ 1 w 194"/>
                  <a:gd name="T5" fmla="*/ 1 h 684"/>
                  <a:gd name="T6" fmla="*/ 1 w 194"/>
                  <a:gd name="T7" fmla="*/ 1 h 684"/>
                  <a:gd name="T8" fmla="*/ 0 w 194"/>
                  <a:gd name="T9" fmla="*/ 1 h 684"/>
                  <a:gd name="T10" fmla="*/ 1 w 194"/>
                  <a:gd name="T11" fmla="*/ 1 h 684"/>
                  <a:gd name="T12" fmla="*/ 1 w 194"/>
                  <a:gd name="T13" fmla="*/ 1 h 684"/>
                  <a:gd name="T14" fmla="*/ 1 w 194"/>
                  <a:gd name="T15" fmla="*/ 1 h 684"/>
                  <a:gd name="T16" fmla="*/ 1 w 194"/>
                  <a:gd name="T17" fmla="*/ 1 h 684"/>
                  <a:gd name="T18" fmla="*/ 1 w 194"/>
                  <a:gd name="T19" fmla="*/ 1 h 684"/>
                  <a:gd name="T20" fmla="*/ 1 w 194"/>
                  <a:gd name="T21" fmla="*/ 0 h 684"/>
                  <a:gd name="T22" fmla="*/ 1 w 194"/>
                  <a:gd name="T23" fmla="*/ 1 h 6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4"/>
                  <a:gd name="T37" fmla="*/ 0 h 684"/>
                  <a:gd name="T38" fmla="*/ 194 w 194"/>
                  <a:gd name="T39" fmla="*/ 684 h 6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4" h="684">
                    <a:moveTo>
                      <a:pt x="194" y="18"/>
                    </a:moveTo>
                    <a:lnTo>
                      <a:pt x="167" y="267"/>
                    </a:lnTo>
                    <a:lnTo>
                      <a:pt x="145" y="448"/>
                    </a:lnTo>
                    <a:lnTo>
                      <a:pt x="4" y="684"/>
                    </a:lnTo>
                    <a:lnTo>
                      <a:pt x="0" y="611"/>
                    </a:lnTo>
                    <a:lnTo>
                      <a:pt x="45" y="543"/>
                    </a:lnTo>
                    <a:lnTo>
                      <a:pt x="40" y="471"/>
                    </a:lnTo>
                    <a:lnTo>
                      <a:pt x="72" y="444"/>
                    </a:lnTo>
                    <a:lnTo>
                      <a:pt x="99" y="371"/>
                    </a:lnTo>
                    <a:lnTo>
                      <a:pt x="122" y="163"/>
                    </a:lnTo>
                    <a:lnTo>
                      <a:pt x="140" y="0"/>
                    </a:lnTo>
                    <a:lnTo>
                      <a:pt x="194" y="18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0" name="Freeform 28"/>
              <p:cNvSpPr>
                <a:spLocks/>
              </p:cNvSpPr>
              <p:nvPr/>
            </p:nvSpPr>
            <p:spPr bwMode="auto">
              <a:xfrm>
                <a:off x="868" y="3517"/>
                <a:ext cx="231" cy="371"/>
              </a:xfrm>
              <a:custGeom>
                <a:avLst/>
                <a:gdLst>
                  <a:gd name="T0" fmla="*/ 1 w 462"/>
                  <a:gd name="T1" fmla="*/ 0 h 743"/>
                  <a:gd name="T2" fmla="*/ 1 w 462"/>
                  <a:gd name="T3" fmla="*/ 0 h 743"/>
                  <a:gd name="T4" fmla="*/ 1 w 462"/>
                  <a:gd name="T5" fmla="*/ 0 h 743"/>
                  <a:gd name="T6" fmla="*/ 1 w 462"/>
                  <a:gd name="T7" fmla="*/ 0 h 743"/>
                  <a:gd name="T8" fmla="*/ 1 w 462"/>
                  <a:gd name="T9" fmla="*/ 0 h 743"/>
                  <a:gd name="T10" fmla="*/ 0 w 462"/>
                  <a:gd name="T11" fmla="*/ 0 h 743"/>
                  <a:gd name="T12" fmla="*/ 1 w 462"/>
                  <a:gd name="T13" fmla="*/ 0 h 743"/>
                  <a:gd name="T14" fmla="*/ 1 w 462"/>
                  <a:gd name="T15" fmla="*/ 0 h 743"/>
                  <a:gd name="T16" fmla="*/ 1 w 462"/>
                  <a:gd name="T17" fmla="*/ 0 h 743"/>
                  <a:gd name="T18" fmla="*/ 1 w 462"/>
                  <a:gd name="T19" fmla="*/ 0 h 743"/>
                  <a:gd name="T20" fmla="*/ 1 w 462"/>
                  <a:gd name="T21" fmla="*/ 0 h 743"/>
                  <a:gd name="T22" fmla="*/ 1 w 462"/>
                  <a:gd name="T23" fmla="*/ 0 h 743"/>
                  <a:gd name="T24" fmla="*/ 1 w 462"/>
                  <a:gd name="T25" fmla="*/ 0 h 7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2"/>
                  <a:gd name="T40" fmla="*/ 0 h 743"/>
                  <a:gd name="T41" fmla="*/ 462 w 462"/>
                  <a:gd name="T42" fmla="*/ 743 h 7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2" h="743">
                    <a:moveTo>
                      <a:pt x="399" y="0"/>
                    </a:moveTo>
                    <a:lnTo>
                      <a:pt x="299" y="209"/>
                    </a:lnTo>
                    <a:lnTo>
                      <a:pt x="222" y="349"/>
                    </a:lnTo>
                    <a:lnTo>
                      <a:pt x="136" y="526"/>
                    </a:lnTo>
                    <a:lnTo>
                      <a:pt x="77" y="625"/>
                    </a:lnTo>
                    <a:lnTo>
                      <a:pt x="0" y="728"/>
                    </a:lnTo>
                    <a:lnTo>
                      <a:pt x="64" y="743"/>
                    </a:lnTo>
                    <a:lnTo>
                      <a:pt x="163" y="598"/>
                    </a:lnTo>
                    <a:lnTo>
                      <a:pt x="245" y="435"/>
                    </a:lnTo>
                    <a:lnTo>
                      <a:pt x="299" y="331"/>
                    </a:lnTo>
                    <a:lnTo>
                      <a:pt x="394" y="150"/>
                    </a:lnTo>
                    <a:lnTo>
                      <a:pt x="462" y="14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1" name="Oval 29"/>
              <p:cNvSpPr>
                <a:spLocks noChangeArrowheads="1"/>
              </p:cNvSpPr>
              <p:nvPr/>
            </p:nvSpPr>
            <p:spPr bwMode="auto">
              <a:xfrm>
                <a:off x="1151" y="3566"/>
                <a:ext cx="51" cy="5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2" name="Oval 30"/>
              <p:cNvSpPr>
                <a:spLocks noChangeArrowheads="1"/>
              </p:cNvSpPr>
              <p:nvPr/>
            </p:nvSpPr>
            <p:spPr bwMode="auto">
              <a:xfrm>
                <a:off x="881" y="3539"/>
                <a:ext cx="59" cy="49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3" name="Oval 31"/>
              <p:cNvSpPr>
                <a:spLocks noChangeArrowheads="1"/>
              </p:cNvSpPr>
              <p:nvPr/>
            </p:nvSpPr>
            <p:spPr bwMode="auto">
              <a:xfrm>
                <a:off x="1060" y="3462"/>
                <a:ext cx="56" cy="72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54" name="Oval 32"/>
              <p:cNvSpPr>
                <a:spLocks noChangeArrowheads="1"/>
              </p:cNvSpPr>
              <p:nvPr/>
            </p:nvSpPr>
            <p:spPr bwMode="auto">
              <a:xfrm>
                <a:off x="967" y="3435"/>
                <a:ext cx="54" cy="81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2237" name="Group 33"/>
            <p:cNvGrpSpPr>
              <a:grpSpLocks/>
            </p:cNvGrpSpPr>
            <p:nvPr/>
          </p:nvGrpSpPr>
          <p:grpSpPr bwMode="auto">
            <a:xfrm>
              <a:off x="751" y="3683"/>
              <a:ext cx="653" cy="631"/>
              <a:chOff x="751" y="3683"/>
              <a:chExt cx="653" cy="631"/>
            </a:xfrm>
          </p:grpSpPr>
          <p:grpSp>
            <p:nvGrpSpPr>
              <p:cNvPr id="52318" name="Group 34"/>
              <p:cNvGrpSpPr>
                <a:grpSpLocks/>
              </p:cNvGrpSpPr>
              <p:nvPr/>
            </p:nvGrpSpPr>
            <p:grpSpPr bwMode="auto">
              <a:xfrm>
                <a:off x="751" y="3683"/>
                <a:ext cx="653" cy="631"/>
                <a:chOff x="751" y="3683"/>
                <a:chExt cx="653" cy="631"/>
              </a:xfrm>
            </p:grpSpPr>
            <p:sp>
              <p:nvSpPr>
                <p:cNvPr id="52320" name="Freeform 35"/>
                <p:cNvSpPr>
                  <a:spLocks/>
                </p:cNvSpPr>
                <p:nvPr/>
              </p:nvSpPr>
              <p:spPr bwMode="auto">
                <a:xfrm>
                  <a:off x="870" y="3770"/>
                  <a:ext cx="534" cy="544"/>
                </a:xfrm>
                <a:custGeom>
                  <a:avLst/>
                  <a:gdLst>
                    <a:gd name="T0" fmla="*/ 0 w 1069"/>
                    <a:gd name="T1" fmla="*/ 1 h 1087"/>
                    <a:gd name="T2" fmla="*/ 0 w 1069"/>
                    <a:gd name="T3" fmla="*/ 1 h 1087"/>
                    <a:gd name="T4" fmla="*/ 0 w 1069"/>
                    <a:gd name="T5" fmla="*/ 1 h 1087"/>
                    <a:gd name="T6" fmla="*/ 0 w 1069"/>
                    <a:gd name="T7" fmla="*/ 1 h 1087"/>
                    <a:gd name="T8" fmla="*/ 0 w 1069"/>
                    <a:gd name="T9" fmla="*/ 1 h 1087"/>
                    <a:gd name="T10" fmla="*/ 0 w 1069"/>
                    <a:gd name="T11" fmla="*/ 1 h 1087"/>
                    <a:gd name="T12" fmla="*/ 0 w 1069"/>
                    <a:gd name="T13" fmla="*/ 1 h 1087"/>
                    <a:gd name="T14" fmla="*/ 0 w 1069"/>
                    <a:gd name="T15" fmla="*/ 1 h 1087"/>
                    <a:gd name="T16" fmla="*/ 0 w 1069"/>
                    <a:gd name="T17" fmla="*/ 1 h 1087"/>
                    <a:gd name="T18" fmla="*/ 0 w 1069"/>
                    <a:gd name="T19" fmla="*/ 0 h 1087"/>
                    <a:gd name="T20" fmla="*/ 0 w 1069"/>
                    <a:gd name="T21" fmla="*/ 0 h 1087"/>
                    <a:gd name="T22" fmla="*/ 0 w 1069"/>
                    <a:gd name="T23" fmla="*/ 1 h 1087"/>
                    <a:gd name="T24" fmla="*/ 0 w 1069"/>
                    <a:gd name="T25" fmla="*/ 1 h 1087"/>
                    <a:gd name="T26" fmla="*/ 0 w 1069"/>
                    <a:gd name="T27" fmla="*/ 1 h 1087"/>
                    <a:gd name="T28" fmla="*/ 0 w 1069"/>
                    <a:gd name="T29" fmla="*/ 1 h 1087"/>
                    <a:gd name="T30" fmla="*/ 0 w 1069"/>
                    <a:gd name="T31" fmla="*/ 1 h 1087"/>
                    <a:gd name="T32" fmla="*/ 0 w 1069"/>
                    <a:gd name="T33" fmla="*/ 1 h 1087"/>
                    <a:gd name="T34" fmla="*/ 0 w 1069"/>
                    <a:gd name="T35" fmla="*/ 1 h 1087"/>
                    <a:gd name="T36" fmla="*/ 0 w 1069"/>
                    <a:gd name="T37" fmla="*/ 1 h 1087"/>
                    <a:gd name="T38" fmla="*/ 0 w 1069"/>
                    <a:gd name="T39" fmla="*/ 1 h 1087"/>
                    <a:gd name="T40" fmla="*/ 0 w 1069"/>
                    <a:gd name="T41" fmla="*/ 1 h 1087"/>
                    <a:gd name="T42" fmla="*/ 0 w 1069"/>
                    <a:gd name="T43" fmla="*/ 1 h 1087"/>
                    <a:gd name="T44" fmla="*/ 0 w 1069"/>
                    <a:gd name="T45" fmla="*/ 1 h 1087"/>
                    <a:gd name="T46" fmla="*/ 0 w 1069"/>
                    <a:gd name="T47" fmla="*/ 1 h 1087"/>
                    <a:gd name="T48" fmla="*/ 0 w 1069"/>
                    <a:gd name="T49" fmla="*/ 1 h 1087"/>
                    <a:gd name="T50" fmla="*/ 0 w 1069"/>
                    <a:gd name="T51" fmla="*/ 1 h 1087"/>
                    <a:gd name="T52" fmla="*/ 0 w 1069"/>
                    <a:gd name="T53" fmla="*/ 1 h 1087"/>
                    <a:gd name="T54" fmla="*/ 0 w 1069"/>
                    <a:gd name="T55" fmla="*/ 1 h 1087"/>
                    <a:gd name="T56" fmla="*/ 0 w 1069"/>
                    <a:gd name="T57" fmla="*/ 1 h 1087"/>
                    <a:gd name="T58" fmla="*/ 0 w 1069"/>
                    <a:gd name="T59" fmla="*/ 1 h 1087"/>
                    <a:gd name="T60" fmla="*/ 0 w 1069"/>
                    <a:gd name="T61" fmla="*/ 1 h 1087"/>
                    <a:gd name="T62" fmla="*/ 0 w 1069"/>
                    <a:gd name="T63" fmla="*/ 1 h 1087"/>
                    <a:gd name="T64" fmla="*/ 0 w 1069"/>
                    <a:gd name="T65" fmla="*/ 1 h 1087"/>
                    <a:gd name="T66" fmla="*/ 0 w 1069"/>
                    <a:gd name="T67" fmla="*/ 1 h 1087"/>
                    <a:gd name="T68" fmla="*/ 0 w 1069"/>
                    <a:gd name="T69" fmla="*/ 1 h 1087"/>
                    <a:gd name="T70" fmla="*/ 0 w 1069"/>
                    <a:gd name="T71" fmla="*/ 1 h 1087"/>
                    <a:gd name="T72" fmla="*/ 0 w 1069"/>
                    <a:gd name="T73" fmla="*/ 1 h 1087"/>
                    <a:gd name="T74" fmla="*/ 0 w 1069"/>
                    <a:gd name="T75" fmla="*/ 1 h 1087"/>
                    <a:gd name="T76" fmla="*/ 0 w 1069"/>
                    <a:gd name="T77" fmla="*/ 1 h 1087"/>
                    <a:gd name="T78" fmla="*/ 0 w 1069"/>
                    <a:gd name="T79" fmla="*/ 1 h 1087"/>
                    <a:gd name="T80" fmla="*/ 0 w 1069"/>
                    <a:gd name="T81" fmla="*/ 1 h 1087"/>
                    <a:gd name="T82" fmla="*/ 0 w 1069"/>
                    <a:gd name="T83" fmla="*/ 1 h 1087"/>
                    <a:gd name="T84" fmla="*/ 0 w 1069"/>
                    <a:gd name="T85" fmla="*/ 1 h 1087"/>
                    <a:gd name="T86" fmla="*/ 0 w 1069"/>
                    <a:gd name="T87" fmla="*/ 1 h 1087"/>
                    <a:gd name="T88" fmla="*/ 0 w 1069"/>
                    <a:gd name="T89" fmla="*/ 1 h 1087"/>
                    <a:gd name="T90" fmla="*/ 0 w 1069"/>
                    <a:gd name="T91" fmla="*/ 1 h 108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9"/>
                    <a:gd name="T139" fmla="*/ 0 h 1087"/>
                    <a:gd name="T140" fmla="*/ 1069 w 1069"/>
                    <a:gd name="T141" fmla="*/ 1087 h 108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9" h="1087">
                      <a:moveTo>
                        <a:pt x="68" y="190"/>
                      </a:moveTo>
                      <a:lnTo>
                        <a:pt x="167" y="190"/>
                      </a:lnTo>
                      <a:lnTo>
                        <a:pt x="190" y="203"/>
                      </a:lnTo>
                      <a:lnTo>
                        <a:pt x="244" y="145"/>
                      </a:lnTo>
                      <a:lnTo>
                        <a:pt x="294" y="104"/>
                      </a:lnTo>
                      <a:lnTo>
                        <a:pt x="339" y="90"/>
                      </a:lnTo>
                      <a:lnTo>
                        <a:pt x="394" y="54"/>
                      </a:lnTo>
                      <a:lnTo>
                        <a:pt x="453" y="22"/>
                      </a:lnTo>
                      <a:lnTo>
                        <a:pt x="498" y="4"/>
                      </a:lnTo>
                      <a:lnTo>
                        <a:pt x="566" y="0"/>
                      </a:lnTo>
                      <a:lnTo>
                        <a:pt x="675" y="0"/>
                      </a:lnTo>
                      <a:lnTo>
                        <a:pt x="715" y="9"/>
                      </a:lnTo>
                      <a:lnTo>
                        <a:pt x="774" y="45"/>
                      </a:lnTo>
                      <a:lnTo>
                        <a:pt x="811" y="72"/>
                      </a:lnTo>
                      <a:lnTo>
                        <a:pt x="847" y="122"/>
                      </a:lnTo>
                      <a:lnTo>
                        <a:pt x="901" y="172"/>
                      </a:lnTo>
                      <a:lnTo>
                        <a:pt x="919" y="194"/>
                      </a:lnTo>
                      <a:lnTo>
                        <a:pt x="978" y="303"/>
                      </a:lnTo>
                      <a:lnTo>
                        <a:pt x="992" y="344"/>
                      </a:lnTo>
                      <a:lnTo>
                        <a:pt x="996" y="380"/>
                      </a:lnTo>
                      <a:lnTo>
                        <a:pt x="1010" y="412"/>
                      </a:lnTo>
                      <a:lnTo>
                        <a:pt x="1046" y="462"/>
                      </a:lnTo>
                      <a:lnTo>
                        <a:pt x="1051" y="493"/>
                      </a:lnTo>
                      <a:lnTo>
                        <a:pt x="1051" y="752"/>
                      </a:lnTo>
                      <a:lnTo>
                        <a:pt x="1064" y="797"/>
                      </a:lnTo>
                      <a:lnTo>
                        <a:pt x="1069" y="851"/>
                      </a:lnTo>
                      <a:lnTo>
                        <a:pt x="1060" y="928"/>
                      </a:lnTo>
                      <a:lnTo>
                        <a:pt x="987" y="1087"/>
                      </a:lnTo>
                      <a:lnTo>
                        <a:pt x="960" y="1010"/>
                      </a:lnTo>
                      <a:lnTo>
                        <a:pt x="860" y="956"/>
                      </a:lnTo>
                      <a:lnTo>
                        <a:pt x="779" y="897"/>
                      </a:lnTo>
                      <a:lnTo>
                        <a:pt x="765" y="874"/>
                      </a:lnTo>
                      <a:lnTo>
                        <a:pt x="693" y="747"/>
                      </a:lnTo>
                      <a:lnTo>
                        <a:pt x="629" y="661"/>
                      </a:lnTo>
                      <a:lnTo>
                        <a:pt x="575" y="602"/>
                      </a:lnTo>
                      <a:lnTo>
                        <a:pt x="493" y="543"/>
                      </a:lnTo>
                      <a:lnTo>
                        <a:pt x="412" y="507"/>
                      </a:lnTo>
                      <a:lnTo>
                        <a:pt x="335" y="471"/>
                      </a:lnTo>
                      <a:lnTo>
                        <a:pt x="285" y="462"/>
                      </a:lnTo>
                      <a:lnTo>
                        <a:pt x="258" y="462"/>
                      </a:lnTo>
                      <a:lnTo>
                        <a:pt x="235" y="444"/>
                      </a:lnTo>
                      <a:lnTo>
                        <a:pt x="204" y="425"/>
                      </a:lnTo>
                      <a:lnTo>
                        <a:pt x="190" y="398"/>
                      </a:lnTo>
                      <a:lnTo>
                        <a:pt x="131" y="353"/>
                      </a:lnTo>
                      <a:lnTo>
                        <a:pt x="0" y="212"/>
                      </a:lnTo>
                      <a:lnTo>
                        <a:pt x="68" y="190"/>
                      </a:lnTo>
                      <a:close/>
                    </a:path>
                  </a:pathLst>
                </a:custGeom>
                <a:solidFill>
                  <a:srgbClr val="C00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1" name="Oval 36"/>
                <p:cNvSpPr>
                  <a:spLocks noChangeArrowheads="1"/>
                </p:cNvSpPr>
                <p:nvPr/>
              </p:nvSpPr>
              <p:spPr bwMode="auto">
                <a:xfrm>
                  <a:off x="823" y="3803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2" name="Oval 37"/>
                <p:cNvSpPr>
                  <a:spLocks noChangeArrowheads="1"/>
                </p:cNvSpPr>
                <p:nvPr/>
              </p:nvSpPr>
              <p:spPr bwMode="auto">
                <a:xfrm>
                  <a:off x="832" y="3752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3" name="Oval 38"/>
                <p:cNvSpPr>
                  <a:spLocks noChangeArrowheads="1"/>
                </p:cNvSpPr>
                <p:nvPr/>
              </p:nvSpPr>
              <p:spPr bwMode="auto">
                <a:xfrm>
                  <a:off x="909" y="3875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4" name="Oval 39"/>
                <p:cNvSpPr>
                  <a:spLocks noChangeArrowheads="1"/>
                </p:cNvSpPr>
                <p:nvPr/>
              </p:nvSpPr>
              <p:spPr bwMode="auto">
                <a:xfrm>
                  <a:off x="947" y="3881"/>
                  <a:ext cx="13" cy="15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5" name="Oval 40"/>
                <p:cNvSpPr>
                  <a:spLocks noChangeArrowheads="1"/>
                </p:cNvSpPr>
                <p:nvPr/>
              </p:nvSpPr>
              <p:spPr bwMode="auto">
                <a:xfrm>
                  <a:off x="1053" y="3946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6" name="Oval 41"/>
                <p:cNvSpPr>
                  <a:spLocks noChangeArrowheads="1"/>
                </p:cNvSpPr>
                <p:nvPr/>
              </p:nvSpPr>
              <p:spPr bwMode="auto">
                <a:xfrm>
                  <a:off x="1019" y="3957"/>
                  <a:ext cx="13" cy="14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7" name="Oval 42"/>
                <p:cNvSpPr>
                  <a:spLocks noChangeArrowheads="1"/>
                </p:cNvSpPr>
                <p:nvPr/>
              </p:nvSpPr>
              <p:spPr bwMode="auto">
                <a:xfrm>
                  <a:off x="986" y="389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8" name="Oval 43"/>
                <p:cNvSpPr>
                  <a:spLocks noChangeArrowheads="1"/>
                </p:cNvSpPr>
                <p:nvPr/>
              </p:nvSpPr>
              <p:spPr bwMode="auto">
                <a:xfrm>
                  <a:off x="936" y="3872"/>
                  <a:ext cx="11" cy="11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29" name="Oval 44"/>
                <p:cNvSpPr>
                  <a:spLocks noChangeArrowheads="1"/>
                </p:cNvSpPr>
                <p:nvPr/>
              </p:nvSpPr>
              <p:spPr bwMode="auto">
                <a:xfrm>
                  <a:off x="931" y="3884"/>
                  <a:ext cx="8" cy="7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0" name="Oval 45"/>
                <p:cNvSpPr>
                  <a:spLocks noChangeArrowheads="1"/>
                </p:cNvSpPr>
                <p:nvPr/>
              </p:nvSpPr>
              <p:spPr bwMode="auto">
                <a:xfrm>
                  <a:off x="994" y="3941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1" name="Oval 46"/>
                <p:cNvSpPr>
                  <a:spLocks noChangeArrowheads="1"/>
                </p:cNvSpPr>
                <p:nvPr/>
              </p:nvSpPr>
              <p:spPr bwMode="auto">
                <a:xfrm>
                  <a:off x="1009" y="3934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2" name="Oval 47"/>
                <p:cNvSpPr>
                  <a:spLocks noChangeArrowheads="1"/>
                </p:cNvSpPr>
                <p:nvPr/>
              </p:nvSpPr>
              <p:spPr bwMode="auto">
                <a:xfrm>
                  <a:off x="1052" y="3929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3" name="Oval 48"/>
                <p:cNvSpPr>
                  <a:spLocks noChangeArrowheads="1"/>
                </p:cNvSpPr>
                <p:nvPr/>
              </p:nvSpPr>
              <p:spPr bwMode="auto">
                <a:xfrm>
                  <a:off x="1042" y="396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4" name="Oval 49"/>
                <p:cNvSpPr>
                  <a:spLocks noChangeArrowheads="1"/>
                </p:cNvSpPr>
                <p:nvPr/>
              </p:nvSpPr>
              <p:spPr bwMode="auto">
                <a:xfrm>
                  <a:off x="1071" y="3976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5" name="Oval 50"/>
                <p:cNvSpPr>
                  <a:spLocks noChangeArrowheads="1"/>
                </p:cNvSpPr>
                <p:nvPr/>
              </p:nvSpPr>
              <p:spPr bwMode="auto">
                <a:xfrm>
                  <a:off x="844" y="3782"/>
                  <a:ext cx="8" cy="8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6" name="Oval 51"/>
                <p:cNvSpPr>
                  <a:spLocks noChangeArrowheads="1"/>
                </p:cNvSpPr>
                <p:nvPr/>
              </p:nvSpPr>
              <p:spPr bwMode="auto">
                <a:xfrm>
                  <a:off x="883" y="3774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7" name="Oval 52"/>
                <p:cNvSpPr>
                  <a:spLocks noChangeArrowheads="1"/>
                </p:cNvSpPr>
                <p:nvPr/>
              </p:nvSpPr>
              <p:spPr bwMode="auto">
                <a:xfrm>
                  <a:off x="803" y="376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8" name="Oval 53"/>
                <p:cNvSpPr>
                  <a:spLocks noChangeArrowheads="1"/>
                </p:cNvSpPr>
                <p:nvPr/>
              </p:nvSpPr>
              <p:spPr bwMode="auto">
                <a:xfrm>
                  <a:off x="806" y="3750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39" name="Oval 54"/>
                <p:cNvSpPr>
                  <a:spLocks noChangeArrowheads="1"/>
                </p:cNvSpPr>
                <p:nvPr/>
              </p:nvSpPr>
              <p:spPr bwMode="auto">
                <a:xfrm>
                  <a:off x="765" y="377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40" name="Oval 55"/>
                <p:cNvSpPr>
                  <a:spLocks noChangeArrowheads="1"/>
                </p:cNvSpPr>
                <p:nvPr/>
              </p:nvSpPr>
              <p:spPr bwMode="auto">
                <a:xfrm>
                  <a:off x="856" y="3743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41" name="Oval 56"/>
                <p:cNvSpPr>
                  <a:spLocks noChangeArrowheads="1"/>
                </p:cNvSpPr>
                <p:nvPr/>
              </p:nvSpPr>
              <p:spPr bwMode="auto">
                <a:xfrm>
                  <a:off x="883" y="3705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42" name="Oval 57"/>
                <p:cNvSpPr>
                  <a:spLocks noChangeArrowheads="1"/>
                </p:cNvSpPr>
                <p:nvPr/>
              </p:nvSpPr>
              <p:spPr bwMode="auto">
                <a:xfrm>
                  <a:off x="852" y="369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43" name="Oval 58"/>
                <p:cNvSpPr>
                  <a:spLocks noChangeArrowheads="1"/>
                </p:cNvSpPr>
                <p:nvPr/>
              </p:nvSpPr>
              <p:spPr bwMode="auto">
                <a:xfrm>
                  <a:off x="818" y="3709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44" name="Oval 59"/>
                <p:cNvSpPr>
                  <a:spLocks noChangeArrowheads="1"/>
                </p:cNvSpPr>
                <p:nvPr/>
              </p:nvSpPr>
              <p:spPr bwMode="auto">
                <a:xfrm>
                  <a:off x="784" y="3683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45" name="Oval 60"/>
                <p:cNvSpPr>
                  <a:spLocks noChangeArrowheads="1"/>
                </p:cNvSpPr>
                <p:nvPr/>
              </p:nvSpPr>
              <p:spPr bwMode="auto">
                <a:xfrm>
                  <a:off x="751" y="3707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346" name="Oval 61"/>
                <p:cNvSpPr>
                  <a:spLocks noChangeArrowheads="1"/>
                </p:cNvSpPr>
                <p:nvPr/>
              </p:nvSpPr>
              <p:spPr bwMode="auto">
                <a:xfrm>
                  <a:off x="752" y="3748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52319" name="Freeform 62"/>
              <p:cNvSpPr>
                <a:spLocks/>
              </p:cNvSpPr>
              <p:nvPr/>
            </p:nvSpPr>
            <p:spPr bwMode="auto">
              <a:xfrm>
                <a:off x="1105" y="3865"/>
                <a:ext cx="241" cy="355"/>
              </a:xfrm>
              <a:custGeom>
                <a:avLst/>
                <a:gdLst>
                  <a:gd name="T0" fmla="*/ 0 w 480"/>
                  <a:gd name="T1" fmla="*/ 0 h 712"/>
                  <a:gd name="T2" fmla="*/ 1 w 480"/>
                  <a:gd name="T3" fmla="*/ 0 h 712"/>
                  <a:gd name="T4" fmla="*/ 1 w 480"/>
                  <a:gd name="T5" fmla="*/ 0 h 712"/>
                  <a:gd name="T6" fmla="*/ 1 w 480"/>
                  <a:gd name="T7" fmla="*/ 0 h 712"/>
                  <a:gd name="T8" fmla="*/ 1 w 480"/>
                  <a:gd name="T9" fmla="*/ 0 h 712"/>
                  <a:gd name="T10" fmla="*/ 1 w 480"/>
                  <a:gd name="T11" fmla="*/ 0 h 712"/>
                  <a:gd name="T12" fmla="*/ 1 w 480"/>
                  <a:gd name="T13" fmla="*/ 0 h 712"/>
                  <a:gd name="T14" fmla="*/ 1 w 480"/>
                  <a:gd name="T15" fmla="*/ 0 h 712"/>
                  <a:gd name="T16" fmla="*/ 1 w 480"/>
                  <a:gd name="T17" fmla="*/ 0 h 712"/>
                  <a:gd name="T18" fmla="*/ 1 w 480"/>
                  <a:gd name="T19" fmla="*/ 0 h 7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0"/>
                  <a:gd name="T31" fmla="*/ 0 h 712"/>
                  <a:gd name="T32" fmla="*/ 480 w 480"/>
                  <a:gd name="T33" fmla="*/ 712 h 7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0" h="712">
                    <a:moveTo>
                      <a:pt x="0" y="0"/>
                    </a:moveTo>
                    <a:lnTo>
                      <a:pt x="127" y="59"/>
                    </a:lnTo>
                    <a:lnTo>
                      <a:pt x="222" y="150"/>
                    </a:lnTo>
                    <a:lnTo>
                      <a:pt x="285" y="218"/>
                    </a:lnTo>
                    <a:lnTo>
                      <a:pt x="331" y="290"/>
                    </a:lnTo>
                    <a:lnTo>
                      <a:pt x="380" y="385"/>
                    </a:lnTo>
                    <a:lnTo>
                      <a:pt x="417" y="499"/>
                    </a:lnTo>
                    <a:lnTo>
                      <a:pt x="471" y="621"/>
                    </a:lnTo>
                    <a:lnTo>
                      <a:pt x="480" y="680"/>
                    </a:lnTo>
                    <a:lnTo>
                      <a:pt x="480" y="712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2238" name="Group 63"/>
            <p:cNvGrpSpPr>
              <a:grpSpLocks/>
            </p:cNvGrpSpPr>
            <p:nvPr/>
          </p:nvGrpSpPr>
          <p:grpSpPr bwMode="auto">
            <a:xfrm>
              <a:off x="754" y="3609"/>
              <a:ext cx="394" cy="382"/>
              <a:chOff x="754" y="3609"/>
              <a:chExt cx="394" cy="382"/>
            </a:xfrm>
          </p:grpSpPr>
          <p:sp>
            <p:nvSpPr>
              <p:cNvPr id="52239" name="Oval 64"/>
              <p:cNvSpPr>
                <a:spLocks noChangeArrowheads="1"/>
              </p:cNvSpPr>
              <p:nvPr/>
            </p:nvSpPr>
            <p:spPr bwMode="auto">
              <a:xfrm>
                <a:off x="1108" y="3839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0" name="Oval 65"/>
              <p:cNvSpPr>
                <a:spLocks noChangeArrowheads="1"/>
              </p:cNvSpPr>
              <p:nvPr/>
            </p:nvSpPr>
            <p:spPr bwMode="auto">
              <a:xfrm>
                <a:off x="1109" y="388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1" name="Oval 66"/>
              <p:cNvSpPr>
                <a:spLocks noChangeArrowheads="1"/>
              </p:cNvSpPr>
              <p:nvPr/>
            </p:nvSpPr>
            <p:spPr bwMode="auto">
              <a:xfrm>
                <a:off x="1068" y="393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2" name="Oval 67"/>
              <p:cNvSpPr>
                <a:spLocks noChangeArrowheads="1"/>
              </p:cNvSpPr>
              <p:nvPr/>
            </p:nvSpPr>
            <p:spPr bwMode="auto">
              <a:xfrm>
                <a:off x="1105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3" name="Oval 68"/>
              <p:cNvSpPr>
                <a:spLocks noChangeArrowheads="1"/>
              </p:cNvSpPr>
              <p:nvPr/>
            </p:nvSpPr>
            <p:spPr bwMode="auto">
              <a:xfrm>
                <a:off x="1087" y="397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4" name="Oval 69"/>
              <p:cNvSpPr>
                <a:spLocks noChangeArrowheads="1"/>
              </p:cNvSpPr>
              <p:nvPr/>
            </p:nvSpPr>
            <p:spPr bwMode="auto">
              <a:xfrm>
                <a:off x="1117" y="3820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5" name="Oval 70"/>
              <p:cNvSpPr>
                <a:spLocks noChangeArrowheads="1"/>
              </p:cNvSpPr>
              <p:nvPr/>
            </p:nvSpPr>
            <p:spPr bwMode="auto">
              <a:xfrm>
                <a:off x="1022" y="3949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6" name="Oval 71"/>
              <p:cNvSpPr>
                <a:spLocks noChangeArrowheads="1"/>
              </p:cNvSpPr>
              <p:nvPr/>
            </p:nvSpPr>
            <p:spPr bwMode="auto">
              <a:xfrm>
                <a:off x="1009" y="3955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7" name="Oval 72"/>
              <p:cNvSpPr>
                <a:spLocks noChangeArrowheads="1"/>
              </p:cNvSpPr>
              <p:nvPr/>
            </p:nvSpPr>
            <p:spPr bwMode="auto">
              <a:xfrm>
                <a:off x="1040" y="3958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8" name="Oval 73"/>
              <p:cNvSpPr>
                <a:spLocks noChangeArrowheads="1"/>
              </p:cNvSpPr>
              <p:nvPr/>
            </p:nvSpPr>
            <p:spPr bwMode="auto">
              <a:xfrm>
                <a:off x="1047" y="3948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49" name="Oval 74"/>
              <p:cNvSpPr>
                <a:spLocks noChangeArrowheads="1"/>
              </p:cNvSpPr>
              <p:nvPr/>
            </p:nvSpPr>
            <p:spPr bwMode="auto">
              <a:xfrm>
                <a:off x="1113" y="3955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0" name="Oval 75"/>
              <p:cNvSpPr>
                <a:spLocks noChangeArrowheads="1"/>
              </p:cNvSpPr>
              <p:nvPr/>
            </p:nvSpPr>
            <p:spPr bwMode="auto">
              <a:xfrm>
                <a:off x="1016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1" name="Oval 76"/>
              <p:cNvSpPr>
                <a:spLocks noChangeArrowheads="1"/>
              </p:cNvSpPr>
              <p:nvPr/>
            </p:nvSpPr>
            <p:spPr bwMode="auto">
              <a:xfrm>
                <a:off x="1078" y="391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2" name="Oval 77"/>
              <p:cNvSpPr>
                <a:spLocks noChangeArrowheads="1"/>
              </p:cNvSpPr>
              <p:nvPr/>
            </p:nvSpPr>
            <p:spPr bwMode="auto">
              <a:xfrm>
                <a:off x="1135" y="388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3" name="Oval 78"/>
              <p:cNvSpPr>
                <a:spLocks noChangeArrowheads="1"/>
              </p:cNvSpPr>
              <p:nvPr/>
            </p:nvSpPr>
            <p:spPr bwMode="auto">
              <a:xfrm>
                <a:off x="869" y="370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4" name="Oval 79"/>
              <p:cNvSpPr>
                <a:spLocks noChangeArrowheads="1"/>
              </p:cNvSpPr>
              <p:nvPr/>
            </p:nvSpPr>
            <p:spPr bwMode="auto">
              <a:xfrm>
                <a:off x="754" y="376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5" name="Oval 80"/>
              <p:cNvSpPr>
                <a:spLocks noChangeArrowheads="1"/>
              </p:cNvSpPr>
              <p:nvPr/>
            </p:nvSpPr>
            <p:spPr bwMode="auto">
              <a:xfrm>
                <a:off x="775" y="377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6" name="Oval 81"/>
              <p:cNvSpPr>
                <a:spLocks noChangeArrowheads="1"/>
              </p:cNvSpPr>
              <p:nvPr/>
            </p:nvSpPr>
            <p:spPr bwMode="auto">
              <a:xfrm>
                <a:off x="816" y="3794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7" name="Oval 82"/>
              <p:cNvSpPr>
                <a:spLocks noChangeArrowheads="1"/>
              </p:cNvSpPr>
              <p:nvPr/>
            </p:nvSpPr>
            <p:spPr bwMode="auto">
              <a:xfrm>
                <a:off x="809" y="373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8" name="Oval 83"/>
              <p:cNvSpPr>
                <a:spLocks noChangeArrowheads="1"/>
              </p:cNvSpPr>
              <p:nvPr/>
            </p:nvSpPr>
            <p:spPr bwMode="auto">
              <a:xfrm>
                <a:off x="808" y="369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59" name="Oval 84"/>
              <p:cNvSpPr>
                <a:spLocks noChangeArrowheads="1"/>
              </p:cNvSpPr>
              <p:nvPr/>
            </p:nvSpPr>
            <p:spPr bwMode="auto">
              <a:xfrm>
                <a:off x="1042" y="387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0" name="Oval 85"/>
              <p:cNvSpPr>
                <a:spLocks noChangeArrowheads="1"/>
              </p:cNvSpPr>
              <p:nvPr/>
            </p:nvSpPr>
            <p:spPr bwMode="auto">
              <a:xfrm>
                <a:off x="1066" y="383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1" name="Oval 86"/>
              <p:cNvSpPr>
                <a:spLocks noChangeArrowheads="1"/>
              </p:cNvSpPr>
              <p:nvPr/>
            </p:nvSpPr>
            <p:spPr bwMode="auto">
              <a:xfrm>
                <a:off x="1088" y="381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2" name="Oval 87"/>
              <p:cNvSpPr>
                <a:spLocks noChangeArrowheads="1"/>
              </p:cNvSpPr>
              <p:nvPr/>
            </p:nvSpPr>
            <p:spPr bwMode="auto">
              <a:xfrm>
                <a:off x="898" y="370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3" name="Oval 88"/>
              <p:cNvSpPr>
                <a:spLocks noChangeArrowheads="1"/>
              </p:cNvSpPr>
              <p:nvPr/>
            </p:nvSpPr>
            <p:spPr bwMode="auto">
              <a:xfrm>
                <a:off x="863" y="374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4" name="Oval 89"/>
              <p:cNvSpPr>
                <a:spLocks noChangeArrowheads="1"/>
              </p:cNvSpPr>
              <p:nvPr/>
            </p:nvSpPr>
            <p:spPr bwMode="auto">
              <a:xfrm>
                <a:off x="831" y="3699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5" name="Oval 90"/>
              <p:cNvSpPr>
                <a:spLocks noChangeArrowheads="1"/>
              </p:cNvSpPr>
              <p:nvPr/>
            </p:nvSpPr>
            <p:spPr bwMode="auto">
              <a:xfrm>
                <a:off x="1052" y="3905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6" name="Oval 91"/>
              <p:cNvSpPr>
                <a:spLocks noChangeArrowheads="1"/>
              </p:cNvSpPr>
              <p:nvPr/>
            </p:nvSpPr>
            <p:spPr bwMode="auto">
              <a:xfrm>
                <a:off x="1097" y="3890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7" name="Oval 92"/>
              <p:cNvSpPr>
                <a:spLocks noChangeArrowheads="1"/>
              </p:cNvSpPr>
              <p:nvPr/>
            </p:nvSpPr>
            <p:spPr bwMode="auto">
              <a:xfrm>
                <a:off x="1025" y="3906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8" name="Oval 93"/>
              <p:cNvSpPr>
                <a:spLocks noChangeArrowheads="1"/>
              </p:cNvSpPr>
              <p:nvPr/>
            </p:nvSpPr>
            <p:spPr bwMode="auto">
              <a:xfrm>
                <a:off x="1003" y="3881"/>
                <a:ext cx="11" cy="1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69" name="Oval 94"/>
              <p:cNvSpPr>
                <a:spLocks noChangeArrowheads="1"/>
              </p:cNvSpPr>
              <p:nvPr/>
            </p:nvSpPr>
            <p:spPr bwMode="auto">
              <a:xfrm>
                <a:off x="996" y="389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0" name="Oval 95"/>
              <p:cNvSpPr>
                <a:spLocks noChangeArrowheads="1"/>
              </p:cNvSpPr>
              <p:nvPr/>
            </p:nvSpPr>
            <p:spPr bwMode="auto">
              <a:xfrm>
                <a:off x="1053" y="38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1" name="Oval 96"/>
              <p:cNvSpPr>
                <a:spLocks noChangeArrowheads="1"/>
              </p:cNvSpPr>
              <p:nvPr/>
            </p:nvSpPr>
            <p:spPr bwMode="auto">
              <a:xfrm>
                <a:off x="840" y="3803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2" name="Oval 97"/>
              <p:cNvSpPr>
                <a:spLocks noChangeArrowheads="1"/>
              </p:cNvSpPr>
              <p:nvPr/>
            </p:nvSpPr>
            <p:spPr bwMode="auto">
              <a:xfrm>
                <a:off x="836" y="3778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3" name="Oval 98"/>
              <p:cNvSpPr>
                <a:spLocks noChangeArrowheads="1"/>
              </p:cNvSpPr>
              <p:nvPr/>
            </p:nvSpPr>
            <p:spPr bwMode="auto">
              <a:xfrm>
                <a:off x="826" y="37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4" name="Oval 99"/>
              <p:cNvSpPr>
                <a:spLocks noChangeArrowheads="1"/>
              </p:cNvSpPr>
              <p:nvPr/>
            </p:nvSpPr>
            <p:spPr bwMode="auto">
              <a:xfrm>
                <a:off x="815" y="376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5" name="Oval 100"/>
              <p:cNvSpPr>
                <a:spLocks noChangeArrowheads="1"/>
              </p:cNvSpPr>
              <p:nvPr/>
            </p:nvSpPr>
            <p:spPr bwMode="auto">
              <a:xfrm>
                <a:off x="851" y="3686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6" name="Oval 101"/>
              <p:cNvSpPr>
                <a:spLocks noChangeArrowheads="1"/>
              </p:cNvSpPr>
              <p:nvPr/>
            </p:nvSpPr>
            <p:spPr bwMode="auto">
              <a:xfrm>
                <a:off x="840" y="3670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7" name="Oval 102"/>
              <p:cNvSpPr>
                <a:spLocks noChangeArrowheads="1"/>
              </p:cNvSpPr>
              <p:nvPr/>
            </p:nvSpPr>
            <p:spPr bwMode="auto">
              <a:xfrm>
                <a:off x="878" y="3665"/>
                <a:ext cx="14" cy="1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8" name="Oval 103"/>
              <p:cNvSpPr>
                <a:spLocks noChangeArrowheads="1"/>
              </p:cNvSpPr>
              <p:nvPr/>
            </p:nvSpPr>
            <p:spPr bwMode="auto">
              <a:xfrm>
                <a:off x="914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79" name="Oval 104"/>
              <p:cNvSpPr>
                <a:spLocks noChangeArrowheads="1"/>
              </p:cNvSpPr>
              <p:nvPr/>
            </p:nvSpPr>
            <p:spPr bwMode="auto">
              <a:xfrm>
                <a:off x="856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0" name="Oval 105"/>
              <p:cNvSpPr>
                <a:spLocks noChangeArrowheads="1"/>
              </p:cNvSpPr>
              <p:nvPr/>
            </p:nvSpPr>
            <p:spPr bwMode="auto">
              <a:xfrm>
                <a:off x="837" y="386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1" name="Oval 106"/>
              <p:cNvSpPr>
                <a:spLocks noChangeArrowheads="1"/>
              </p:cNvSpPr>
              <p:nvPr/>
            </p:nvSpPr>
            <p:spPr bwMode="auto">
              <a:xfrm>
                <a:off x="862" y="386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2" name="Oval 107"/>
              <p:cNvSpPr>
                <a:spLocks noChangeArrowheads="1"/>
              </p:cNvSpPr>
              <p:nvPr/>
            </p:nvSpPr>
            <p:spPr bwMode="auto">
              <a:xfrm>
                <a:off x="823" y="383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3" name="Oval 108"/>
              <p:cNvSpPr>
                <a:spLocks noChangeArrowheads="1"/>
              </p:cNvSpPr>
              <p:nvPr/>
            </p:nvSpPr>
            <p:spPr bwMode="auto">
              <a:xfrm>
                <a:off x="794" y="381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4" name="Oval 109"/>
              <p:cNvSpPr>
                <a:spLocks noChangeArrowheads="1"/>
              </p:cNvSpPr>
              <p:nvPr/>
            </p:nvSpPr>
            <p:spPr bwMode="auto">
              <a:xfrm>
                <a:off x="760" y="3808"/>
                <a:ext cx="18" cy="18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5" name="Oval 110"/>
              <p:cNvSpPr>
                <a:spLocks noChangeArrowheads="1"/>
              </p:cNvSpPr>
              <p:nvPr/>
            </p:nvSpPr>
            <p:spPr bwMode="auto">
              <a:xfrm>
                <a:off x="892" y="3800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6" name="Oval 111"/>
              <p:cNvSpPr>
                <a:spLocks noChangeArrowheads="1"/>
              </p:cNvSpPr>
              <p:nvPr/>
            </p:nvSpPr>
            <p:spPr bwMode="auto">
              <a:xfrm>
                <a:off x="852" y="377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7" name="Oval 112"/>
              <p:cNvSpPr>
                <a:spLocks noChangeArrowheads="1"/>
              </p:cNvSpPr>
              <p:nvPr/>
            </p:nvSpPr>
            <p:spPr bwMode="auto">
              <a:xfrm>
                <a:off x="895" y="376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8" name="Oval 113"/>
              <p:cNvSpPr>
                <a:spLocks noChangeArrowheads="1"/>
              </p:cNvSpPr>
              <p:nvPr/>
            </p:nvSpPr>
            <p:spPr bwMode="auto">
              <a:xfrm>
                <a:off x="911" y="3740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89" name="Oval 114"/>
              <p:cNvSpPr>
                <a:spLocks noChangeArrowheads="1"/>
              </p:cNvSpPr>
              <p:nvPr/>
            </p:nvSpPr>
            <p:spPr bwMode="auto">
              <a:xfrm>
                <a:off x="916" y="3689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0" name="Oval 115"/>
              <p:cNvSpPr>
                <a:spLocks noChangeArrowheads="1"/>
              </p:cNvSpPr>
              <p:nvPr/>
            </p:nvSpPr>
            <p:spPr bwMode="auto">
              <a:xfrm>
                <a:off x="755" y="372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1" name="Oval 116"/>
              <p:cNvSpPr>
                <a:spLocks noChangeArrowheads="1"/>
              </p:cNvSpPr>
              <p:nvPr/>
            </p:nvSpPr>
            <p:spPr bwMode="auto">
              <a:xfrm>
                <a:off x="837" y="372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2" name="Oval 117"/>
              <p:cNvSpPr>
                <a:spLocks noChangeArrowheads="1"/>
              </p:cNvSpPr>
              <p:nvPr/>
            </p:nvSpPr>
            <p:spPr bwMode="auto">
              <a:xfrm>
                <a:off x="834" y="3684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3" name="Oval 118"/>
              <p:cNvSpPr>
                <a:spLocks noChangeArrowheads="1"/>
              </p:cNvSpPr>
              <p:nvPr/>
            </p:nvSpPr>
            <p:spPr bwMode="auto">
              <a:xfrm>
                <a:off x="956" y="389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4" name="Oval 119"/>
              <p:cNvSpPr>
                <a:spLocks noChangeArrowheads="1"/>
              </p:cNvSpPr>
              <p:nvPr/>
            </p:nvSpPr>
            <p:spPr bwMode="auto">
              <a:xfrm>
                <a:off x="1072" y="387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5" name="Oval 120"/>
              <p:cNvSpPr>
                <a:spLocks noChangeArrowheads="1"/>
              </p:cNvSpPr>
              <p:nvPr/>
            </p:nvSpPr>
            <p:spPr bwMode="auto">
              <a:xfrm>
                <a:off x="1100" y="385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6" name="Oval 121"/>
              <p:cNvSpPr>
                <a:spLocks noChangeArrowheads="1"/>
              </p:cNvSpPr>
              <p:nvPr/>
            </p:nvSpPr>
            <p:spPr bwMode="auto">
              <a:xfrm>
                <a:off x="1025" y="3851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7" name="Oval 122"/>
              <p:cNvSpPr>
                <a:spLocks noChangeArrowheads="1"/>
              </p:cNvSpPr>
              <p:nvPr/>
            </p:nvSpPr>
            <p:spPr bwMode="auto">
              <a:xfrm>
                <a:off x="1102" y="380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8" name="Oval 123"/>
              <p:cNvSpPr>
                <a:spLocks noChangeArrowheads="1"/>
              </p:cNvSpPr>
              <p:nvPr/>
            </p:nvSpPr>
            <p:spPr bwMode="auto">
              <a:xfrm>
                <a:off x="1084" y="3730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299" name="Oval 124"/>
              <p:cNvSpPr>
                <a:spLocks noChangeArrowheads="1"/>
              </p:cNvSpPr>
              <p:nvPr/>
            </p:nvSpPr>
            <p:spPr bwMode="auto">
              <a:xfrm>
                <a:off x="1065" y="374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0" name="Oval 125"/>
              <p:cNvSpPr>
                <a:spLocks noChangeArrowheads="1"/>
              </p:cNvSpPr>
              <p:nvPr/>
            </p:nvSpPr>
            <p:spPr bwMode="auto">
              <a:xfrm>
                <a:off x="865" y="368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1" name="Oval 126"/>
              <p:cNvSpPr>
                <a:spLocks noChangeArrowheads="1"/>
              </p:cNvSpPr>
              <p:nvPr/>
            </p:nvSpPr>
            <p:spPr bwMode="auto">
              <a:xfrm>
                <a:off x="901" y="367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2" name="Oval 127"/>
              <p:cNvSpPr>
                <a:spLocks noChangeArrowheads="1"/>
              </p:cNvSpPr>
              <p:nvPr/>
            </p:nvSpPr>
            <p:spPr bwMode="auto">
              <a:xfrm>
                <a:off x="1062" y="378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3" name="Oval 128"/>
              <p:cNvSpPr>
                <a:spLocks noChangeArrowheads="1"/>
              </p:cNvSpPr>
              <p:nvPr/>
            </p:nvSpPr>
            <p:spPr bwMode="auto">
              <a:xfrm>
                <a:off x="1043" y="3807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4" name="Oval 129"/>
              <p:cNvSpPr>
                <a:spLocks noChangeArrowheads="1"/>
              </p:cNvSpPr>
              <p:nvPr/>
            </p:nvSpPr>
            <p:spPr bwMode="auto">
              <a:xfrm>
                <a:off x="1028" y="381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5" name="Oval 130"/>
              <p:cNvSpPr>
                <a:spLocks noChangeArrowheads="1"/>
              </p:cNvSpPr>
              <p:nvPr/>
            </p:nvSpPr>
            <p:spPr bwMode="auto">
              <a:xfrm>
                <a:off x="1013" y="3834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6" name="Oval 131"/>
              <p:cNvSpPr>
                <a:spLocks noChangeArrowheads="1"/>
              </p:cNvSpPr>
              <p:nvPr/>
            </p:nvSpPr>
            <p:spPr bwMode="auto">
              <a:xfrm>
                <a:off x="1004" y="3843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7" name="Oval 132"/>
              <p:cNvSpPr>
                <a:spLocks noChangeArrowheads="1"/>
              </p:cNvSpPr>
              <p:nvPr/>
            </p:nvSpPr>
            <p:spPr bwMode="auto">
              <a:xfrm>
                <a:off x="774" y="3731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8" name="Oval 133"/>
              <p:cNvSpPr>
                <a:spLocks noChangeArrowheads="1"/>
              </p:cNvSpPr>
              <p:nvPr/>
            </p:nvSpPr>
            <p:spPr bwMode="auto">
              <a:xfrm>
                <a:off x="898" y="3657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09" name="Oval 134"/>
              <p:cNvSpPr>
                <a:spLocks noChangeArrowheads="1"/>
              </p:cNvSpPr>
              <p:nvPr/>
            </p:nvSpPr>
            <p:spPr bwMode="auto">
              <a:xfrm>
                <a:off x="815" y="3631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0" name="Oval 135"/>
              <p:cNvSpPr>
                <a:spLocks noChangeArrowheads="1"/>
              </p:cNvSpPr>
              <p:nvPr/>
            </p:nvSpPr>
            <p:spPr bwMode="auto">
              <a:xfrm>
                <a:off x="919" y="3609"/>
                <a:ext cx="13" cy="1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1" name="Oval 136"/>
              <p:cNvSpPr>
                <a:spLocks noChangeArrowheads="1"/>
              </p:cNvSpPr>
              <p:nvPr/>
            </p:nvSpPr>
            <p:spPr bwMode="auto">
              <a:xfrm>
                <a:off x="943" y="3774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2" name="Oval 137"/>
              <p:cNvSpPr>
                <a:spLocks noChangeArrowheads="1"/>
              </p:cNvSpPr>
              <p:nvPr/>
            </p:nvSpPr>
            <p:spPr bwMode="auto">
              <a:xfrm>
                <a:off x="916" y="3798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3" name="Oval 138"/>
              <p:cNvSpPr>
                <a:spLocks noChangeArrowheads="1"/>
              </p:cNvSpPr>
              <p:nvPr/>
            </p:nvSpPr>
            <p:spPr bwMode="auto">
              <a:xfrm>
                <a:off x="906" y="3828"/>
                <a:ext cx="14" cy="15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4" name="Oval 139"/>
              <p:cNvSpPr>
                <a:spLocks noChangeArrowheads="1"/>
              </p:cNvSpPr>
              <p:nvPr/>
            </p:nvSpPr>
            <p:spPr bwMode="auto">
              <a:xfrm>
                <a:off x="934" y="3797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5" name="Oval 140"/>
              <p:cNvSpPr>
                <a:spLocks noChangeArrowheads="1"/>
              </p:cNvSpPr>
              <p:nvPr/>
            </p:nvSpPr>
            <p:spPr bwMode="auto">
              <a:xfrm>
                <a:off x="1078" y="3640"/>
                <a:ext cx="15" cy="15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6" name="Oval 141"/>
              <p:cNvSpPr>
                <a:spLocks noChangeArrowheads="1"/>
              </p:cNvSpPr>
              <p:nvPr/>
            </p:nvSpPr>
            <p:spPr bwMode="auto">
              <a:xfrm>
                <a:off x="1036" y="3616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317" name="Oval 142"/>
              <p:cNvSpPr>
                <a:spLocks noChangeArrowheads="1"/>
              </p:cNvSpPr>
              <p:nvPr/>
            </p:nvSpPr>
            <p:spPr bwMode="auto">
              <a:xfrm>
                <a:off x="1062" y="3670"/>
                <a:ext cx="11" cy="10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pic>
        <p:nvPicPr>
          <p:cNvPr id="52229" name="Picture 145" descr="bd1373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99573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00" y="1196975"/>
          <a:ext cx="5411788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5714286" imgH="3809524" progId="MSPhotoEd.3">
                  <p:embed/>
                </p:oleObj>
              </mc:Choice>
              <mc:Fallback>
                <p:oleObj name="Photo Editor Photo" r:id="rId3" imgW="5714286" imgH="380952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196975"/>
                        <a:ext cx="5411788" cy="4111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>
                        <a:outerShdw dist="125724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62000" y="227013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РЕБЁНОК  ЖДЁТ ОТ РОДИТЕЛЕЙ:</a:t>
            </a:r>
            <a:endParaRPr lang="ru-RU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1598613"/>
            <a:ext cx="158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ЛЮБВИ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09600" y="1979613"/>
            <a:ext cx="141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ТЕПЛА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93700" y="2451100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ОДОБРЕНИЯ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33400" y="2741613"/>
            <a:ext cx="177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ЗАБОТЫ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33400" y="3122613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ПОДДЕРЖКИ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533400" y="3503613"/>
            <a:ext cx="205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ПОХВАЛЫ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533400" y="3884613"/>
            <a:ext cx="257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ПОНИМАНИЯ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533400" y="4265613"/>
            <a:ext cx="196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НЕЖНОСТИ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71488" y="4646613"/>
            <a:ext cx="173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УЛЫБКИ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4" grpId="0" autoUpdateAnimBg="0"/>
      <p:bldP spid="75785" grpId="0" autoUpdateAnimBg="0"/>
      <p:bldP spid="75786" grpId="0" autoUpdateAnimBg="0"/>
      <p:bldP spid="75787" grpId="0" autoUpdateAnimBg="0"/>
      <p:bldP spid="75790" grpId="0" autoUpdateAnimBg="0"/>
      <p:bldP spid="75791" grpId="0" autoUpdateAnimBg="0"/>
      <p:bldP spid="75792" grpId="0" autoUpdateAnimBg="0"/>
      <p:bldP spid="75795" grpId="0" autoUpdateAnimBg="0"/>
      <p:bldP spid="757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-428625" y="0"/>
            <a:ext cx="8715375" cy="1785938"/>
          </a:xfrm>
        </p:spPr>
        <p:txBody>
          <a:bodyPr/>
          <a:lstStyle/>
          <a:p>
            <a:pPr>
              <a:defRPr/>
            </a:pPr>
            <a: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АНКЕТА </a:t>
            </a:r>
            <a:br>
              <a:rPr lang="ru-RU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«Что мы ждём от своих родителей»</a:t>
            </a:r>
            <a:endParaRPr lang="ru-RU" sz="40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88" y="2060575"/>
            <a:ext cx="8358187" cy="4286250"/>
          </a:xfrm>
        </p:spPr>
        <p:txBody>
          <a:bodyPr/>
          <a:lstStyle/>
          <a:p>
            <a:pPr>
              <a:defRPr/>
            </a:pPr>
            <a:endParaRPr lang="ru-RU" sz="1400" b="1" u="sng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u="sng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Проявление чувств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Родительская любовь - 14    чел. 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Понимание -    18  чел. 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Забота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10    чел.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Эмоциональная поддержка -  6   чел.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Участие в жизни –  3  чел. </a:t>
            </a:r>
          </a:p>
          <a:p>
            <a:pPr algn="l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PE0226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0"/>
            <a:ext cx="20986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142875" y="428625"/>
            <a:ext cx="9001125" cy="5929313"/>
          </a:xfrm>
        </p:spPr>
        <p:txBody>
          <a:bodyPr/>
          <a:lstStyle/>
          <a:p>
            <a:pPr>
              <a:defRPr/>
            </a:pPr>
            <a:r>
              <a:rPr lang="ru-RU" sz="4400" b="1" u="sng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Исправление недостатков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sz="1000" dirty="0" smtClean="0"/>
          </a:p>
          <a:p>
            <a:pPr algn="l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Необоснованные порицания -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5    %</a:t>
            </a:r>
          </a:p>
          <a:p>
            <a:pPr algn="l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Проявление агрессии –  4  чел.      %</a:t>
            </a:r>
          </a:p>
          <a:p>
            <a:pPr algn="l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Ссоры между родителями -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10 чел.   % </a:t>
            </a:r>
          </a:p>
          <a:p>
            <a:pPr algn="l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Безразличие -  0    чел.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%</a:t>
            </a:r>
          </a:p>
          <a:p>
            <a:pPr algn="l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Курение -   10   чел.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%</a:t>
            </a:r>
          </a:p>
          <a:p>
            <a:pPr algn="l">
              <a:defRPr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285750"/>
            <a:ext cx="9144000" cy="607218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4800" b="1" u="sng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ru-RU" sz="4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endParaRPr lang="ru-RU" sz="4800" b="1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Выполнение домашнего задания-  3 чел. 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Совместный отдых - 16   чел.   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Разрешение личных проблем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1 чел.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Разрешение конфликтов в школе -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0 чел.</a:t>
            </a:r>
          </a:p>
          <a:p>
            <a:pPr algn="l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Просто присутствие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  чел.   </a:t>
            </a:r>
          </a:p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643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1982</Words>
  <Application>Microsoft Office PowerPoint</Application>
  <PresentationFormat>Экран (4:3)</PresentationFormat>
  <Paragraphs>263</Paragraphs>
  <Slides>50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Tahoma</vt:lpstr>
      <vt:lpstr>Arial</vt:lpstr>
      <vt:lpstr>Wingdings</vt:lpstr>
      <vt:lpstr>Arial Black</vt:lpstr>
      <vt:lpstr>Times New Roman</vt:lpstr>
      <vt:lpstr>Georgia</vt:lpstr>
      <vt:lpstr>Текстура</vt:lpstr>
      <vt:lpstr>Microsoft Photo Editor 3.0 Photo</vt:lpstr>
      <vt:lpstr>Презентация PowerPoint</vt:lpstr>
      <vt:lpstr> Цель: просвещение родителей, повышение их психолого-педагогической компетентности в формировании личности 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    АНКЕТА  «Что мы ждём от своих родителей»</vt:lpstr>
      <vt:lpstr> </vt:lpstr>
      <vt:lpstr>Презентация PowerPoint</vt:lpstr>
      <vt:lpstr>Тестирование. «Роль родителя»</vt:lpstr>
      <vt:lpstr>Можете ли вы? (варианты ответов:  могу и всегда так поступаю – 3 балла;  могу, но не всегда так поступаю-2 балла; не могу – 1 балл):</vt:lpstr>
      <vt:lpstr>Можете ли вы? (варианты ответов:  могу и всегда так поступаю – 3 балла;  могу, но не всегда так поступаю-2 балла;  не могу – 1 балл):</vt:lpstr>
      <vt:lpstr>Можете ли вы? могу и всегда так поступаю – 3 балла;  могу, но не всегда так поступаю-2 балла;  не могу – 1 балл):</vt:lpstr>
      <vt:lpstr>Можете ли вы? (варианты ответов:  могу и всегда так поступаю – 3 балла;  могу, но не всегда так поступаю-2 балла;  не могу – 1 балл):</vt:lpstr>
      <vt:lpstr>Можете ли вы? (варианты ответов:  могу и всегда так поступаю – 3 балла;  могу, но не всегда так поступаю-2 балла;  не могу – 1 балл):</vt:lpstr>
      <vt:lpstr>Результаты теста:</vt:lpstr>
      <vt:lpstr>Результаты теста:</vt:lpstr>
      <vt:lpstr>Результаты теста:</vt:lpstr>
      <vt:lpstr>Презентация PowerPoint</vt:lpstr>
      <vt:lpstr>Презентация PowerPoint</vt:lpstr>
      <vt:lpstr>«ГИПЕРОПЕКА» </vt:lpstr>
      <vt:lpstr>«ГИПООПЕКА»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забывайте слова И.-В Гёте:</vt:lpstr>
      <vt:lpstr>  Конфликты!               Конфликты!                         Конфликты!</vt:lpstr>
      <vt:lpstr> Анкетирование детей и родителей по проблеме собрания.</vt:lpstr>
      <vt:lpstr>  Причины конфликтов родителей с подростками.   </vt:lpstr>
      <vt:lpstr>Родители в конфликте: </vt:lpstr>
      <vt:lpstr>Методы выхода из конфликта. </vt:lpstr>
      <vt:lpstr>Презентация PowerPoint</vt:lpstr>
      <vt:lpstr>Презентация PowerPoint</vt:lpstr>
      <vt:lpstr>Ситуация 1</vt:lpstr>
      <vt:lpstr>Ситуация 2</vt:lpstr>
      <vt:lpstr>Ситуация  3</vt:lpstr>
      <vt:lpstr>Ситуация 4</vt:lpstr>
      <vt:lpstr>  Правила бесконфликтного поведения.   </vt:lpstr>
      <vt:lpstr> ПИСЬМО-ПОЖЕЛАНИЕ к самым близким и дорогим людям – моим родителям</vt:lpstr>
      <vt:lpstr> Рисуночная методика  “Моя семья” </vt:lpstr>
      <vt:lpstr>Презентация PowerPoint</vt:lpstr>
      <vt:lpstr>РЕФЛЕКСИЯ</vt:lpstr>
      <vt:lpstr>Постановление родительского собрания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Жигуль</cp:lastModifiedBy>
  <cp:revision>121</cp:revision>
  <dcterms:created xsi:type="dcterms:W3CDTF">2006-11-17T09:53:27Z</dcterms:created>
  <dcterms:modified xsi:type="dcterms:W3CDTF">2015-03-30T16:50:26Z</dcterms:modified>
</cp:coreProperties>
</file>