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8" r:id="rId4"/>
    <p:sldId id="259" r:id="rId5"/>
    <p:sldId id="261" r:id="rId6"/>
    <p:sldId id="263" r:id="rId7"/>
    <p:sldId id="264" r:id="rId8"/>
    <p:sldId id="266" r:id="rId9"/>
    <p:sldId id="268" r:id="rId10"/>
    <p:sldId id="267" r:id="rId11"/>
    <p:sldId id="269" r:id="rId12"/>
    <p:sldId id="270" r:id="rId13"/>
    <p:sldId id="265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47" autoAdjust="0"/>
    <p:restoredTop sz="94660"/>
  </p:normalViewPr>
  <p:slideViewPr>
    <p:cSldViewPr>
      <p:cViewPr varScale="1">
        <p:scale>
          <a:sx n="73" d="100"/>
          <a:sy n="73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aryou.ru/" TargetMode="External"/><Relationship Id="rId3" Type="http://schemas.openxmlformats.org/officeDocument/2006/relationships/hyperlink" Target="http://art-assorty.ru/66-rafael-santi.html" TargetMode="External"/><Relationship Id="rId7" Type="http://schemas.openxmlformats.org/officeDocument/2006/relationships/hyperlink" Target="http://www.testsoch.com/vse-chem-my-v-zhizni-dorozhili-lirika-lyubvi-nikolaya-alekseevicha-nekrasova-dlya-uchashhixsya-9-10-klassov/" TargetMode="External"/><Relationship Id="rId12" Type="http://schemas.openxmlformats.org/officeDocument/2006/relationships/hyperlink" Target="http://yabs.yandex.ru/count/6s0BeHvcwta40000Zh81e4u5KfK2cm5kGxS2BG68iHl7u0I9gnsLl9WIdgndtG6ThJKt0QPDYg8yW5gzgzddUQe1fQVXu06yfz740eq1aRY_Z-C3Zxnh2ROFdx1AWsuDavt20fa5GeoGuWIWaCG9hv3Y19IKyoAdbI42gB10MNC7fB00001nhlNe_nwKZwyF1R41ie0HkQqrDm6xzxV6SKQWADq7mV__________3yBoA8HYHhAd6G75Zmzu5W00" TargetMode="External"/><Relationship Id="rId2" Type="http://schemas.openxmlformats.org/officeDocument/2006/relationships/hyperlink" Target="http://art-assort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stsoch.com/" TargetMode="External"/><Relationship Id="rId11" Type="http://schemas.openxmlformats.org/officeDocument/2006/relationships/hyperlink" Target="http://yandex.ru/images/search?text=%D1%84%D0%BE%D1%82%D0%BE%20%D0%BF%D1%80%D0%B5%D0%BA%D1%80%D0%B0%D1%81%D0%BD%D0%BE%D0%B3%D0%BE%20%D0%B8%20%D0%B4%D1%83%D1%88%D0%B8%20%D1%87%D0%B5%D0%BB%D0%BE%D0%B2%D0%B5%D1%87%D0%B5%D1%81%D0%BA%D0%BE%D0%B9&amp;stype=image&amp;lr=20091&amp;noreask=1&amp;source=wiz&amp;uinfo=sw-1280-sh-720-ww-1253-wh-607-pd-1-wp-2x3_640x960-lt-94" TargetMode="External"/><Relationship Id="rId5" Type="http://schemas.openxmlformats.org/officeDocument/2006/relationships/hyperlink" Target="http://tyutchev.ru/tm6.html" TargetMode="External"/><Relationship Id="rId10" Type="http://schemas.openxmlformats.org/officeDocument/2006/relationships/hyperlink" Target="http://yandex.ru/images?uinfo=sw-1280-sh-720-ww-1253-wh-607-pd-1-wp-2x3_640x960-lt-94" TargetMode="External"/><Relationship Id="rId4" Type="http://schemas.openxmlformats.org/officeDocument/2006/relationships/hyperlink" Target="http://tyutchev.ru/" TargetMode="External"/><Relationship Id="rId9" Type="http://schemas.openxmlformats.org/officeDocument/2006/relationships/hyperlink" Target="http://www.nearyou.ru/rokotov/1Struiska2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56984" cy="26642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Педагогические мастерские: инновационные технологии на уроках литературы</a:t>
            </a:r>
            <a:endParaRPr lang="ru-RU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4248472" cy="28499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Презентация выполнена учителем русского языка и литературы МАОУ «СОШ №8»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г. Назарово, Красноярского края</a:t>
            </a:r>
            <a:endParaRPr lang="en-US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ru-RU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Овчинниковой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О. В. 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D:\фото\DSC01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99" y="3356992"/>
            <a:ext cx="4280024" cy="32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610"/>
            <a:ext cx="3528392" cy="325840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Портрет </a:t>
            </a:r>
            <a:b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А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П. </a:t>
            </a:r>
            <a:r>
              <a:rPr lang="ru-RU" sz="3200" b="1" dirty="0" err="1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Струйской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, художник </a:t>
            </a:r>
            <a:b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Ф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Рокотов (1772 г)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artscroll.ru/Images/2008d/r/Rokotov%20Fedor%20Stepanovich/000004_di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93" y="188640"/>
            <a:ext cx="4875884" cy="64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60648"/>
            <a:ext cx="3384376" cy="45365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Портрет </a:t>
            </a:r>
            <a:b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А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 Я. Панаевой (акварель неизвестного </a:t>
            </a:r>
            <a:r>
              <a:rPr lang="ru-RU" sz="32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художника)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i2.imagefor.me/m/600x0/18885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36" y="188640"/>
            <a:ext cx="4887119" cy="649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2880320" cy="16561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Лицо </a:t>
            </a:r>
            <a:r>
              <a:rPr lang="ru-RU" sz="3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мадонны </a:t>
            </a: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с картины Рафаэля Санти «Мадонна в зелени»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st-fashiony.ru/pic/history/pic/8835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316463" cy="67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ayttorg.ru/catalog_images/ruchka-sharikovaya-dart-korichnevyy-korpuskorichnevyy-klip-986245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336339"/>
            <a:ext cx="5652121" cy="35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РАБОТА В ГРУППАХ: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661248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400" b="1" dirty="0" smtClean="0"/>
              <a:t>1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Каждый в группе объясняет, почему он считает этот портрет красивым.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2.Дополняет ответ соседа, если согласен  с его точкой зрения, и опровергает, если не согласен.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Запись своего объяснения после того, как выслушали товарищей.</a:t>
            </a:r>
          </a:p>
          <a:p>
            <a:pPr marL="0" lv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Короткий этюд  (5 мин.) - «Красивый зрительный образ» («Я видел…, я помню…, я представляю…») -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 smtClean="0">
                <a:ln w="0"/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 ИНДИВИДУАЛЬНАЯ </a:t>
            </a:r>
            <a:r>
              <a:rPr lang="ru-RU" sz="2800" b="1" cap="all" dirty="0">
                <a:ln w="0"/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5. Социализация (чтение своих работ в группах)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6. Чтение стихотворений (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тексты раздаются каждому ученику.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араллельно – показ на слайдах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ДМИТРИЙ КЕДРИН «КРАСОТА» (1942 г.)</a:t>
            </a:r>
            <a:endParaRPr lang="ru-RU" sz="280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Эти гордые лбы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винчианских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мадонн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встречал не однажды у русских крестьянок,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 рязанских молодок, согбенных трудом,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току молотящих снопы спозаранок.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 вихрастых мальчишек, что ловят грачей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 несут в рукаве полушубка отцова,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видал эти синие звезды очей,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глядят с вдохновенных картин Васнецова.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большака перешли на отрезок холста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Бурлаков этих репинских ноги босые...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Я теперь понимаю, что вся красота —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Только луч того солнца, чье имя — Россия!</a:t>
            </a:r>
          </a:p>
        </p:txBody>
      </p:sp>
      <p:pic>
        <p:nvPicPr>
          <p:cNvPr id="1028" name="Picture 4" descr="http://gifterra.ru/wp-content/uploads/2013/12/Venecianov_AG-Krestyanskaya-devushka-s-serpom-vo-rji-n1810-k1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277078"/>
            <a:ext cx="1353913" cy="17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zon.pp.ua/wp-content/uploads/2013/10/otepl_60582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031588"/>
            <a:ext cx="1353913" cy="1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0.liveinternet.ru/images/attach/c/2/70/557/70557233_1297483030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4" y="4941168"/>
            <a:ext cx="13539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« О КРАСОТЕ ЧЕЛОВЕЧЕСКИХ ЛИЦ» </a:t>
            </a:r>
            <a:br>
              <a:rPr lang="ru-RU" sz="28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Н. ЗАБОЛОЦКИЙ (1955 г.)</a:t>
            </a:r>
            <a:endParaRPr lang="ru-RU" sz="280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6588224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подобные пышным порталам,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всюду великое чудится в малом.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лица — подобия жалких лачуг,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варится печень и мокнет сычуг.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холодные, </a:t>
            </a:r>
            <a:r>
              <a:rPr lang="ru-RU" sz="2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мёртвые </a:t>
            </a: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Закрыты </a:t>
            </a:r>
            <a:r>
              <a:rPr lang="ru-RU" sz="2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решётками</a:t>
            </a: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словно темница.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— как башни, в которых давно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</a:t>
            </a:r>
            <a:r>
              <a:rPr lang="ru-RU" sz="2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живёт </a:t>
            </a: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смотрит в окно.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малую хижинку знал я когда-то,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Была неказиста она, небогата,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 из окошка </a:t>
            </a:r>
            <a:r>
              <a:rPr lang="ru-RU" sz="2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её </a:t>
            </a: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меня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Струилось дыханье весеннего дня.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Поистине мир и </a:t>
            </a:r>
            <a:r>
              <a:rPr lang="ru-RU" sz="2400" b="1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велик, </a:t>
            </a: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чудесен!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лица — подобья ликующих песен.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этих, как солнце, сияющих нот</a:t>
            </a:r>
            <a:b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Составлена песня небесных высот.</a:t>
            </a:r>
          </a:p>
          <a:p>
            <a:endParaRPr lang="ru-RU" sz="2400" b="1" dirty="0"/>
          </a:p>
        </p:txBody>
      </p:sp>
      <p:pic>
        <p:nvPicPr>
          <p:cNvPr id="5124" name="Picture 4" descr="http://im3-tub-ru.yandex.net/i?id=01277cdf50f478ffda7d6c493a61bfba-65-144&amp;n=33&amp;h=1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85" y="1484784"/>
            <a:ext cx="2767965" cy="31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РАБОТА СО СТИХОТВОРЕНИЯМИ</a:t>
            </a:r>
            <a:endParaRPr lang="ru-RU" sz="36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Объясните, на какие слова надо сделать логическое ударение? Почему?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Выпишите слова, объясняющие или определяющие слово «красота», или прямо связанные с представлением о красоте.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Прочитайте для всех (собираем «банк данных» – пишем в тетрадях).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Выпишите из всех источников, уже рассмотренных, что-нибудь противоречивое (слова,  понятия, образы, утверждения…).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дополнительный материал – поэтические фрагменты (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даны на следующих 2-х слайдах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Б. Л. ПАСТЕРНАК «КРАСАВИЦА МОЯ, ВСЯ СТАТЬ…»</a:t>
            </a:r>
            <a:endParaRPr lang="ru-RU" sz="280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65527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Красавица моя, вся стать,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суть твоя мне по сердцу,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рвётся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музыкою стать,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вся на рифмы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просится…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Красавица моя, вся суть,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стать твоя, красавица,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Спирает грудь и тянет в путь,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тянет петь и -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нравится…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Н. А. НЕКРАСОВ. ОТРЫВОК ИЗ ПОЭМЫ «МОРОЗ, КРАСНЫЙ НОС»</a:t>
            </a:r>
            <a:endParaRPr lang="ru-RU" sz="3200" b="1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Есть женщины в русских селеньях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спокойною важностью лиц,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красивою силой в движеньях,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походкой, со взглядом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цариц…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Красавица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миру на диво,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Румяна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стройна, высока,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всякой одежде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красива,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всякой работе ловка.</a:t>
            </a:r>
          </a:p>
          <a:p>
            <a:pPr marL="0" indent="0">
              <a:buNone/>
            </a:pPr>
            <a:endParaRPr lang="ru-RU" sz="2400" dirty="0">
              <a:solidFill>
                <a:srgbClr val="222222"/>
              </a:solidFill>
              <a:latin typeface="Times New Roman"/>
            </a:endParaRPr>
          </a:p>
        </p:txBody>
      </p:sp>
      <p:pic>
        <p:nvPicPr>
          <p:cNvPr id="3076" name="Picture 4" descr="http://my-ivanovo.ru/wp-content/uploads/2010/10/936e49dd1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69" y="3861048"/>
            <a:ext cx="3470265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7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40871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Обсудите в группах, в чём противоречия и в чём их смысл.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Выступите от группы с обоснованием найденных противоречий или противопоставлений. (Все ведут записи.)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ПРОТИВОРЕЧИЯ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несоответствия внутри одного и того же стихотворения и между остальными текстами:</a:t>
            </a:r>
          </a:p>
          <a:p>
            <a:pPr>
              <a:buFontTx/>
              <a:buChar char="-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онтекстные антонимы;</a:t>
            </a:r>
          </a:p>
          <a:p>
            <a:pPr>
              <a:buFontTx/>
              <a:buChar char="-"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еожиданные характеристики, заставляющие задуматься о несправедливости и о сложности человеческой судьбы.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ВЫВОД: </a:t>
            </a:r>
            <a:r>
              <a:rPr lang="ru-RU" sz="2800" dirty="0" smtClean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ОБРАЗЫ КРАСОТЫ И ГАРМОНИИ НЕПРОСТЫЕ, ПРОБУЖДАЮТ МЫСЛИ И ЧУВСТВА.</a:t>
            </a:r>
          </a:p>
          <a:p>
            <a:pPr marL="0" indent="0">
              <a:buNone/>
            </a:pP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Каждая группа получает 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работы текст стихотворения «Некрасивая девочка» </a:t>
            </a:r>
          </a:p>
          <a:p>
            <a:pPr marL="0" indent="0">
              <a:buNone/>
            </a:pP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Н. Заболоцкого. (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Одновременно -  показ на слайде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Tx/>
              <a:buChar char="-"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FF0000"/>
                </a:solidFill>
                <a:effectLst/>
                <a:latin typeface="Arial Black" pitchFamily="34" charset="0"/>
              </a:rPr>
              <a:t>МАСТЕРСКАЯ ПОСТРОЕНИЯ ЗНАНИЙ И ЦЕННОСТНЫХ ОРИЕНТАЦИЙ в </a:t>
            </a:r>
            <a:br>
              <a:rPr lang="ru-RU" b="1" cap="all" dirty="0" smtClean="0">
                <a:ln w="0"/>
                <a:solidFill>
                  <a:srgbClr val="FF0000"/>
                </a:solidFill>
                <a:effectLst/>
                <a:latin typeface="Arial Black" pitchFamily="34" charset="0"/>
              </a:rPr>
            </a:br>
            <a:r>
              <a:rPr lang="ru-RU" b="1" cap="all" dirty="0" smtClean="0">
                <a:ln w="0"/>
                <a:solidFill>
                  <a:srgbClr val="FF0000"/>
                </a:solidFill>
                <a:effectLst/>
                <a:latin typeface="Arial Black" pitchFamily="34" charset="0"/>
              </a:rPr>
              <a:t>8-9 классах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pic>
        <p:nvPicPr>
          <p:cNvPr id="5122" name="Picture 2" descr="http://img1.liveinternet.ru/images/attach/c/5/87/466/87466831_Zaboloc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766588"/>
            <a:ext cx="2555775" cy="30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5" y="436510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(по стихам  </a:t>
            </a:r>
            <a:br>
              <a:rPr lang="ru-RU" sz="4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4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ea typeface="+mj-ea"/>
                <a:cs typeface="+mj-cs"/>
              </a:rPr>
              <a:t>Н. Заболоцкого)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499992" cy="122413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РАБОТА СО СТИХОТВОРЕНИЕМ </a:t>
            </a:r>
            <a:br>
              <a:rPr lang="ru-RU" sz="20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Н. А. ЗАБОЛОЦКОГО «НЕКРАСИВАЯ ДЕВОЧКА»</a:t>
            </a:r>
            <a:endParaRPr lang="ru-RU" sz="2000" b="1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64904"/>
            <a:ext cx="4680520" cy="3561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других играющих детей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напоминает лягушонка.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Заправлена в трусы худая рубашонка,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Колечки рыжеватые кудрей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Рассыпаны, рот длинен, зубки кривы,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Черты лица остры и некрасивы.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Двум мальчуганам, сверстникам её,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Отцы купили по велосипеду.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мальчики, не торопясь к обеду,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Гоняют по двору, забывши про неё,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ж за ними бегает по следу.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Чужая радость так же, как своя,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Томит её и вон из сердца рвётся,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девочка ликует и смеётся,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Охваченная счастьем бытия.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16632"/>
            <a:ext cx="46440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 тени зависти, ни умысла худого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Ещё не знает это существо.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Ей всё на свете так безмерно ново,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 живо всё, что для иных мертво!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 хочу я думать, наблюдая,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будет день, когда она, рыдая,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Увидит с ужасом, что посреди подруг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всего лишь бедная дурнушка!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Мне верить хочется, что сердце не игрушка,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Сломать его едва ли можно вдруг!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Мне верить хочется, что чистый этот пламень,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Который в глубине её горит,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Всю боль свою один переболит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перетопит самый тяжкий камень!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пусть черты её нехороши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нечем ей прельстить воображенье,-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Младенческая грация души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сквозит в любом её движенье.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если это так, то что есть красота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почему её обожествляют люди?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Сосуд она, в котором пустота,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Или огонь, мерцающий в сосуде?</a:t>
            </a:r>
          </a:p>
        </p:txBody>
      </p:sp>
      <p:pic>
        <p:nvPicPr>
          <p:cNvPr id="7" name="Picture 2" descr="http://yahooeu.ru/uploads/posts/2012-09/1347057493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6542"/>
            <a:ext cx="1986201" cy="13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стихотворения вслух (тексты уже есть у каждой группы)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Осмысление стихотворения: запись собственных впечатлений, поиски противоречий.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своих записей в группах.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Обмен мнениями с фиксацией новых сведений или размышлений, замечаний.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Самостоятельная формулировка и запись вопросов к теме, к прочитанному  на мастерской, к услышанному.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Оглашение составленных вопросов.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Письменная работа по теме «Гений чистой красоты» – это…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Hristianskie_minusovki_-_Zabytaya_melodiya_minus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4288" y="1540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РЕФЛЕКСИЯ</a:t>
            </a:r>
            <a:endParaRPr lang="ru-RU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«Красивое  и прекрасное» - моё рассуждение о значении слов.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Вопросы и выводы, к которым я пришёл на мастерской.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Мои недоумения и пожелания.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ИСПОЛЬЗОВАННАЯ ЛИТЕРАТУРА И ИНТЕРНЕТ- РЕСУРСЫ:</a:t>
            </a:r>
            <a:endParaRPr lang="ru-RU" sz="32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4452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Еремина Т. А. Педагогические мастерские: инновационные технологии на уроках литературы: пособие для учителей общеобразовательных учреждений/Т. Я. Еремина. – М.: Просвещение, 2013. – 160 с.: ил. – (Работаем по новым стандартам). –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ISBN 978-5-09-028623-7.\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latin typeface="Arial"/>
                <a:hlinkClick r:id="rId2"/>
              </a:rPr>
              <a:t>art-assorty.ru</a:t>
            </a:r>
            <a:r>
              <a:rPr lang="en-US" sz="2400" dirty="0" smtClean="0">
                <a:latin typeface="Verdana"/>
              </a:rPr>
              <a:t>›</a:t>
            </a:r>
            <a:r>
              <a:rPr lang="en-US" sz="2400" dirty="0" smtClean="0">
                <a:latin typeface="Arial"/>
                <a:hlinkClick r:id="rId3"/>
              </a:rPr>
              <a:t>66-</a:t>
            </a:r>
            <a:r>
              <a:rPr lang="en-US" sz="2400" b="1" dirty="0" smtClean="0">
                <a:latin typeface="Arial"/>
                <a:hlinkClick r:id="rId3"/>
              </a:rPr>
              <a:t>rafael</a:t>
            </a:r>
            <a:r>
              <a:rPr lang="en-US" sz="2400" dirty="0" smtClean="0">
                <a:latin typeface="Arial"/>
                <a:hlinkClick r:id="rId3"/>
              </a:rPr>
              <a:t>-</a:t>
            </a:r>
            <a:r>
              <a:rPr lang="en-US" sz="2400" b="1" dirty="0" smtClean="0">
                <a:latin typeface="Arial"/>
                <a:hlinkClick r:id="rId3"/>
              </a:rPr>
              <a:t>santi</a:t>
            </a:r>
            <a:r>
              <a:rPr lang="en-US" sz="2400" dirty="0" smtClean="0">
                <a:latin typeface="Arial"/>
                <a:hlinkClick r:id="rId3"/>
              </a:rPr>
              <a:t>.html</a:t>
            </a:r>
            <a:endParaRPr lang="en-US" sz="2400" dirty="0" smtClean="0">
              <a:latin typeface="Arial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Arial"/>
                <a:hlinkClick r:id="rId4"/>
              </a:rPr>
              <a:t>tyutchev.ru</a:t>
            </a:r>
            <a:r>
              <a:rPr lang="en-US" sz="2400" dirty="0" smtClean="0">
                <a:latin typeface="Verdana"/>
              </a:rPr>
              <a:t>›</a:t>
            </a:r>
            <a:r>
              <a:rPr lang="en-US" sz="2400" dirty="0" smtClean="0">
                <a:latin typeface="Arial"/>
                <a:hlinkClick r:id="rId5"/>
              </a:rPr>
              <a:t>tm6.html</a:t>
            </a:r>
            <a:endParaRPr lang="en-US" sz="2400" dirty="0" smtClean="0">
              <a:latin typeface="Arial"/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latin typeface="Arial"/>
                <a:hlinkClick r:id="rId6"/>
              </a:rPr>
              <a:t>testsoch.com</a:t>
            </a:r>
            <a:r>
              <a:rPr lang="en-US" sz="2400" dirty="0" err="1">
                <a:latin typeface="Verdana"/>
              </a:rPr>
              <a:t>›</a:t>
            </a:r>
            <a:r>
              <a:rPr lang="en-US" sz="2400" dirty="0" err="1">
                <a:latin typeface="Arial"/>
                <a:hlinkClick r:id="rId7"/>
              </a:rPr>
              <a:t>vse-chem</a:t>
            </a:r>
            <a:r>
              <a:rPr lang="en-US" sz="2400" dirty="0">
                <a:latin typeface="Arial"/>
                <a:hlinkClick r:id="rId7"/>
              </a:rPr>
              <a:t>…</a:t>
            </a:r>
            <a:r>
              <a:rPr lang="en-US" sz="2400" dirty="0" err="1">
                <a:latin typeface="Arial"/>
                <a:hlinkClick r:id="rId7"/>
              </a:rPr>
              <a:t>zhizni-dorozhili</a:t>
            </a:r>
            <a:r>
              <a:rPr lang="en-US" sz="2400" dirty="0">
                <a:latin typeface="Arial"/>
                <a:hlinkClick r:id="rId7"/>
              </a:rPr>
              <a:t>…</a:t>
            </a:r>
            <a:r>
              <a:rPr lang="en-US" sz="2400" b="1" dirty="0" err="1">
                <a:latin typeface="Arial"/>
                <a:hlinkClick r:id="rId7"/>
              </a:rPr>
              <a:t>nekrasova</a:t>
            </a:r>
            <a:r>
              <a:rPr lang="en-US" sz="2400" dirty="0" smtClean="0">
                <a:latin typeface="Arial"/>
              </a:rPr>
              <a:t>      </a:t>
            </a:r>
          </a:p>
          <a:p>
            <a:pPr marL="514350" indent="-514350">
              <a:buAutoNum type="arabicPeriod"/>
            </a:pPr>
            <a:r>
              <a:rPr lang="en-US" sz="2400" dirty="0" err="1" smtClean="0">
                <a:latin typeface="Arial"/>
                <a:hlinkClick r:id="rId8"/>
              </a:rPr>
              <a:t>nearyou.ru</a:t>
            </a:r>
            <a:r>
              <a:rPr lang="en-US" sz="2400" dirty="0" err="1" smtClean="0">
                <a:latin typeface="Verdana"/>
              </a:rPr>
              <a:t>›</a:t>
            </a:r>
            <a:r>
              <a:rPr lang="en-US" sz="2400" b="1" dirty="0" err="1" smtClean="0">
                <a:latin typeface="Arial"/>
                <a:hlinkClick r:id="rId9"/>
              </a:rPr>
              <a:t>rokotov</a:t>
            </a:r>
            <a:r>
              <a:rPr lang="en-US" sz="2400" dirty="0" smtClean="0">
                <a:latin typeface="Arial"/>
                <a:hlinkClick r:id="rId9"/>
              </a:rPr>
              <a:t>/1Struiska2.htm</a:t>
            </a:r>
            <a:r>
              <a:rPr lang="en-US" sz="2400" dirty="0" smtClean="0">
                <a:solidFill>
                  <a:srgbClr val="DD0000"/>
                </a:solidFill>
                <a:latin typeface="Arial"/>
                <a:hlinkClick r:id="rId9"/>
              </a:rPr>
              <a:t>l</a:t>
            </a:r>
            <a:endParaRPr lang="en-US" sz="2400" dirty="0" smtClean="0">
              <a:solidFill>
                <a:srgbClr val="DD0000"/>
              </a:solidFill>
              <a:latin typeface="Arial"/>
            </a:endParaRPr>
          </a:p>
          <a:p>
            <a:pPr marL="514350" indent="-514350">
              <a:buAutoNum type="arabicPeriod"/>
            </a:pPr>
            <a:r>
              <a:rPr lang="ru-RU" sz="2400" dirty="0" err="1">
                <a:latin typeface="Arial"/>
                <a:hlinkClick r:id="rId10"/>
              </a:rPr>
              <a:t>images.yandex.ru</a:t>
            </a:r>
            <a:r>
              <a:rPr lang="ru-RU" sz="2400" dirty="0" err="1">
                <a:latin typeface="Verdana"/>
              </a:rPr>
              <a:t>›</a:t>
            </a:r>
            <a:r>
              <a:rPr lang="ru-RU" sz="2400" b="1" dirty="0" err="1">
                <a:latin typeface="Arial"/>
                <a:hlinkClick r:id="rId11"/>
              </a:rPr>
              <a:t>фото</a:t>
            </a:r>
            <a:r>
              <a:rPr lang="ru-RU" sz="2400" dirty="0">
                <a:latin typeface="Arial"/>
                <a:hlinkClick r:id="rId11"/>
              </a:rPr>
              <a:t> </a:t>
            </a:r>
            <a:r>
              <a:rPr lang="ru-RU" sz="2400" b="1" dirty="0">
                <a:latin typeface="Arial"/>
                <a:hlinkClick r:id="rId11"/>
              </a:rPr>
              <a:t>прекрасного</a:t>
            </a:r>
            <a:r>
              <a:rPr lang="ru-RU" sz="2400" dirty="0">
                <a:latin typeface="Arial"/>
                <a:hlinkClick r:id="rId11"/>
              </a:rPr>
              <a:t> </a:t>
            </a:r>
            <a:r>
              <a:rPr lang="ru-RU" sz="2400" b="1" dirty="0">
                <a:latin typeface="Arial"/>
                <a:hlinkClick r:id="rId11"/>
              </a:rPr>
              <a:t>и</a:t>
            </a:r>
            <a:r>
              <a:rPr lang="ru-RU" sz="2400" dirty="0">
                <a:latin typeface="Arial"/>
                <a:hlinkClick r:id="rId11"/>
              </a:rPr>
              <a:t> </a:t>
            </a:r>
            <a:r>
              <a:rPr lang="ru-RU" sz="2400" b="1" dirty="0">
                <a:latin typeface="Arial"/>
                <a:hlinkClick r:id="rId11"/>
              </a:rPr>
              <a:t>души</a:t>
            </a:r>
            <a:r>
              <a:rPr lang="ru-RU" sz="2400" dirty="0">
                <a:latin typeface="Arial"/>
                <a:hlinkClick r:id="rId11"/>
              </a:rPr>
              <a:t> </a:t>
            </a:r>
            <a:r>
              <a:rPr lang="ru-RU" sz="2400" b="1" dirty="0" smtClean="0">
                <a:latin typeface="Arial"/>
                <a:hlinkClick r:id="rId11"/>
              </a:rPr>
              <a:t>человеческой</a:t>
            </a:r>
            <a:endParaRPr lang="en-US" sz="2400" b="1" dirty="0" smtClean="0">
              <a:latin typeface="Arial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Arial"/>
                <a:hlinkClick r:id="rId12"/>
              </a:rPr>
              <a:t>litres.ru</a:t>
            </a:r>
            <a:endParaRPr lang="en-US" sz="2400" dirty="0" smtClean="0">
              <a:latin typeface="Arial"/>
            </a:endParaRPr>
          </a:p>
          <a:p>
            <a:pPr marL="514350" indent="-514350">
              <a:buAutoNum type="arabicPeriod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РАБОТА В МАСТЕРСКОЙ: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3960440" cy="53241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пробуем сравнить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собственное           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представление о красоте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чужими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 пробуем осмыслить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разницу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сравниваем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свои впечатления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 представления с тем, что у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художников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развиваем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тем самым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себя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 descr="http://www.krasfun.ru/images/2010/9/ec9f3_1284329830_doseng.org_amazing_photos_of_nature_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86" y="1412776"/>
            <a:ext cx="4788487" cy="51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ЗАДАЧА МАСТЕРА -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редложить материал, который поможет соотнести ощущение красивого с его осмыслением, а также выйти на понятие прекрасного, связать – сначала на уровне подсознания – эстетические, этические и эмоциональные впечатления.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Пройти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учащимися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сложный путь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 представлений о внешней красоте к представлениям о внутренней,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пониманию: любимо – вот и красиво.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ЭТАПЫ МАСТЕРСКОЙ: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1411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Вступительная беседа.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Этап проживания впечатлений:</a:t>
            </a:r>
          </a:p>
          <a:p>
            <a:pPr marL="0" indent="0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а) от портретов;</a:t>
            </a:r>
          </a:p>
          <a:p>
            <a:pPr marL="0" indent="0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б) от стихотворений.</a:t>
            </a:r>
          </a:p>
          <a:p>
            <a:pPr marL="0" indent="0"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 Письменная работа.</a:t>
            </a:r>
          </a:p>
          <a:p>
            <a:pPr marL="0" indent="0"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. Рефлексия. 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s.rest22.ru/p/7/7541/7541-5ecffa89c67c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71" y="2276872"/>
            <a:ext cx="35572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ВСТУПИТЕЛЬНАЯ БЕСЕДА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Что значит ДУХ? (обсуждение)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Речевая и мыслительная разминка (тема красоты в русской речи и в известных нам сказках)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Красивых ищут, спасают, из-за них сражаются… Но две сказки отличаются от других. Они о том,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человек СТАНОВИТСЯ красивым.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КАКИЕ ВОПРОСЫ ВОЗНИКАЮТ? (Вопросы задают ученики)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2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ХОД МАСТЕРСКОЙ:</a:t>
            </a:r>
            <a:endParaRPr lang="ru-RU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Выберите одно красивое лицо, например, с портрета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 Н. Пушкиной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(И. К. Макаров. 1849 г.),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Э. Ф. Тютчевой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(Ф.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Дюрк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 П.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Струйской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(Ф. Рокотов),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 Я. Панаевой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(акварель неизвестного художника),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лицо мадонны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с картины Рафаэля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анти «Мадонна в зелени» 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(портреты показываются на слайдах один за другим, затем каждый показывается ещё 2-3 раза)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1722"/>
            <a:ext cx="3096344" cy="517153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Н. Пушкиной-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Ланской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Приписывается художнику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Макарову,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1849 года,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музей Пушкина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cs623126.vk.me/v623126154/118a/cfGleqttP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6518"/>
            <a:ext cx="5591547" cy="65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2592288" cy="25922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Эрнестина Фёдоровна Тютчева, вторая жена поэта.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Художник Ф.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Дюрк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Мюнхен. 1840 г.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chron.eduhmao.ru/img_11_23_0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2356"/>
            <a:ext cx="5168627" cy="64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887</Words>
  <Application>Microsoft Office PowerPoint</Application>
  <PresentationFormat>Экран (4:3)</PresentationFormat>
  <Paragraphs>100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Педагогические мастерские: инновационные технологии на уроках литературы</vt:lpstr>
      <vt:lpstr>МАСТЕРСКАЯ ПОСТРОЕНИЯ ЗНАНИЙ И ЦЕННОСТНЫХ ОРИЕНТАЦИЙ в  8-9 классах   </vt:lpstr>
      <vt:lpstr>РАБОТА В МАСТЕРСКОЙ:</vt:lpstr>
      <vt:lpstr>ЗАДАЧА МАСТЕРА -</vt:lpstr>
      <vt:lpstr>ЭТАПЫ МАСТЕРСКОЙ:</vt:lpstr>
      <vt:lpstr>ВСТУПИТЕЛЬНАЯ БЕСЕДА</vt:lpstr>
      <vt:lpstr>ХОД МАСТЕРСКОЙ:</vt:lpstr>
      <vt:lpstr>Портрет  Н. Н. Пушкиной-Ланской. Приписывается художнику Макарову, выполнен около 1849 года, Всероссийский музей Пушкина</vt:lpstr>
      <vt:lpstr>Эрнестина Фёдоровна Тютчева, вторая жена поэта.  Художник Ф. Дюрк. Мюнхен. 1840 г.</vt:lpstr>
      <vt:lpstr>Портрет  А. П. Струйской, художник   Ф. Рокотов (1772 г)</vt:lpstr>
      <vt:lpstr>Портрет  А. Я. Панаевой (акварель неизвестного художника)</vt:lpstr>
      <vt:lpstr>Лицо мадонны   с картины Рафаэля Санти «Мадонна в зелени»</vt:lpstr>
      <vt:lpstr>РАБОТА В ГРУППАХ:</vt:lpstr>
      <vt:lpstr>ДМИТРИЙ КЕДРИН «КРАСОТА» (1942 г.)</vt:lpstr>
      <vt:lpstr>« О КРАСОТЕ ЧЕЛОВЕЧЕСКИХ ЛИЦ»  Н. ЗАБОЛОЦКИЙ (1955 г.)</vt:lpstr>
      <vt:lpstr>РАБОТА СО СТИХОТВОРЕНИЯМИ</vt:lpstr>
      <vt:lpstr>Б. Л. ПАСТЕРНАК «КРАСАВИЦА МОЯ, ВСЯ СТАТЬ…»</vt:lpstr>
      <vt:lpstr>Н. А. НЕКРАСОВ. ОТРЫВОК ИЗ ПОЭМЫ «МОРОЗ, КРАСНЫЙ НОС»</vt:lpstr>
      <vt:lpstr>Презентация PowerPoint</vt:lpstr>
      <vt:lpstr>РАБОТА СО СТИХОТВОРЕНИЕМ  Н. А. ЗАБОЛОЦКОГО «НЕКРАСИВАЯ ДЕВОЧКА»</vt:lpstr>
      <vt:lpstr>Презентация PowerPoint</vt:lpstr>
      <vt:lpstr>РЕФЛЕКСИЯ</vt:lpstr>
      <vt:lpstr>ИСПОЛЬЗОВАННАЯ ЛИТЕРАТУРА И ИНТЕРНЕТ-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МАСТЕРСКАЯ ПОСТРОЕНИЯ ЗНАНИЙ И ЦЕННОСТНЫХ ОРИЕНТАЦИЙ в  8-9 классах   (по стихам   Н. Заболоцкого)</dc:title>
  <cp:lastModifiedBy>User</cp:lastModifiedBy>
  <cp:revision>73</cp:revision>
  <dcterms:modified xsi:type="dcterms:W3CDTF">2015-03-31T16:09:17Z</dcterms:modified>
</cp:coreProperties>
</file>