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70" r:id="rId4"/>
    <p:sldId id="257" r:id="rId5"/>
    <p:sldId id="259" r:id="rId6"/>
    <p:sldId id="262" r:id="rId7"/>
    <p:sldId id="267" r:id="rId8"/>
    <p:sldId id="272" r:id="rId9"/>
    <p:sldId id="273" r:id="rId10"/>
    <p:sldId id="274" r:id="rId11"/>
    <p:sldId id="275" r:id="rId12"/>
    <p:sldId id="276" r:id="rId13"/>
    <p:sldId id="268" r:id="rId14"/>
    <p:sldId id="269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06E9-7A77-4E69-A45B-FB7BC4C57CB9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F247F5-B85A-4D4A-9512-A83FDA271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648072"/>
          </a:xfrm>
        </p:spPr>
        <p:txBody>
          <a:bodyPr/>
          <a:lstStyle/>
          <a:p>
            <a:r>
              <a:rPr lang="ru-RU" dirty="0" smtClean="0"/>
              <a:t>Имена прилагательные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4952008"/>
              </p:ext>
            </p:extLst>
          </p:nvPr>
        </p:nvGraphicFramePr>
        <p:xfrm>
          <a:off x="554182" y="2272145"/>
          <a:ext cx="3879273" cy="4023360"/>
        </p:xfrm>
        <a:graphic>
          <a:graphicData uri="http://schemas.openxmlformats.org/drawingml/2006/table">
            <a:tbl>
              <a:tblPr/>
              <a:tblGrid>
                <a:gridCol w="3879273"/>
              </a:tblGrid>
              <a:tr h="3865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красивый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дремуч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хвойном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хорош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горяч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648071"/>
          </a:xfrm>
        </p:spPr>
        <p:txBody>
          <a:bodyPr/>
          <a:lstStyle/>
          <a:p>
            <a:r>
              <a:rPr lang="ru-RU" dirty="0" smtClean="0"/>
              <a:t>Другие части речи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5918233"/>
              </p:ext>
            </p:extLst>
          </p:nvPr>
        </p:nvGraphicFramePr>
        <p:xfrm>
          <a:off x="540327" y="1039091"/>
          <a:ext cx="8104910" cy="9559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52455"/>
                <a:gridCol w="4052455"/>
              </a:tblGrid>
              <a:tr h="9559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Имена прилагательные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Другие части речи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ЭТАЛОН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24809"/>
              </p:ext>
            </p:extLst>
          </p:nvPr>
        </p:nvGraphicFramePr>
        <p:xfrm>
          <a:off x="4821382" y="2272145"/>
          <a:ext cx="3865418" cy="3865419"/>
        </p:xfrm>
        <a:graphic>
          <a:graphicData uri="http://schemas.openxmlformats.org/drawingml/2006/table">
            <a:tbl>
              <a:tblPr/>
              <a:tblGrid>
                <a:gridCol w="3865418"/>
              </a:tblGrid>
              <a:tr h="3865419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помощь</a:t>
                      </a:r>
                    </a:p>
                    <a:p>
                      <a:r>
                        <a:rPr lang="ru-RU" sz="4800" b="1" dirty="0" smtClean="0"/>
                        <a:t>рожь</a:t>
                      </a:r>
                    </a:p>
                    <a:p>
                      <a:r>
                        <a:rPr lang="ru-RU" sz="4800" b="1" dirty="0" smtClean="0"/>
                        <a:t>думаешь</a:t>
                      </a:r>
                    </a:p>
                    <a:p>
                      <a:r>
                        <a:rPr lang="ru-RU" sz="4800" b="1" dirty="0" smtClean="0"/>
                        <a:t>шалаш</a:t>
                      </a:r>
                    </a:p>
                    <a:p>
                      <a:r>
                        <a:rPr lang="ru-RU" sz="4800" b="1" dirty="0" smtClean="0"/>
                        <a:t>беззвучие </a:t>
                      </a:r>
                      <a:endParaRPr lang="ru-RU" sz="4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А3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 От какого прилагательного нельзя образовать форму простой сравнительной степени?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1. Большой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2. Хороший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3. Гигантский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4. Сладкий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А4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 В каком ряду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формы прилагательных образованы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верно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1. Богаче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дороже,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красивше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2. Тише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резче,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дешевше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3. Глубже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слаще, звонче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4. Чище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ширше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моложе</a:t>
            </a:r>
          </a:p>
        </p:txBody>
      </p:sp>
    </p:spTree>
    <p:extLst>
      <p:ext uri="{BB962C8B-B14F-4D97-AF65-F5344CB8AC3E}">
        <p14:creationId xmlns:p14="http://schemas.microsoft.com/office/powerpoint/2010/main" val="26755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А5</a:t>
            </a:r>
            <a:r>
              <a:rPr lang="ru-RU" dirty="0"/>
              <a:t>.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Какое прилагательное не образует степени сравнения?</a:t>
            </a:r>
          </a:p>
          <a:p>
            <a:pPr lvl="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1. Резкий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2. Пляжный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3. Глубокий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4. Весёлые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Эталон к тесту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424847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800" b="1" dirty="0" smtClean="0"/>
              <a:t>А1 – 2</a:t>
            </a:r>
          </a:p>
          <a:p>
            <a:pPr marL="45720" indent="0">
              <a:buNone/>
            </a:pPr>
            <a:r>
              <a:rPr lang="ru-RU" sz="4800" b="1" dirty="0" smtClean="0"/>
              <a:t>А2 – 4</a:t>
            </a:r>
          </a:p>
          <a:p>
            <a:pPr marL="45720" indent="0">
              <a:buNone/>
            </a:pPr>
            <a:r>
              <a:rPr lang="ru-RU" sz="4800" b="1" dirty="0" smtClean="0"/>
              <a:t>А3 – 3</a:t>
            </a:r>
          </a:p>
          <a:p>
            <a:pPr marL="45720" indent="0">
              <a:buNone/>
            </a:pPr>
            <a:r>
              <a:rPr lang="ru-RU" sz="4800" b="1" dirty="0" smtClean="0"/>
              <a:t>А4 – </a:t>
            </a:r>
            <a:r>
              <a:rPr lang="ru-RU" sz="4800" b="1" dirty="0"/>
              <a:t>3</a:t>
            </a:r>
            <a:endParaRPr lang="ru-RU" sz="4800" b="1" dirty="0" smtClean="0"/>
          </a:p>
          <a:p>
            <a:pPr marL="45720" indent="0">
              <a:buNone/>
            </a:pPr>
            <a:r>
              <a:rPr lang="ru-RU" sz="4800" b="1" dirty="0" smtClean="0"/>
              <a:t>А5 - 2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529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Образуйте, по возможности, от данных в скобках прилагательных сравнительную степень</a:t>
            </a:r>
            <a:br>
              <a:rPr lang="ru-RU" sz="2800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7876356" cy="47525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1.Роза </a:t>
            </a:r>
            <a:r>
              <a:rPr lang="ru-RU" sz="3200" b="1" i="1" dirty="0">
                <a:solidFill>
                  <a:srgbClr val="002060"/>
                </a:solidFill>
              </a:rPr>
              <a:t>(красивый) шиповника</a:t>
            </a:r>
            <a:r>
              <a:rPr lang="ru-RU" sz="3200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2.Ландыши </a:t>
            </a:r>
            <a:r>
              <a:rPr lang="ru-RU" sz="3200" b="1" i="1" dirty="0">
                <a:solidFill>
                  <a:srgbClr val="002060"/>
                </a:solidFill>
              </a:rPr>
              <a:t>(пахучий), чем ромашка.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3.Брат (внимательный), чем сестра.</a:t>
            </a:r>
            <a:endParaRPr lang="ru-RU" sz="3200" b="1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4</a:t>
            </a:r>
            <a:r>
              <a:rPr lang="ru-RU" sz="3200" b="1" i="1" dirty="0">
                <a:solidFill>
                  <a:srgbClr val="002060"/>
                </a:solidFill>
              </a:rPr>
              <a:t>. Волга (полноводный) Оки.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5</a:t>
            </a:r>
            <a:r>
              <a:rPr lang="ru-RU" sz="3200" b="1" i="1" dirty="0">
                <a:solidFill>
                  <a:srgbClr val="002060"/>
                </a:solidFill>
              </a:rPr>
              <a:t>. </a:t>
            </a:r>
            <a:r>
              <a:rPr lang="ru-RU" sz="3200" b="1" i="1" dirty="0" smtClean="0">
                <a:solidFill>
                  <a:srgbClr val="002060"/>
                </a:solidFill>
              </a:rPr>
              <a:t>Правда (светлый) солнца.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6</a:t>
            </a:r>
            <a:r>
              <a:rPr lang="ru-RU" sz="3200" b="1" i="1" dirty="0">
                <a:solidFill>
                  <a:srgbClr val="002060"/>
                </a:solidFill>
              </a:rPr>
              <a:t>. Мы преодолевали (трудные) перевалы, спускались в (глубокие) ущелья.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7</a:t>
            </a:r>
            <a:r>
              <a:rPr lang="ru-RU" sz="3200" b="1" i="1" dirty="0">
                <a:solidFill>
                  <a:srgbClr val="002060"/>
                </a:solidFill>
              </a:rPr>
              <a:t>. У летучих мышей (чуткий) слух, чем у полевых мышей.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21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064896" cy="462684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400" dirty="0" smtClean="0"/>
              <a:t>ИЛИ упражнение 336 (стр. 14) в учебнике</a:t>
            </a:r>
          </a:p>
          <a:p>
            <a:pPr marL="45720" indent="0">
              <a:buNone/>
            </a:pPr>
            <a:r>
              <a:rPr lang="ru-RU" sz="4400" dirty="0" smtClean="0"/>
              <a:t>ИЛИ найти и записать 3 пословицы, в которых используется сравнительная степень имен прилагательных.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703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5" descr="СП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14814"/>
            <a:ext cx="8368019" cy="563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51920" y="2492895"/>
            <a:ext cx="698376" cy="639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7186" y="2450409"/>
            <a:ext cx="698376" cy="639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99683" y="5314887"/>
            <a:ext cx="698376" cy="639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5310128"/>
            <a:ext cx="698376" cy="639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021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Одиннадцатое декабря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102118"/>
            <a:ext cx="5976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Степени сравнения имён прилагательных.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39352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5" y="116632"/>
            <a:ext cx="8394140" cy="571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83264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Сравнительная степень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239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Сравнительная степень имени прилагательного 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4038600" cy="54726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Простая </a:t>
            </a:r>
          </a:p>
          <a:p>
            <a:pPr marL="0" indent="0">
              <a:buNone/>
            </a:pPr>
            <a:r>
              <a:rPr lang="ru-RU" dirty="0" smtClean="0"/>
              <a:t>Основа начальной формы прилагательного + суффиксы   </a:t>
            </a:r>
            <a:r>
              <a:rPr lang="ru-RU" dirty="0" smtClean="0">
                <a:solidFill>
                  <a:srgbClr val="C00000"/>
                </a:solidFill>
              </a:rPr>
              <a:t>-ее, -ей, -е,  -</a:t>
            </a:r>
            <a:r>
              <a:rPr lang="ru-RU" dirty="0" err="1" smtClean="0">
                <a:solidFill>
                  <a:srgbClr val="C00000"/>
                </a:solidFill>
              </a:rPr>
              <a:t>ше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Красивый - красивее (красивей)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Мелкий – мельче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Долгий - дольше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4648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Составная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Более, менее </a:t>
            </a:r>
            <a:r>
              <a:rPr lang="ru-RU" dirty="0" smtClean="0"/>
              <a:t>+ начальная форма прилагательных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Более светлый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Менее сильный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Более опасный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Менее приветливый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18816"/>
              </p:ext>
            </p:extLst>
          </p:nvPr>
        </p:nvGraphicFramePr>
        <p:xfrm>
          <a:off x="263236" y="942109"/>
          <a:ext cx="4114800" cy="5472546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5472546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353450"/>
              </p:ext>
            </p:extLst>
          </p:nvPr>
        </p:nvGraphicFramePr>
        <p:xfrm>
          <a:off x="4644008" y="997527"/>
          <a:ext cx="4070501" cy="5383801"/>
        </p:xfrm>
        <a:graphic>
          <a:graphicData uri="http://schemas.openxmlformats.org/drawingml/2006/table">
            <a:tbl>
              <a:tblPr/>
              <a:tblGrid>
                <a:gridCol w="4070501"/>
              </a:tblGrid>
              <a:tr h="538380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8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340768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Я не знаю ничего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лучш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, сложн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, интересн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человека (М.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Горький).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Ночь стала еще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гущ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еще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черн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тепл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А.Куприн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бою бьет, кто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упорн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смел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 не кто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сильн</a:t>
            </a:r>
            <a:r>
              <a:rPr lang="ru-RU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(пословица).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260648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Эталон</a:t>
            </a:r>
            <a:endParaRPr lang="ru-RU" sz="60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19972" y="1988840"/>
            <a:ext cx="29163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55576" y="2564904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68436" y="3645024"/>
            <a:ext cx="116360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364502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1560" y="4221088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23928" y="5301208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12160" y="5301208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79712" y="587727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0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Проверочный тест по теме «Степени сравнения имён прилагательных»</a:t>
            </a:r>
            <a:endParaRPr lang="ru-RU" sz="2800" u="sng" dirty="0"/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А1.  Укажите, где форма сравнительной степени образована </a:t>
            </a:r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неверно?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1. Звонче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2. Хорошее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3. Лучше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4. Менее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густой</a:t>
            </a:r>
          </a:p>
        </p:txBody>
      </p:sp>
    </p:spTree>
    <p:extLst>
      <p:ext uri="{BB962C8B-B14F-4D97-AF65-F5344CB8AC3E}">
        <p14:creationId xmlns:p14="http://schemas.microsoft.com/office/powerpoint/2010/main" val="39160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А2.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От какого прилагательного нельзя образовать форму сравнительной степени с помощью суффикса –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(че-)?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1. Яркий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2. Лёгкий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3. Мелкий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4. Тяжёлый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1080</TotalTime>
  <Words>424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ЭТАЛОН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Сравнительная степень имени прилагательного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Эталон к тесту</vt:lpstr>
      <vt:lpstr>Образуйте, по возможности, от данных в скобках прилагательных сравнительную степень   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</dc:creator>
  <cp:lastModifiedBy>ОЛЬГА</cp:lastModifiedBy>
  <cp:revision>25</cp:revision>
  <dcterms:created xsi:type="dcterms:W3CDTF">2014-12-04T17:25:26Z</dcterms:created>
  <dcterms:modified xsi:type="dcterms:W3CDTF">2015-03-11T18:59:57Z</dcterms:modified>
</cp:coreProperties>
</file>