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309" r:id="rId2"/>
    <p:sldId id="328" r:id="rId3"/>
    <p:sldId id="290" r:id="rId4"/>
    <p:sldId id="308" r:id="rId5"/>
    <p:sldId id="310" r:id="rId6"/>
    <p:sldId id="311" r:id="rId7"/>
    <p:sldId id="318" r:id="rId8"/>
    <p:sldId id="331" r:id="rId9"/>
    <p:sldId id="312" r:id="rId10"/>
    <p:sldId id="330" r:id="rId11"/>
    <p:sldId id="315" r:id="rId12"/>
    <p:sldId id="317" r:id="rId13"/>
    <p:sldId id="313" r:id="rId14"/>
    <p:sldId id="320" r:id="rId15"/>
    <p:sldId id="319" r:id="rId16"/>
    <p:sldId id="321" r:id="rId17"/>
    <p:sldId id="322" r:id="rId18"/>
    <p:sldId id="323" r:id="rId19"/>
    <p:sldId id="325" r:id="rId20"/>
    <p:sldId id="326" r:id="rId21"/>
    <p:sldId id="327" r:id="rId22"/>
    <p:sldId id="28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9F7E316-F11A-43D5-ABFE-3CE6C5E6E10E}">
          <p14:sldIdLst>
            <p14:sldId id="309"/>
            <p14:sldId id="328"/>
            <p14:sldId id="290"/>
            <p14:sldId id="308"/>
            <p14:sldId id="310"/>
            <p14:sldId id="311"/>
            <p14:sldId id="318"/>
            <p14:sldId id="331"/>
            <p14:sldId id="312"/>
            <p14:sldId id="330"/>
            <p14:sldId id="315"/>
            <p14:sldId id="317"/>
            <p14:sldId id="313"/>
            <p14:sldId id="320"/>
            <p14:sldId id="319"/>
            <p14:sldId id="321"/>
            <p14:sldId id="322"/>
            <p14:sldId id="323"/>
            <p14:sldId id="325"/>
            <p14:sldId id="326"/>
            <p14:sldId id="327"/>
            <p14:sldId id="288"/>
          </p14:sldIdLst>
        </p14:section>
        <p14:section name="Раздел без заголовка" id="{39BBB478-4B15-4515-A0A7-943BFA5A5AAD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61D2-F797-43C0-8C33-88E4A57FAA18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11.12.2014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D07C-486E-4C7E-952D-DC876D7E7EC6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61D2-F797-43C0-8C33-88E4A57FAA18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11.12.2014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D07C-486E-4C7E-952D-DC876D7E7EC6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61D2-F797-43C0-8C33-88E4A57FAA18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11.12.2014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D07C-486E-4C7E-952D-DC876D7E7EC6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61D2-F797-43C0-8C33-88E4A57FAA18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11.12.2014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D07C-486E-4C7E-952D-DC876D7E7EC6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61D2-F797-43C0-8C33-88E4A57FAA18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11.12.2014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D07C-486E-4C7E-952D-DC876D7E7EC6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61D2-F797-43C0-8C33-88E4A57FAA18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11.12.2014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D07C-486E-4C7E-952D-DC876D7E7EC6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61D2-F797-43C0-8C33-88E4A57FAA18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11.12.2014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D07C-486E-4C7E-952D-DC876D7E7EC6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61D2-F797-43C0-8C33-88E4A57FAA18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11.12.2014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D07C-486E-4C7E-952D-DC876D7E7EC6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61D2-F797-43C0-8C33-88E4A57FAA18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11.12.2014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D07C-486E-4C7E-952D-DC876D7E7EC6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61D2-F797-43C0-8C33-88E4A57FAA18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11.12.2014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D07C-486E-4C7E-952D-DC876D7E7EC6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61D2-F797-43C0-8C33-88E4A57FAA18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11.12.2014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D07C-486E-4C7E-952D-DC876D7E7EC6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ECDA33F-DE1B-4A5D-B2A8-F6392B102F9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11.12.2014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A38CED09-9C47-40FD-9F2E-5F5F99E5B37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7175351" cy="179316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Как запомнить много информации или…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4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 descr="StranaKids.ru: Колобо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988840"/>
            <a:ext cx="216024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трелка вправо 1"/>
          <p:cNvSpPr/>
          <p:nvPr/>
        </p:nvSpPr>
        <p:spPr>
          <a:xfrm rot="20177425">
            <a:off x="5573042" y="1481215"/>
            <a:ext cx="836698" cy="519391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99684" y="965583"/>
            <a:ext cx="2844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Из чего?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3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 descr="StranaKids.ru: Колобо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988840"/>
            <a:ext cx="216024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трелка вправо 1"/>
          <p:cNvSpPr/>
          <p:nvPr/>
        </p:nvSpPr>
        <p:spPr>
          <a:xfrm rot="20177425">
            <a:off x="5050120" y="1590981"/>
            <a:ext cx="1382661" cy="519391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292080" y="2366438"/>
            <a:ext cx="1186774" cy="50405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49734" y="238477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Когда?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99684" y="965583"/>
            <a:ext cx="2844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Из чего?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3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 descr="StranaKids.ru: Колобо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988840"/>
            <a:ext cx="216024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трелка вправо 1"/>
          <p:cNvSpPr/>
          <p:nvPr/>
        </p:nvSpPr>
        <p:spPr>
          <a:xfrm rot="20177425">
            <a:off x="5050120" y="1590981"/>
            <a:ext cx="1382661" cy="519391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292080" y="2366438"/>
            <a:ext cx="1186774" cy="50405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49734" y="238477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Когда?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99684" y="965583"/>
            <a:ext cx="2844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Из чего?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1297979">
            <a:off x="5174998" y="3057133"/>
            <a:ext cx="1584176" cy="44878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824186" y="3212976"/>
            <a:ext cx="2319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Как?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1297979">
            <a:off x="5174996" y="3849222"/>
            <a:ext cx="1584176" cy="448783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24186" y="4149080"/>
            <a:ext cx="2319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Какой?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1297979">
            <a:off x="4886965" y="4425286"/>
            <a:ext cx="1584176" cy="448783"/>
          </a:xfrm>
          <a:prstGeom prst="rightArrow">
            <a:avLst/>
          </a:prstGeom>
          <a:solidFill>
            <a:schemeClr val="accent3">
              <a:lumMod val="50000"/>
            </a:schemeClr>
          </a:solidFill>
          <a:scene3d>
            <a:camera prst="orthographicFront">
              <a:rot lat="0" lon="0" rev="19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00192" y="5157192"/>
            <a:ext cx="2319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Причины ухода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3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 descr="StranaKids.ru: Колобо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916832"/>
            <a:ext cx="216024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трелка вправо 1"/>
          <p:cNvSpPr/>
          <p:nvPr/>
        </p:nvSpPr>
        <p:spPr>
          <a:xfrm rot="20177425">
            <a:off x="4887028" y="1096781"/>
            <a:ext cx="1382661" cy="42450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004048" y="1772816"/>
            <a:ext cx="1368152" cy="50405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1340768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Весна (апрель или май), потому что все запасы деда и бабы закончились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 rot="1297979">
            <a:off x="4958973" y="2625086"/>
            <a:ext cx="1584176" cy="44878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588224" y="2492896"/>
            <a:ext cx="23198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>
                <a:solidFill>
                  <a:srgbClr val="0070C0"/>
                </a:solidFill>
              </a:rPr>
              <a:t>по сусекам </a:t>
            </a:r>
            <a:r>
              <a:rPr lang="ru-RU" dirty="0" smtClean="0">
                <a:solidFill>
                  <a:srgbClr val="0070C0"/>
                </a:solidFill>
              </a:rPr>
              <a:t>помела, </a:t>
            </a:r>
            <a:r>
              <a:rPr lang="ru-RU" dirty="0">
                <a:solidFill>
                  <a:srgbClr val="0070C0"/>
                </a:solidFill>
              </a:rPr>
              <a:t>по амбару </a:t>
            </a:r>
            <a:r>
              <a:rPr lang="ru-RU" dirty="0" smtClean="0">
                <a:solidFill>
                  <a:srgbClr val="0070C0"/>
                </a:solidFill>
              </a:rPr>
              <a:t>поскребла. Замесила на сметане, изжарила в масле.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04248" y="4293096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Круглый, румяный, вкусный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95736" y="486916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508104" y="5257562"/>
            <a:ext cx="338437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dirty="0" smtClean="0">
                <a:solidFill>
                  <a:srgbClr val="7030A0"/>
                </a:solidFill>
              </a:rPr>
              <a:t>Понял</a:t>
            </a:r>
            <a:r>
              <a:rPr lang="ru-RU" sz="1400" b="1" dirty="0">
                <a:solidFill>
                  <a:srgbClr val="7030A0"/>
                </a:solidFill>
              </a:rPr>
              <a:t>, что его съедят, решил избежать </a:t>
            </a:r>
            <a:r>
              <a:rPr lang="ru-RU" sz="1400" b="1" dirty="0" smtClean="0">
                <a:solidFill>
                  <a:srgbClr val="7030A0"/>
                </a:solidFill>
              </a:rPr>
              <a:t>смерти.</a:t>
            </a:r>
          </a:p>
          <a:p>
            <a:pPr lvl="0"/>
            <a:r>
              <a:rPr lang="ru-RU" sz="1400" b="1" dirty="0" smtClean="0">
                <a:solidFill>
                  <a:srgbClr val="7030A0"/>
                </a:solidFill>
              </a:rPr>
              <a:t>Захотел </a:t>
            </a:r>
            <a:r>
              <a:rPr lang="ru-RU" sz="1400" b="1" dirty="0">
                <a:solidFill>
                  <a:srgbClr val="7030A0"/>
                </a:solidFill>
              </a:rPr>
              <a:t>“на мир посмотреть и себя показать</a:t>
            </a:r>
            <a:r>
              <a:rPr lang="ru-RU" sz="1400" b="1" dirty="0" smtClean="0">
                <a:solidFill>
                  <a:srgbClr val="7030A0"/>
                </a:solidFill>
              </a:rPr>
              <a:t>”.</a:t>
            </a:r>
          </a:p>
          <a:p>
            <a:pPr lvl="0"/>
            <a:r>
              <a:rPr lang="ru-RU" sz="1400" b="1" dirty="0" smtClean="0">
                <a:solidFill>
                  <a:srgbClr val="7030A0"/>
                </a:solidFill>
              </a:rPr>
              <a:t>Решил </a:t>
            </a:r>
            <a:r>
              <a:rPr lang="ru-RU" sz="1400" b="1" dirty="0">
                <a:solidFill>
                  <a:srgbClr val="7030A0"/>
                </a:solidFill>
              </a:rPr>
              <a:t>поозорничать, спрятаться от деда с бабой</a:t>
            </a:r>
            <a:r>
              <a:rPr lang="ru-RU" sz="1400" b="1" dirty="0" smtClean="0">
                <a:solidFill>
                  <a:srgbClr val="7030A0"/>
                </a:solidFill>
              </a:rPr>
              <a:t>.</a:t>
            </a:r>
          </a:p>
          <a:p>
            <a:pPr lvl="0"/>
            <a:r>
              <a:rPr lang="ru-RU" sz="1400" b="1" dirty="0" smtClean="0">
                <a:solidFill>
                  <a:srgbClr val="7030A0"/>
                </a:solidFill>
              </a:rPr>
              <a:t>Надоело лежать на окне.</a:t>
            </a:r>
            <a:endParaRPr lang="ru-RU" sz="1400" b="1" dirty="0">
              <a:solidFill>
                <a:srgbClr val="7030A0"/>
              </a:solidFill>
            </a:endParaRPr>
          </a:p>
        </p:txBody>
      </p:sp>
      <p:pic>
        <p:nvPicPr>
          <p:cNvPr id="4099" name="Рисунок 4" descr="Колобок &quot; Сайт о малышах. Веб-пупс: Все о ребенке, здоровье, развитие, игры для детей. Беременность роды, малыши до год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537" y="4077072"/>
            <a:ext cx="1113463" cy="832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300192" y="47667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Пыль из </a:t>
            </a:r>
            <a:r>
              <a:rPr lang="ru-RU" u="sng" dirty="0" smtClean="0">
                <a:solidFill>
                  <a:srgbClr val="002060"/>
                </a:solidFill>
              </a:rPr>
              <a:t>амбара и сусеков, </a:t>
            </a:r>
            <a:r>
              <a:rPr lang="ru-RU" dirty="0" smtClean="0">
                <a:solidFill>
                  <a:srgbClr val="002060"/>
                </a:solidFill>
              </a:rPr>
              <a:t>сметана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1297979">
            <a:off x="5102989" y="3921230"/>
            <a:ext cx="1584176" cy="448783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1297979">
            <a:off x="4886965" y="4425286"/>
            <a:ext cx="1584176" cy="448783"/>
          </a:xfrm>
          <a:prstGeom prst="rightArrow">
            <a:avLst/>
          </a:prstGeom>
          <a:solidFill>
            <a:schemeClr val="accent3">
              <a:lumMod val="50000"/>
            </a:schemeClr>
          </a:solidFill>
          <a:scene3d>
            <a:camera prst="orthographicFront">
              <a:rot lat="0" lon="0" rev="19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 rot="1297979">
            <a:off x="3212872" y="4142127"/>
            <a:ext cx="701392" cy="573615"/>
          </a:xfrm>
          <a:prstGeom prst="rightArrow">
            <a:avLst/>
          </a:prstGeom>
          <a:solidFill>
            <a:srgbClr val="C00000"/>
          </a:solidFill>
          <a:scene3d>
            <a:camera prst="orthographicFront">
              <a:rot lat="0" lon="0" rev="17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15816" y="47971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ВСТРЕЧИ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3923928" y="5085184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563888" y="522920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2339752" y="5013176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 flipV="1">
            <a:off x="2123728" y="4365104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995936" y="537321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Заяц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59832" y="566124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Волк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15616" y="530120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Медведь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403648" y="41490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Лиса</a:t>
            </a:r>
            <a:endParaRPr lang="ru-RU" dirty="0">
              <a:solidFill>
                <a:srgbClr val="0070C0"/>
              </a:solidFill>
            </a:endParaRPr>
          </a:p>
        </p:txBody>
      </p:sp>
      <p:cxnSp>
        <p:nvCxnSpPr>
          <p:cNvPr id="8" name="Прямая со стрелкой 7"/>
          <p:cNvCxnSpPr>
            <a:stCxn id="34" idx="2"/>
          </p:cNvCxnSpPr>
          <p:nvPr/>
        </p:nvCxnSpPr>
        <p:spPr>
          <a:xfrm>
            <a:off x="4680012" y="5742548"/>
            <a:ext cx="180019" cy="3152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355976" y="6057781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Какой?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527884" y="5900164"/>
            <a:ext cx="396044" cy="3422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342928" y="6314881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Какой? </a:t>
            </a:r>
            <a:endParaRPr lang="ru-RU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1979712" y="5670540"/>
            <a:ext cx="216024" cy="400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35696" y="6071305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Какой?</a:t>
            </a:r>
            <a:endParaRPr lang="ru-RU" dirty="0"/>
          </a:p>
        </p:txBody>
      </p:sp>
      <p:cxnSp>
        <p:nvCxnSpPr>
          <p:cNvPr id="29" name="Прямая со стрелкой 28"/>
          <p:cNvCxnSpPr>
            <a:stCxn id="37" idx="1"/>
          </p:cNvCxnSpPr>
          <p:nvPr/>
        </p:nvCxnSpPr>
        <p:spPr>
          <a:xfrm flipH="1" flipV="1">
            <a:off x="971600" y="4293096"/>
            <a:ext cx="432048" cy="40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0" y="4033040"/>
            <a:ext cx="9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Какая?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58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 descr="StranaKids.ru: Колобо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916832"/>
            <a:ext cx="1728192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трелка вправо 1"/>
          <p:cNvSpPr/>
          <p:nvPr/>
        </p:nvSpPr>
        <p:spPr>
          <a:xfrm rot="20177425">
            <a:off x="4887028" y="1096781"/>
            <a:ext cx="1382661" cy="42450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004048" y="1772816"/>
            <a:ext cx="1368152" cy="50405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1340768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Весна (апрель или май), потому что все запасы деда и бабы закончились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 rot="1297979">
            <a:off x="4958973" y="2625086"/>
            <a:ext cx="1584176" cy="44878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588224" y="2492896"/>
            <a:ext cx="23198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>
                <a:solidFill>
                  <a:srgbClr val="0070C0"/>
                </a:solidFill>
              </a:rPr>
              <a:t>по сусекам </a:t>
            </a:r>
            <a:r>
              <a:rPr lang="ru-RU" dirty="0" smtClean="0">
                <a:solidFill>
                  <a:srgbClr val="0070C0"/>
                </a:solidFill>
              </a:rPr>
              <a:t>помела, </a:t>
            </a:r>
            <a:r>
              <a:rPr lang="ru-RU" dirty="0">
                <a:solidFill>
                  <a:srgbClr val="0070C0"/>
                </a:solidFill>
              </a:rPr>
              <a:t>по амбару </a:t>
            </a:r>
            <a:r>
              <a:rPr lang="ru-RU" dirty="0" smtClean="0">
                <a:solidFill>
                  <a:srgbClr val="0070C0"/>
                </a:solidFill>
              </a:rPr>
              <a:t>поскребла. Замесила на сметане, изжарила в масле.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04248" y="4293096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Круглый, румяный, вкусный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95736" y="486916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508104" y="5257562"/>
            <a:ext cx="338437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dirty="0" smtClean="0">
                <a:solidFill>
                  <a:srgbClr val="7030A0"/>
                </a:solidFill>
              </a:rPr>
              <a:t>Понял</a:t>
            </a:r>
            <a:r>
              <a:rPr lang="ru-RU" sz="1400" b="1" dirty="0">
                <a:solidFill>
                  <a:srgbClr val="7030A0"/>
                </a:solidFill>
              </a:rPr>
              <a:t>, что его съедят, решил избежать </a:t>
            </a:r>
            <a:r>
              <a:rPr lang="ru-RU" sz="1400" b="1" dirty="0" smtClean="0">
                <a:solidFill>
                  <a:srgbClr val="7030A0"/>
                </a:solidFill>
              </a:rPr>
              <a:t>смерти.</a:t>
            </a:r>
          </a:p>
          <a:p>
            <a:pPr lvl="0"/>
            <a:r>
              <a:rPr lang="ru-RU" sz="1400" b="1" dirty="0" smtClean="0">
                <a:solidFill>
                  <a:srgbClr val="7030A0"/>
                </a:solidFill>
              </a:rPr>
              <a:t>Захотел </a:t>
            </a:r>
            <a:r>
              <a:rPr lang="ru-RU" sz="1400" b="1" dirty="0">
                <a:solidFill>
                  <a:srgbClr val="7030A0"/>
                </a:solidFill>
              </a:rPr>
              <a:t>“на мир посмотреть и себя показать</a:t>
            </a:r>
            <a:r>
              <a:rPr lang="ru-RU" sz="1400" b="1" dirty="0" smtClean="0">
                <a:solidFill>
                  <a:srgbClr val="7030A0"/>
                </a:solidFill>
              </a:rPr>
              <a:t>”.</a:t>
            </a:r>
          </a:p>
          <a:p>
            <a:pPr lvl="0"/>
            <a:r>
              <a:rPr lang="ru-RU" sz="1400" b="1" dirty="0" smtClean="0">
                <a:solidFill>
                  <a:srgbClr val="7030A0"/>
                </a:solidFill>
              </a:rPr>
              <a:t>Решил </a:t>
            </a:r>
            <a:r>
              <a:rPr lang="ru-RU" sz="1400" b="1" dirty="0">
                <a:solidFill>
                  <a:srgbClr val="7030A0"/>
                </a:solidFill>
              </a:rPr>
              <a:t>поозорничать, спрятаться от деда с бабой</a:t>
            </a:r>
            <a:r>
              <a:rPr lang="ru-RU" sz="1400" b="1" dirty="0" smtClean="0">
                <a:solidFill>
                  <a:srgbClr val="7030A0"/>
                </a:solidFill>
              </a:rPr>
              <a:t>.</a:t>
            </a:r>
          </a:p>
          <a:p>
            <a:pPr lvl="0"/>
            <a:r>
              <a:rPr lang="ru-RU" sz="1400" b="1" dirty="0" smtClean="0">
                <a:solidFill>
                  <a:srgbClr val="7030A0"/>
                </a:solidFill>
              </a:rPr>
              <a:t>Надоело лежать на окне.</a:t>
            </a:r>
            <a:endParaRPr lang="ru-RU" sz="1400" b="1" dirty="0">
              <a:solidFill>
                <a:srgbClr val="7030A0"/>
              </a:solidFill>
            </a:endParaRPr>
          </a:p>
        </p:txBody>
      </p:sp>
      <p:pic>
        <p:nvPicPr>
          <p:cNvPr id="4099" name="Рисунок 4" descr="Колобок &quot; Сайт о малышах. Веб-пупс: Все о ребенке, здоровье, развитие, игры для детей. Беременность роды, малыши до год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537" y="4077072"/>
            <a:ext cx="1113463" cy="832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300192" y="47667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Пыль из </a:t>
            </a:r>
            <a:r>
              <a:rPr lang="ru-RU" u="sng" dirty="0" smtClean="0">
                <a:solidFill>
                  <a:srgbClr val="002060"/>
                </a:solidFill>
              </a:rPr>
              <a:t>амбара и сусеков, </a:t>
            </a:r>
            <a:r>
              <a:rPr lang="ru-RU" dirty="0" smtClean="0">
                <a:solidFill>
                  <a:srgbClr val="002060"/>
                </a:solidFill>
              </a:rPr>
              <a:t>сметана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1297979">
            <a:off x="5102989" y="3921230"/>
            <a:ext cx="1584176" cy="448783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1297979">
            <a:off x="4886965" y="4425286"/>
            <a:ext cx="1584176" cy="448783"/>
          </a:xfrm>
          <a:prstGeom prst="rightArrow">
            <a:avLst/>
          </a:prstGeom>
          <a:solidFill>
            <a:schemeClr val="accent3">
              <a:lumMod val="50000"/>
            </a:schemeClr>
          </a:solidFill>
          <a:scene3d>
            <a:camera prst="orthographicFront">
              <a:rot lat="0" lon="0" rev="19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 rot="1297979">
            <a:off x="3428897" y="3682103"/>
            <a:ext cx="701392" cy="573615"/>
          </a:xfrm>
          <a:prstGeom prst="rightArrow">
            <a:avLst/>
          </a:prstGeom>
          <a:solidFill>
            <a:srgbClr val="C00000"/>
          </a:solidFill>
          <a:scene3d>
            <a:camera prst="orthographicFront">
              <a:rot lat="0" lon="0" rev="17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59832" y="43651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ВСТРЕЧИ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3995936" y="4653136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563888" y="458112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2483768" y="4509120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 flipV="1">
            <a:off x="2339752" y="3789040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995936" y="50131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Заяц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987824" y="50851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Волк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15616" y="45091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Медведь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31640" y="328498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Лиса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6" name="Рисунок 10" descr="https://encrypted-tbn0.gstatic.com/images?q=tbn:ANd9GcQMslFrdFKnNx0B1cqc9hHK3dQClabWCxCTXTRaOZVEFHLVQIP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365104"/>
            <a:ext cx="629403" cy="8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9" name="Прямая со стрелкой 28"/>
          <p:cNvCxnSpPr/>
          <p:nvPr/>
        </p:nvCxnSpPr>
        <p:spPr>
          <a:xfrm>
            <a:off x="4572000" y="5373216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4283968" y="5373216"/>
            <a:ext cx="7200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44008" y="58772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Какой?</a:t>
            </a:r>
            <a:endParaRPr lang="ru-RU" dirty="0">
              <a:solidFill>
                <a:srgbClr val="0070C0"/>
              </a:solidFill>
            </a:endParaRPr>
          </a:p>
        </p:txBody>
      </p:sp>
      <p:cxnSp>
        <p:nvCxnSpPr>
          <p:cNvPr id="42" name="Прямая со стрелкой 41"/>
          <p:cNvCxnSpPr>
            <a:endCxn id="48" idx="0"/>
          </p:cNvCxnSpPr>
          <p:nvPr/>
        </p:nvCxnSpPr>
        <p:spPr>
          <a:xfrm flipH="1">
            <a:off x="3131840" y="5373216"/>
            <a:ext cx="7200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555776" y="62373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Какой?</a:t>
            </a:r>
            <a:endParaRPr lang="ru-RU" dirty="0">
              <a:solidFill>
                <a:srgbClr val="0070C0"/>
              </a:solidFill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 flipH="1">
            <a:off x="1763688" y="4869160"/>
            <a:ext cx="720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043608" y="537321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Какой?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4" name="Объект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5085184"/>
            <a:ext cx="709060" cy="745395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4067944" y="57332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63888" y="5733256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испытание на 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43608" y="587727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испытание на ?</a:t>
            </a:r>
            <a:endParaRPr lang="ru-RU" dirty="0">
              <a:solidFill>
                <a:srgbClr val="0070C0"/>
              </a:solidFill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 flipH="1">
            <a:off x="2411760" y="5733256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H="1">
            <a:off x="755576" y="4725144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0" y="508518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Испытание ?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63" name="Содержимое 5" descr="0_6f417_d109390f_XL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07704" y="3933056"/>
            <a:ext cx="649523" cy="687051"/>
          </a:xfrm>
          <a:prstGeom prst="rect">
            <a:avLst/>
          </a:prstGeom>
        </p:spPr>
      </p:pic>
      <p:cxnSp>
        <p:nvCxnSpPr>
          <p:cNvPr id="65" name="Прямая со стрелкой 64"/>
          <p:cNvCxnSpPr/>
          <p:nvPr/>
        </p:nvCxnSpPr>
        <p:spPr>
          <a:xfrm flipH="1">
            <a:off x="1043608" y="3645024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 flipV="1">
            <a:off x="1043608" y="3068960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39552" y="40770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Какая?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1520" y="23488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Испытание ?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70" name="Рисунок 6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348880"/>
            <a:ext cx="846931" cy="89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58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 descr="StranaKids.ru: Колобо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916832"/>
            <a:ext cx="1728192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трелка вправо 1"/>
          <p:cNvSpPr/>
          <p:nvPr/>
        </p:nvSpPr>
        <p:spPr>
          <a:xfrm rot="20177425">
            <a:off x="4887028" y="1096781"/>
            <a:ext cx="1382661" cy="42450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004048" y="1772816"/>
            <a:ext cx="1368152" cy="50405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1340768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Весна (апрель или май), потому что все запасы деда и бабы закончились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 rot="1297979">
            <a:off x="4958973" y="2625086"/>
            <a:ext cx="1584176" cy="44878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588224" y="2492896"/>
            <a:ext cx="23198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>
                <a:solidFill>
                  <a:srgbClr val="0070C0"/>
                </a:solidFill>
              </a:rPr>
              <a:t>по сусекам </a:t>
            </a:r>
            <a:r>
              <a:rPr lang="ru-RU" dirty="0" smtClean="0">
                <a:solidFill>
                  <a:srgbClr val="0070C0"/>
                </a:solidFill>
              </a:rPr>
              <a:t>помела, </a:t>
            </a:r>
            <a:r>
              <a:rPr lang="ru-RU" dirty="0">
                <a:solidFill>
                  <a:srgbClr val="0070C0"/>
                </a:solidFill>
              </a:rPr>
              <a:t>по амбару </a:t>
            </a:r>
            <a:r>
              <a:rPr lang="ru-RU" dirty="0" smtClean="0">
                <a:solidFill>
                  <a:srgbClr val="0070C0"/>
                </a:solidFill>
              </a:rPr>
              <a:t>поскребла. Замесила на сметане, изжарила в масле.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04248" y="4293096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Круглый, румяный, вкусный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95736" y="486916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508104" y="5257562"/>
            <a:ext cx="338437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dirty="0" smtClean="0">
                <a:solidFill>
                  <a:srgbClr val="7030A0"/>
                </a:solidFill>
              </a:rPr>
              <a:t>Понял</a:t>
            </a:r>
            <a:r>
              <a:rPr lang="ru-RU" sz="1400" b="1" dirty="0">
                <a:solidFill>
                  <a:srgbClr val="7030A0"/>
                </a:solidFill>
              </a:rPr>
              <a:t>, что его съедят, решил избежать </a:t>
            </a:r>
            <a:r>
              <a:rPr lang="ru-RU" sz="1400" b="1" dirty="0" smtClean="0">
                <a:solidFill>
                  <a:srgbClr val="7030A0"/>
                </a:solidFill>
              </a:rPr>
              <a:t>смерти.</a:t>
            </a:r>
          </a:p>
          <a:p>
            <a:pPr lvl="0"/>
            <a:r>
              <a:rPr lang="ru-RU" sz="1400" b="1" dirty="0" smtClean="0">
                <a:solidFill>
                  <a:srgbClr val="7030A0"/>
                </a:solidFill>
              </a:rPr>
              <a:t>Захотел </a:t>
            </a:r>
            <a:r>
              <a:rPr lang="ru-RU" sz="1400" b="1" dirty="0">
                <a:solidFill>
                  <a:srgbClr val="7030A0"/>
                </a:solidFill>
              </a:rPr>
              <a:t>“на мир посмотреть и себя показать</a:t>
            </a:r>
            <a:r>
              <a:rPr lang="ru-RU" sz="1400" b="1" dirty="0" smtClean="0">
                <a:solidFill>
                  <a:srgbClr val="7030A0"/>
                </a:solidFill>
              </a:rPr>
              <a:t>”.</a:t>
            </a:r>
          </a:p>
          <a:p>
            <a:pPr lvl="0"/>
            <a:r>
              <a:rPr lang="ru-RU" sz="1400" b="1" dirty="0" smtClean="0">
                <a:solidFill>
                  <a:srgbClr val="7030A0"/>
                </a:solidFill>
              </a:rPr>
              <a:t>Решил </a:t>
            </a:r>
            <a:r>
              <a:rPr lang="ru-RU" sz="1400" b="1" dirty="0">
                <a:solidFill>
                  <a:srgbClr val="7030A0"/>
                </a:solidFill>
              </a:rPr>
              <a:t>поозорничать, спрятаться от деда с бабой</a:t>
            </a:r>
            <a:r>
              <a:rPr lang="ru-RU" sz="1400" b="1" dirty="0" smtClean="0">
                <a:solidFill>
                  <a:srgbClr val="7030A0"/>
                </a:solidFill>
              </a:rPr>
              <a:t>.</a:t>
            </a:r>
          </a:p>
          <a:p>
            <a:pPr lvl="0"/>
            <a:r>
              <a:rPr lang="ru-RU" sz="1400" b="1" dirty="0" smtClean="0">
                <a:solidFill>
                  <a:srgbClr val="7030A0"/>
                </a:solidFill>
              </a:rPr>
              <a:t>Надоело лежать на окне.</a:t>
            </a:r>
            <a:endParaRPr lang="ru-RU" sz="1400" b="1" dirty="0">
              <a:solidFill>
                <a:srgbClr val="7030A0"/>
              </a:solidFill>
            </a:endParaRPr>
          </a:p>
        </p:txBody>
      </p:sp>
      <p:pic>
        <p:nvPicPr>
          <p:cNvPr id="4099" name="Рисунок 4" descr="Колобок &quot; Сайт о малышах. Веб-пупс: Все о ребенке, здоровье, развитие, игры для детей. Беременность роды, малыши до год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537" y="4077072"/>
            <a:ext cx="1113463" cy="832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300192" y="47667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Пыль из </a:t>
            </a:r>
            <a:r>
              <a:rPr lang="ru-RU" u="sng" dirty="0" smtClean="0">
                <a:solidFill>
                  <a:srgbClr val="002060"/>
                </a:solidFill>
              </a:rPr>
              <a:t>амбара и сусеков, </a:t>
            </a:r>
            <a:r>
              <a:rPr lang="ru-RU" dirty="0" smtClean="0">
                <a:solidFill>
                  <a:srgbClr val="002060"/>
                </a:solidFill>
              </a:rPr>
              <a:t>сметана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1297979">
            <a:off x="5102989" y="3921230"/>
            <a:ext cx="1584176" cy="448783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1297979">
            <a:off x="4886965" y="4425286"/>
            <a:ext cx="1584176" cy="448783"/>
          </a:xfrm>
          <a:prstGeom prst="rightArrow">
            <a:avLst/>
          </a:prstGeom>
          <a:solidFill>
            <a:schemeClr val="accent3">
              <a:lumMod val="50000"/>
            </a:schemeClr>
          </a:solidFill>
          <a:scene3d>
            <a:camera prst="orthographicFront">
              <a:rot lat="0" lon="0" rev="19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 rot="1297979">
            <a:off x="3428897" y="3682103"/>
            <a:ext cx="701392" cy="573615"/>
          </a:xfrm>
          <a:prstGeom prst="rightArrow">
            <a:avLst/>
          </a:prstGeom>
          <a:solidFill>
            <a:srgbClr val="C00000"/>
          </a:solidFill>
          <a:scene3d>
            <a:camera prst="orthographicFront">
              <a:rot lat="0" lon="0" rev="17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59832" y="43651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ВСТРЕЧИ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3995936" y="4653136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563888" y="458112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2483768" y="4509120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 flipV="1">
            <a:off x="2339752" y="3789040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995936" y="50131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Заяц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987824" y="50851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Волк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15616" y="45091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Медведь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31640" y="328498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Лиса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6" name="Рисунок 10" descr="https://encrypted-tbn0.gstatic.com/images?q=tbn:ANd9GcQMslFrdFKnNx0B1cqc9hHK3dQClabWCxCTXTRaOZVEFHLVQIP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365104"/>
            <a:ext cx="629403" cy="8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9" name="Прямая со стрелкой 28"/>
          <p:cNvCxnSpPr/>
          <p:nvPr/>
        </p:nvCxnSpPr>
        <p:spPr>
          <a:xfrm>
            <a:off x="4572000" y="5373216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4283968" y="5373216"/>
            <a:ext cx="7200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44008" y="58772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Какой?</a:t>
            </a:r>
            <a:endParaRPr lang="ru-RU" dirty="0">
              <a:solidFill>
                <a:srgbClr val="0070C0"/>
              </a:solidFill>
            </a:endParaRPr>
          </a:p>
        </p:txBody>
      </p:sp>
      <p:cxnSp>
        <p:nvCxnSpPr>
          <p:cNvPr id="42" name="Прямая со стрелкой 41"/>
          <p:cNvCxnSpPr>
            <a:endCxn id="48" idx="0"/>
          </p:cNvCxnSpPr>
          <p:nvPr/>
        </p:nvCxnSpPr>
        <p:spPr>
          <a:xfrm flipH="1">
            <a:off x="3131840" y="5373216"/>
            <a:ext cx="7200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555776" y="62373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Какой?</a:t>
            </a:r>
            <a:endParaRPr lang="ru-RU" dirty="0">
              <a:solidFill>
                <a:srgbClr val="0070C0"/>
              </a:solidFill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 flipH="1">
            <a:off x="1763688" y="4869160"/>
            <a:ext cx="720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043608" y="537321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Какой?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4" name="Объект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5085184"/>
            <a:ext cx="709060" cy="745395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4067944" y="57332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63888" y="5733256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испытание на смелость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43608" y="5877272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испытание на жестокость</a:t>
            </a:r>
            <a:endParaRPr lang="ru-RU" dirty="0">
              <a:solidFill>
                <a:srgbClr val="0070C0"/>
              </a:solidFill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 flipH="1">
            <a:off x="2411760" y="5733256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H="1">
            <a:off x="755576" y="4725144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0" y="508518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Испытание властью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63" name="Содержимое 5" descr="0_6f417_d109390f_XL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07704" y="3933056"/>
            <a:ext cx="649523" cy="687051"/>
          </a:xfrm>
          <a:prstGeom prst="rect">
            <a:avLst/>
          </a:prstGeom>
        </p:spPr>
      </p:pic>
      <p:cxnSp>
        <p:nvCxnSpPr>
          <p:cNvPr id="65" name="Прямая со стрелкой 64"/>
          <p:cNvCxnSpPr/>
          <p:nvPr/>
        </p:nvCxnSpPr>
        <p:spPr>
          <a:xfrm flipH="1">
            <a:off x="1043608" y="3645024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 flipV="1">
            <a:off x="1043608" y="3068960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39552" y="40770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Какая?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1520" y="234888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Испытание лестью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70" name="Рисунок 6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348880"/>
            <a:ext cx="846931" cy="89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58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 descr="StranaKids.ru: Колобо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916832"/>
            <a:ext cx="1728192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трелка вправо 1"/>
          <p:cNvSpPr/>
          <p:nvPr/>
        </p:nvSpPr>
        <p:spPr>
          <a:xfrm rot="20177425">
            <a:off x="4887028" y="1096781"/>
            <a:ext cx="1382661" cy="42450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004048" y="1772816"/>
            <a:ext cx="1368152" cy="50405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1340768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Весна (апрель или май), потому что все запасы деда и бабы закончились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 rot="1297979">
            <a:off x="4958973" y="2625086"/>
            <a:ext cx="1584176" cy="44878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588224" y="2492896"/>
            <a:ext cx="23198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>
                <a:solidFill>
                  <a:srgbClr val="0070C0"/>
                </a:solidFill>
              </a:rPr>
              <a:t>по сусекам </a:t>
            </a:r>
            <a:r>
              <a:rPr lang="ru-RU" dirty="0" smtClean="0">
                <a:solidFill>
                  <a:srgbClr val="0070C0"/>
                </a:solidFill>
              </a:rPr>
              <a:t>помела, </a:t>
            </a:r>
            <a:r>
              <a:rPr lang="ru-RU" dirty="0">
                <a:solidFill>
                  <a:srgbClr val="0070C0"/>
                </a:solidFill>
              </a:rPr>
              <a:t>по амбару </a:t>
            </a:r>
            <a:r>
              <a:rPr lang="ru-RU" dirty="0" smtClean="0">
                <a:solidFill>
                  <a:srgbClr val="0070C0"/>
                </a:solidFill>
              </a:rPr>
              <a:t>поскребла. Замесила на сметане, изжарила в масле.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04248" y="4293096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Круглый, румяный, вкусный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95736" y="486916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508104" y="5257562"/>
            <a:ext cx="338437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dirty="0" smtClean="0">
                <a:solidFill>
                  <a:srgbClr val="7030A0"/>
                </a:solidFill>
              </a:rPr>
              <a:t>Понял</a:t>
            </a:r>
            <a:r>
              <a:rPr lang="ru-RU" sz="1400" b="1" dirty="0">
                <a:solidFill>
                  <a:srgbClr val="7030A0"/>
                </a:solidFill>
              </a:rPr>
              <a:t>, что его съедят, решил избежать </a:t>
            </a:r>
            <a:r>
              <a:rPr lang="ru-RU" sz="1400" b="1" dirty="0" smtClean="0">
                <a:solidFill>
                  <a:srgbClr val="7030A0"/>
                </a:solidFill>
              </a:rPr>
              <a:t>смерти.</a:t>
            </a:r>
          </a:p>
          <a:p>
            <a:pPr lvl="0"/>
            <a:r>
              <a:rPr lang="ru-RU" sz="1400" b="1" dirty="0" smtClean="0">
                <a:solidFill>
                  <a:srgbClr val="7030A0"/>
                </a:solidFill>
              </a:rPr>
              <a:t>Захотел </a:t>
            </a:r>
            <a:r>
              <a:rPr lang="ru-RU" sz="1400" b="1" dirty="0">
                <a:solidFill>
                  <a:srgbClr val="7030A0"/>
                </a:solidFill>
              </a:rPr>
              <a:t>“на мир посмотреть и себя показать</a:t>
            </a:r>
            <a:r>
              <a:rPr lang="ru-RU" sz="1400" b="1" dirty="0" smtClean="0">
                <a:solidFill>
                  <a:srgbClr val="7030A0"/>
                </a:solidFill>
              </a:rPr>
              <a:t>”.</a:t>
            </a:r>
          </a:p>
          <a:p>
            <a:pPr lvl="0"/>
            <a:r>
              <a:rPr lang="ru-RU" sz="1400" b="1" dirty="0" smtClean="0">
                <a:solidFill>
                  <a:srgbClr val="7030A0"/>
                </a:solidFill>
              </a:rPr>
              <a:t>Решил </a:t>
            </a:r>
            <a:r>
              <a:rPr lang="ru-RU" sz="1400" b="1" dirty="0">
                <a:solidFill>
                  <a:srgbClr val="7030A0"/>
                </a:solidFill>
              </a:rPr>
              <a:t>поозорничать, спрятаться от деда с бабой</a:t>
            </a:r>
            <a:r>
              <a:rPr lang="ru-RU" sz="1400" b="1" dirty="0" smtClean="0">
                <a:solidFill>
                  <a:srgbClr val="7030A0"/>
                </a:solidFill>
              </a:rPr>
              <a:t>.</a:t>
            </a:r>
          </a:p>
          <a:p>
            <a:pPr lvl="0"/>
            <a:r>
              <a:rPr lang="ru-RU" sz="1400" b="1" dirty="0" smtClean="0">
                <a:solidFill>
                  <a:srgbClr val="7030A0"/>
                </a:solidFill>
              </a:rPr>
              <a:t>Надоело лежать на окне.</a:t>
            </a:r>
            <a:endParaRPr lang="ru-RU" sz="1400" b="1" dirty="0">
              <a:solidFill>
                <a:srgbClr val="7030A0"/>
              </a:solidFill>
            </a:endParaRPr>
          </a:p>
        </p:txBody>
      </p:sp>
      <p:pic>
        <p:nvPicPr>
          <p:cNvPr id="4099" name="Рисунок 4" descr="Колобок &quot; Сайт о малышах. Веб-пупс: Все о ребенке, здоровье, развитие, игры для детей. Беременность роды, малыши до год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537" y="4077072"/>
            <a:ext cx="1113463" cy="832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300192" y="47667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Пыль из </a:t>
            </a:r>
            <a:r>
              <a:rPr lang="ru-RU" u="sng" dirty="0" smtClean="0">
                <a:solidFill>
                  <a:srgbClr val="002060"/>
                </a:solidFill>
              </a:rPr>
              <a:t>амбара и сусеков, </a:t>
            </a:r>
            <a:r>
              <a:rPr lang="ru-RU" dirty="0" smtClean="0">
                <a:solidFill>
                  <a:srgbClr val="002060"/>
                </a:solidFill>
              </a:rPr>
              <a:t>сметана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1297979">
            <a:off x="5102989" y="3921230"/>
            <a:ext cx="1584176" cy="448783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1297979">
            <a:off x="4886965" y="4425286"/>
            <a:ext cx="1584176" cy="448783"/>
          </a:xfrm>
          <a:prstGeom prst="rightArrow">
            <a:avLst/>
          </a:prstGeom>
          <a:solidFill>
            <a:schemeClr val="accent3">
              <a:lumMod val="50000"/>
            </a:schemeClr>
          </a:solidFill>
          <a:scene3d>
            <a:camera prst="orthographicFront">
              <a:rot lat="0" lon="0" rev="19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 rot="1297979">
            <a:off x="3428897" y="3682103"/>
            <a:ext cx="701392" cy="573615"/>
          </a:xfrm>
          <a:prstGeom prst="rightArrow">
            <a:avLst/>
          </a:prstGeom>
          <a:solidFill>
            <a:srgbClr val="C00000"/>
          </a:solidFill>
          <a:scene3d>
            <a:camera prst="orthographicFront">
              <a:rot lat="0" lon="0" rev="17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59832" y="43651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ВСТРЕЧИ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3995936" y="4653136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563888" y="458112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2483768" y="4509120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 flipV="1">
            <a:off x="2339752" y="3789040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995936" y="50131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Заяц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987824" y="50851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Волк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15616" y="45091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Медведь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31640" y="328498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Лиса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6" name="Рисунок 10" descr="https://encrypted-tbn0.gstatic.com/images?q=tbn:ANd9GcQMslFrdFKnNx0B1cqc9hHK3dQClabWCxCTXTRaOZVEFHLVQIP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365104"/>
            <a:ext cx="629403" cy="8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9" name="Прямая со стрелкой 28"/>
          <p:cNvCxnSpPr/>
          <p:nvPr/>
        </p:nvCxnSpPr>
        <p:spPr>
          <a:xfrm>
            <a:off x="4572000" y="5373216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4283968" y="5373216"/>
            <a:ext cx="7200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44008" y="58772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Какой?</a:t>
            </a:r>
            <a:endParaRPr lang="ru-RU" dirty="0">
              <a:solidFill>
                <a:srgbClr val="0070C0"/>
              </a:solidFill>
            </a:endParaRPr>
          </a:p>
        </p:txBody>
      </p:sp>
      <p:cxnSp>
        <p:nvCxnSpPr>
          <p:cNvPr id="42" name="Прямая со стрелкой 41"/>
          <p:cNvCxnSpPr>
            <a:endCxn id="48" idx="0"/>
          </p:cNvCxnSpPr>
          <p:nvPr/>
        </p:nvCxnSpPr>
        <p:spPr>
          <a:xfrm flipH="1">
            <a:off x="3131840" y="5373216"/>
            <a:ext cx="7200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555776" y="62373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Какой?</a:t>
            </a:r>
            <a:endParaRPr lang="ru-RU" dirty="0">
              <a:solidFill>
                <a:srgbClr val="0070C0"/>
              </a:solidFill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 flipH="1">
            <a:off x="1763688" y="4869160"/>
            <a:ext cx="720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043608" y="537321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Какой?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4" name="Объект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5085184"/>
            <a:ext cx="709060" cy="745395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4067944" y="57332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63888" y="5733256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испытание на смелость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43608" y="5877272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испытание на жестокость</a:t>
            </a:r>
            <a:endParaRPr lang="ru-RU" dirty="0">
              <a:solidFill>
                <a:srgbClr val="0070C0"/>
              </a:solidFill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 flipH="1">
            <a:off x="2411760" y="5733256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H="1">
            <a:off x="755576" y="4725144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0" y="508518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Испытание властью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63" name="Содержимое 5" descr="0_6f417_d109390f_XL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07704" y="3933056"/>
            <a:ext cx="649523" cy="687051"/>
          </a:xfrm>
          <a:prstGeom prst="rect">
            <a:avLst/>
          </a:prstGeom>
        </p:spPr>
      </p:pic>
      <p:cxnSp>
        <p:nvCxnSpPr>
          <p:cNvPr id="65" name="Прямая со стрелкой 64"/>
          <p:cNvCxnSpPr/>
          <p:nvPr/>
        </p:nvCxnSpPr>
        <p:spPr>
          <a:xfrm flipH="1">
            <a:off x="1043608" y="3645024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 flipV="1">
            <a:off x="1043608" y="3068960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39552" y="40770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Какая?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1520" y="234888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Испытание лестью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70" name="Рисунок 6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348880"/>
            <a:ext cx="846931" cy="893458"/>
          </a:xfrm>
          <a:prstGeom prst="rect">
            <a:avLst/>
          </a:prstGeom>
        </p:spPr>
      </p:pic>
      <p:cxnSp>
        <p:nvCxnSpPr>
          <p:cNvPr id="47" name="Соединительная линия уступом 46"/>
          <p:cNvCxnSpPr/>
          <p:nvPr/>
        </p:nvCxnSpPr>
        <p:spPr>
          <a:xfrm>
            <a:off x="10116616" y="260648"/>
            <a:ext cx="914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трелка влево 48"/>
          <p:cNvSpPr/>
          <p:nvPr/>
        </p:nvSpPr>
        <p:spPr>
          <a:xfrm>
            <a:off x="2267744" y="1628800"/>
            <a:ext cx="1296144" cy="360040"/>
          </a:xfrm>
          <a:prstGeom prst="leftArrow">
            <a:avLst/>
          </a:prstGeom>
          <a:scene3d>
            <a:camera prst="orthographicFront">
              <a:rot lat="0" lon="2400000" rev="19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1043608" y="119675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Варианты финала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 flipH="1">
            <a:off x="1187624" y="1484784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79512" y="1700809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Съела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67" name="Прямая со стрелкой 66"/>
          <p:cNvCxnSpPr/>
          <p:nvPr/>
        </p:nvCxnSpPr>
        <p:spPr>
          <a:xfrm flipH="1" flipV="1">
            <a:off x="1403648" y="908720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51520" y="188640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Перехитрил лису и странствует по миру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58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 descr="StranaKids.ru: Колобо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916832"/>
            <a:ext cx="1728192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трелка вправо 1"/>
          <p:cNvSpPr/>
          <p:nvPr/>
        </p:nvSpPr>
        <p:spPr>
          <a:xfrm rot="20177425">
            <a:off x="4887028" y="1096781"/>
            <a:ext cx="1382661" cy="424509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004048" y="1772816"/>
            <a:ext cx="1368152" cy="50405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200" y="1340768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Весна (апрель или май), потому что все запасы деда и бабы закончились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 rot="1297979">
            <a:off x="4958973" y="2625086"/>
            <a:ext cx="1584176" cy="448783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588224" y="2492896"/>
            <a:ext cx="23198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dirty="0">
                <a:solidFill>
                  <a:srgbClr val="0070C0"/>
                </a:solidFill>
              </a:rPr>
              <a:t>по сусекам </a:t>
            </a:r>
            <a:r>
              <a:rPr lang="ru-RU" dirty="0" smtClean="0">
                <a:solidFill>
                  <a:srgbClr val="0070C0"/>
                </a:solidFill>
              </a:rPr>
              <a:t>помела, </a:t>
            </a:r>
            <a:r>
              <a:rPr lang="ru-RU" dirty="0">
                <a:solidFill>
                  <a:srgbClr val="0070C0"/>
                </a:solidFill>
              </a:rPr>
              <a:t>по амбару </a:t>
            </a:r>
            <a:r>
              <a:rPr lang="ru-RU" dirty="0" smtClean="0">
                <a:solidFill>
                  <a:srgbClr val="0070C0"/>
                </a:solidFill>
              </a:rPr>
              <a:t>поскребла. Замесила на сметане, изжарила в масле.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04248" y="4293096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Круглый, румяный, вкусный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95736" y="486916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508104" y="5257562"/>
            <a:ext cx="338437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400" b="1" dirty="0" smtClean="0">
                <a:solidFill>
                  <a:srgbClr val="7030A0"/>
                </a:solidFill>
              </a:rPr>
              <a:t>Понял</a:t>
            </a:r>
            <a:r>
              <a:rPr lang="ru-RU" sz="1400" b="1" dirty="0">
                <a:solidFill>
                  <a:srgbClr val="7030A0"/>
                </a:solidFill>
              </a:rPr>
              <a:t>, что его съедят, решил избежать </a:t>
            </a:r>
            <a:r>
              <a:rPr lang="ru-RU" sz="1400" b="1" dirty="0" smtClean="0">
                <a:solidFill>
                  <a:srgbClr val="7030A0"/>
                </a:solidFill>
              </a:rPr>
              <a:t>смерти.</a:t>
            </a:r>
          </a:p>
          <a:p>
            <a:pPr lvl="0"/>
            <a:r>
              <a:rPr lang="ru-RU" sz="1400" b="1" dirty="0" smtClean="0">
                <a:solidFill>
                  <a:srgbClr val="7030A0"/>
                </a:solidFill>
              </a:rPr>
              <a:t>Захотел </a:t>
            </a:r>
            <a:r>
              <a:rPr lang="ru-RU" sz="1400" b="1" dirty="0">
                <a:solidFill>
                  <a:srgbClr val="7030A0"/>
                </a:solidFill>
              </a:rPr>
              <a:t>“на мир посмотреть и себя показать</a:t>
            </a:r>
            <a:r>
              <a:rPr lang="ru-RU" sz="1400" b="1" dirty="0" smtClean="0">
                <a:solidFill>
                  <a:srgbClr val="7030A0"/>
                </a:solidFill>
              </a:rPr>
              <a:t>”.</a:t>
            </a:r>
          </a:p>
          <a:p>
            <a:pPr lvl="0"/>
            <a:r>
              <a:rPr lang="ru-RU" sz="1400" b="1" dirty="0" smtClean="0">
                <a:solidFill>
                  <a:srgbClr val="7030A0"/>
                </a:solidFill>
              </a:rPr>
              <a:t>Решил </a:t>
            </a:r>
            <a:r>
              <a:rPr lang="ru-RU" sz="1400" b="1" dirty="0">
                <a:solidFill>
                  <a:srgbClr val="7030A0"/>
                </a:solidFill>
              </a:rPr>
              <a:t>поозорничать, спрятаться от деда с бабой</a:t>
            </a:r>
            <a:r>
              <a:rPr lang="ru-RU" sz="1400" b="1" dirty="0" smtClean="0">
                <a:solidFill>
                  <a:srgbClr val="7030A0"/>
                </a:solidFill>
              </a:rPr>
              <a:t>.</a:t>
            </a:r>
          </a:p>
          <a:p>
            <a:pPr lvl="0"/>
            <a:r>
              <a:rPr lang="ru-RU" sz="1400" b="1" dirty="0" smtClean="0">
                <a:solidFill>
                  <a:srgbClr val="7030A0"/>
                </a:solidFill>
              </a:rPr>
              <a:t>Надоело лежать на окне.</a:t>
            </a:r>
            <a:endParaRPr lang="ru-RU" sz="1400" b="1" dirty="0">
              <a:solidFill>
                <a:srgbClr val="7030A0"/>
              </a:solidFill>
            </a:endParaRPr>
          </a:p>
        </p:txBody>
      </p:sp>
      <p:pic>
        <p:nvPicPr>
          <p:cNvPr id="4099" name="Рисунок 4" descr="Колобок &quot; Сайт о малышах. Веб-пупс: Все о ребенке, здоровье, развитие, игры для детей. Беременность роды, малыши до год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537" y="4077072"/>
            <a:ext cx="1113463" cy="832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300192" y="47667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Пыль из </a:t>
            </a:r>
            <a:r>
              <a:rPr lang="ru-RU" u="sng" dirty="0" smtClean="0">
                <a:solidFill>
                  <a:srgbClr val="002060"/>
                </a:solidFill>
              </a:rPr>
              <a:t>амбара и сусеков, </a:t>
            </a:r>
            <a:r>
              <a:rPr lang="ru-RU" dirty="0" smtClean="0">
                <a:solidFill>
                  <a:srgbClr val="002060"/>
                </a:solidFill>
              </a:rPr>
              <a:t>сметана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7" name="Стрелка вправо 16"/>
          <p:cNvSpPr/>
          <p:nvPr/>
        </p:nvSpPr>
        <p:spPr>
          <a:xfrm rot="1297979">
            <a:off x="5102989" y="3921230"/>
            <a:ext cx="1584176" cy="448783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1297979">
            <a:off x="4886965" y="4425286"/>
            <a:ext cx="1584176" cy="448783"/>
          </a:xfrm>
          <a:prstGeom prst="rightArrow">
            <a:avLst/>
          </a:prstGeom>
          <a:solidFill>
            <a:schemeClr val="accent3">
              <a:lumMod val="50000"/>
            </a:schemeClr>
          </a:solidFill>
          <a:scene3d>
            <a:camera prst="orthographicFront">
              <a:rot lat="0" lon="0" rev="19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 rot="1297979">
            <a:off x="3428897" y="3682103"/>
            <a:ext cx="701392" cy="573615"/>
          </a:xfrm>
          <a:prstGeom prst="rightArrow">
            <a:avLst/>
          </a:prstGeom>
          <a:solidFill>
            <a:srgbClr val="C00000"/>
          </a:solidFill>
          <a:scene3d>
            <a:camera prst="orthographicFront">
              <a:rot lat="0" lon="0" rev="17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59832" y="43651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ВСТРЕЧИ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3995936" y="4653136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563888" y="458112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2483768" y="4509120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 flipV="1">
            <a:off x="2339752" y="3789040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995936" y="50131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Заяц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987824" y="508518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Волк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15616" y="45091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Медведь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31640" y="328498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Лиса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6" name="Рисунок 10" descr="https://encrypted-tbn0.gstatic.com/images?q=tbn:ANd9GcQMslFrdFKnNx0B1cqc9hHK3dQClabWCxCTXTRaOZVEFHLVQIP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365104"/>
            <a:ext cx="629403" cy="8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9" name="Прямая со стрелкой 28"/>
          <p:cNvCxnSpPr/>
          <p:nvPr/>
        </p:nvCxnSpPr>
        <p:spPr>
          <a:xfrm>
            <a:off x="4572000" y="5373216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4283968" y="5373216"/>
            <a:ext cx="7200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44008" y="58772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Какой?</a:t>
            </a:r>
            <a:endParaRPr lang="ru-RU" dirty="0">
              <a:solidFill>
                <a:srgbClr val="0070C0"/>
              </a:solidFill>
            </a:endParaRPr>
          </a:p>
        </p:txBody>
      </p:sp>
      <p:cxnSp>
        <p:nvCxnSpPr>
          <p:cNvPr id="42" name="Прямая со стрелкой 41"/>
          <p:cNvCxnSpPr>
            <a:endCxn id="48" idx="0"/>
          </p:cNvCxnSpPr>
          <p:nvPr/>
        </p:nvCxnSpPr>
        <p:spPr>
          <a:xfrm flipH="1">
            <a:off x="3131840" y="5373216"/>
            <a:ext cx="72008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555776" y="623731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Какой?</a:t>
            </a:r>
            <a:endParaRPr lang="ru-RU" dirty="0">
              <a:solidFill>
                <a:srgbClr val="0070C0"/>
              </a:solidFill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 flipH="1">
            <a:off x="1763688" y="4869160"/>
            <a:ext cx="720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043608" y="537321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Какой?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4" name="Объект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5085184"/>
            <a:ext cx="709060" cy="745395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4067944" y="57332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63888" y="5733256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испытание на смелость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043608" y="5877272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испытание на жестокость</a:t>
            </a:r>
            <a:endParaRPr lang="ru-RU" dirty="0">
              <a:solidFill>
                <a:srgbClr val="0070C0"/>
              </a:solidFill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 flipH="1">
            <a:off x="2411760" y="5733256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H="1">
            <a:off x="755576" y="4725144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0" y="508518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Испытание властью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63" name="Содержимое 5" descr="0_6f417_d109390f_XL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07704" y="3933056"/>
            <a:ext cx="649523" cy="687051"/>
          </a:xfrm>
          <a:prstGeom prst="rect">
            <a:avLst/>
          </a:prstGeom>
        </p:spPr>
      </p:pic>
      <p:cxnSp>
        <p:nvCxnSpPr>
          <p:cNvPr id="65" name="Прямая со стрелкой 64"/>
          <p:cNvCxnSpPr/>
          <p:nvPr/>
        </p:nvCxnSpPr>
        <p:spPr>
          <a:xfrm flipH="1">
            <a:off x="1043608" y="3645024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 flipV="1">
            <a:off x="1043608" y="3068960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39552" y="40770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Какая?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1520" y="2348880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Испытание лестью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70" name="Рисунок 6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348880"/>
            <a:ext cx="846931" cy="893458"/>
          </a:xfrm>
          <a:prstGeom prst="rect">
            <a:avLst/>
          </a:prstGeom>
        </p:spPr>
      </p:pic>
      <p:cxnSp>
        <p:nvCxnSpPr>
          <p:cNvPr id="47" name="Соединительная линия уступом 46"/>
          <p:cNvCxnSpPr/>
          <p:nvPr/>
        </p:nvCxnSpPr>
        <p:spPr>
          <a:xfrm>
            <a:off x="10116616" y="260648"/>
            <a:ext cx="914400" cy="91440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трелка влево 48"/>
          <p:cNvSpPr/>
          <p:nvPr/>
        </p:nvSpPr>
        <p:spPr>
          <a:xfrm>
            <a:off x="2267744" y="1628800"/>
            <a:ext cx="1296144" cy="360040"/>
          </a:xfrm>
          <a:prstGeom prst="leftArrow">
            <a:avLst/>
          </a:prstGeom>
          <a:scene3d>
            <a:camera prst="orthographicFront">
              <a:rot lat="0" lon="2400000" rev="19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1043608" y="119675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Варианты финала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 flipH="1">
            <a:off x="1187624" y="1484784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79512" y="1700809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Съела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67" name="Прямая со стрелкой 66"/>
          <p:cNvCxnSpPr/>
          <p:nvPr/>
        </p:nvCxnSpPr>
        <p:spPr>
          <a:xfrm flipH="1" flipV="1">
            <a:off x="1403648" y="908720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51520" y="188640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Перехитрил лису и странствует по миру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2" name="Стрелка влево 71"/>
          <p:cNvSpPr/>
          <p:nvPr/>
        </p:nvSpPr>
        <p:spPr>
          <a:xfrm>
            <a:off x="3131840" y="1340768"/>
            <a:ext cx="1296144" cy="360040"/>
          </a:xfrm>
          <a:prstGeom prst="leftArrow">
            <a:avLst/>
          </a:prstGeom>
          <a:solidFill>
            <a:srgbClr val="FF6699"/>
          </a:solidFill>
          <a:ln>
            <a:solidFill>
              <a:srgbClr val="FF6699"/>
            </a:solidFill>
          </a:ln>
          <a:scene3d>
            <a:camera prst="orthographicFront">
              <a:rot lat="0" lon="240000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2843808" y="260648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Тайный смысл древней сказки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21860" name="Picture 4" descr="Сайт для учителей и воспитателей - Интернет журнал для педагогов Планета Детства - Страница 25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85912" y="-36004"/>
            <a:ext cx="1156352" cy="11247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158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02920" y="530352"/>
            <a:ext cx="8183880" cy="5778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/>
              <a:t>4</a:t>
            </a:r>
            <a:r>
              <a:rPr lang="ru-RU" sz="2800" b="1" dirty="0"/>
              <a:t>. </a:t>
            </a:r>
            <a:r>
              <a:rPr lang="ru-RU" sz="4000" b="1" dirty="0"/>
              <a:t>Экспериментируйте всегда!</a:t>
            </a:r>
            <a:r>
              <a:rPr lang="ru-RU" sz="4000" dirty="0"/>
              <a:t> </a:t>
            </a:r>
            <a:r>
              <a:rPr lang="ru-RU" sz="4000" dirty="0" smtClean="0"/>
              <a:t>Так </a:t>
            </a:r>
            <a:r>
              <a:rPr lang="ru-RU" sz="4000" dirty="0"/>
              <a:t>как мышление каждого человека уникально, то и </a:t>
            </a:r>
            <a:r>
              <a:rPr lang="ru-RU" sz="4000" dirty="0" smtClean="0"/>
              <a:t>карта, </a:t>
            </a:r>
            <a:r>
              <a:rPr lang="ru-RU" sz="4000" dirty="0"/>
              <a:t>как результат </a:t>
            </a:r>
            <a:r>
              <a:rPr lang="ru-RU" sz="4000" dirty="0" smtClean="0"/>
              <a:t>мышления, </a:t>
            </a:r>
            <a:r>
              <a:rPr lang="ru-RU" sz="4000" dirty="0"/>
              <a:t>тоже оказывается уникальной и неповторимой. </a:t>
            </a:r>
          </a:p>
        </p:txBody>
      </p:sp>
    </p:spTree>
    <p:extLst>
      <p:ext uri="{BB962C8B-B14F-4D97-AF65-F5344CB8AC3E}">
        <p14:creationId xmlns:p14="http://schemas.microsoft.com/office/powerpoint/2010/main" val="1568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02920" y="530352"/>
            <a:ext cx="8183880" cy="5778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Не должно быть много текста!</a:t>
            </a:r>
          </a:p>
          <a:p>
            <a:pPr marL="0" indent="0">
              <a:buNone/>
            </a:pPr>
            <a:r>
              <a:rPr lang="ru-RU" sz="4000" dirty="0" smtClean="0"/>
              <a:t>Печатные буквы!</a:t>
            </a:r>
          </a:p>
          <a:p>
            <a:pPr marL="0" indent="0">
              <a:buNone/>
            </a:pPr>
            <a:r>
              <a:rPr lang="ru-RU" sz="4000" dirty="0" smtClean="0"/>
              <a:t>Слова горизонтально!</a:t>
            </a:r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68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8064896" cy="179316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Как запомнить много информации или 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что такое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интеллект – карты?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620688"/>
            <a:ext cx="5637010" cy="882119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Мастер –класс </a:t>
            </a:r>
            <a:r>
              <a:rPr lang="ru-RU" dirty="0" err="1" smtClean="0"/>
              <a:t>Супрядкиной</a:t>
            </a:r>
            <a:r>
              <a:rPr lang="ru-RU" dirty="0" smtClean="0"/>
              <a:t> О.Н., учителя русского языка и литературы МОУ «СОШ» </a:t>
            </a:r>
            <a:r>
              <a:rPr lang="ru-RU" dirty="0" err="1" smtClean="0"/>
              <a:t>пст.Визиндор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4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02920" y="530352"/>
            <a:ext cx="8183880" cy="5778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Использую на уроках русского языка (имя существительное изучение сложных предложений).</a:t>
            </a:r>
          </a:p>
          <a:p>
            <a:pPr marL="0" indent="0">
              <a:buNone/>
            </a:pPr>
            <a:r>
              <a:rPr lang="ru-RU" sz="4000" dirty="0" smtClean="0"/>
              <a:t>На уроках литературы (герои произведений, жизнь и творчество писателей).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68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31" t="18074" r="8125" b="13307"/>
          <a:stretch>
            <a:fillRect/>
          </a:stretch>
        </p:blipFill>
        <p:spPr bwMode="auto">
          <a:xfrm>
            <a:off x="323850" y="333375"/>
            <a:ext cx="8424863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31" t="18074" r="8125" b="13307"/>
          <a:stretch>
            <a:fillRect/>
          </a:stretch>
        </p:blipFill>
        <p:spPr bwMode="auto">
          <a:xfrm>
            <a:off x="323850" y="333375"/>
            <a:ext cx="8424863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075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Documents and Settings\User\Рабочий стол\14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428596" y="428604"/>
            <a:ext cx="7858180" cy="3416320"/>
          </a:xfrm>
          <a:prstGeom prst="rect">
            <a:avLst/>
          </a:prstGeom>
          <a:solidFill>
            <a:srgbClr val="FFFF66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i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Мудр тот, кто знает не много, </a:t>
            </a:r>
          </a:p>
          <a:p>
            <a:pPr algn="ctr">
              <a:defRPr/>
            </a:pPr>
            <a:r>
              <a:rPr lang="ru-RU" sz="5400" b="1" i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 нужное</a:t>
            </a:r>
            <a:r>
              <a:rPr lang="ru-RU" sz="5400" b="1" i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/>
            </a:r>
            <a:br>
              <a:rPr lang="ru-RU" sz="5400" b="1" i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</a:br>
            <a:r>
              <a:rPr lang="ru-RU" sz="5400" b="1" i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>                                       </a:t>
            </a:r>
            <a:r>
              <a:rPr lang="ru-RU" sz="3200" b="1" i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Эсхил</a:t>
            </a:r>
            <a:endParaRPr lang="ru-RU" sz="32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6" descr="C:\Documents and Settings\User\Рабочий стол\12.jpeg"/>
          <p:cNvPicPr>
            <a:picLocks noChangeAspect="1" noChangeArrowheads="1"/>
          </p:cNvPicPr>
          <p:nvPr/>
        </p:nvPicPr>
        <p:blipFill>
          <a:blip r:embed="rId3" cstate="print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077072"/>
            <a:ext cx="1357313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76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4345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Интеллект-карта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— это техника представления любого процесса, события, мысли или идеи в систематизированной визуальной форме.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Широкое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применение техники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началось </a:t>
            </a: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благодаря английскому психологу Тони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Бьюзену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3958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1988840"/>
            <a:ext cx="6512511" cy="1143000"/>
          </a:xfrm>
        </p:spPr>
        <p:txBody>
          <a:bodyPr/>
          <a:lstStyle/>
          <a:p>
            <a:pPr algn="ctr">
              <a:buNone/>
            </a:pPr>
            <a:r>
              <a:rPr lang="ru-RU" sz="7200" dirty="0" smtClean="0"/>
              <a:t>ПОПРОБУЕМ СОСТАВИТЬ?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5466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512511" cy="114300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rgbClr val="FF6699"/>
                </a:solidFill>
              </a:rPr>
              <a:t>Правила  построения интеллект-кар</a:t>
            </a:r>
            <a:r>
              <a:rPr lang="ru-RU" dirty="0" smtClean="0">
                <a:solidFill>
                  <a:srgbClr val="FF6699"/>
                </a:solidFill>
              </a:rPr>
              <a:t>т</a:t>
            </a:r>
            <a:endParaRPr lang="ru-RU" sz="3600" dirty="0">
              <a:solidFill>
                <a:srgbClr val="FF66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925513" y="1268412"/>
            <a:ext cx="7534919" cy="4752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/>
              <a:t>1</a:t>
            </a:r>
            <a:r>
              <a:rPr lang="ru-RU" sz="3600" b="1" dirty="0"/>
              <a:t>. Главное!</a:t>
            </a:r>
          </a:p>
          <a:p>
            <a:pPr marL="0" indent="0" algn="ctr">
              <a:buNone/>
            </a:pPr>
            <a:r>
              <a:rPr lang="ru-RU" sz="3600" b="1" dirty="0" smtClean="0"/>
              <a:t> </a:t>
            </a:r>
            <a:r>
              <a:rPr lang="ru-RU" sz="3600" b="1" dirty="0"/>
              <a:t>Начинайте с центра.</a:t>
            </a:r>
            <a:r>
              <a:rPr lang="ru-RU" sz="3600" dirty="0"/>
              <a:t> В центре находится </a:t>
            </a:r>
            <a:r>
              <a:rPr lang="ru-RU" sz="3600" dirty="0" smtClean="0"/>
              <a:t>самая главная мысль, цель построения </a:t>
            </a:r>
            <a:r>
              <a:rPr lang="ru-RU" sz="3600" dirty="0"/>
              <a:t>интеллект-карты. Начинайте с главной мысли — и у вас появятся новые идеи, чем ее дополнить.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1052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2</a:t>
            </a:r>
            <a:r>
              <a:rPr lang="ru-RU" sz="3200" b="1" dirty="0"/>
              <a:t>. </a:t>
            </a:r>
            <a:r>
              <a:rPr lang="ru-RU" sz="3200" b="1" dirty="0" smtClean="0"/>
              <a:t>Составляйте и читайте </a:t>
            </a:r>
            <a:r>
              <a:rPr lang="ru-RU" sz="3200" b="1" dirty="0"/>
              <a:t>по часовой стрелке, начиная с правого верхнего угла.</a:t>
            </a:r>
            <a:r>
              <a:rPr lang="ru-RU" sz="3200" dirty="0"/>
              <a:t> Информация считывается по кругу, начиная с центра карты и продолжая с правого верхнего угла и далее по часовой стрелке. 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Если </a:t>
            </a:r>
            <a:r>
              <a:rPr lang="ru-RU" sz="3200" dirty="0"/>
              <a:t>вы задаете другую последовательность, обозначайте очередность чтения порядковыми цифрами.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27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02920" y="530352"/>
            <a:ext cx="8183880" cy="5346920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3</a:t>
            </a:r>
            <a:r>
              <a:rPr lang="ru-RU" b="1" dirty="0" smtClean="0"/>
              <a:t>. </a:t>
            </a:r>
            <a:r>
              <a:rPr lang="ru-RU" sz="3200" b="1" dirty="0" smtClean="0"/>
              <a:t>Используйте разные цвета! </a:t>
            </a:r>
            <a:r>
              <a:rPr lang="ru-RU" sz="3200" dirty="0" smtClean="0"/>
              <a:t>В выбираемых нами цветах всегда больше смысла, чем может показаться. Цвет мы воспринимаем мгновенно, а на восприятие текста нужно время. Разные цвета могут по-разному восприниматься и имеют разное значение в разных культурах и у разных людей.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5968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9204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764704"/>
            <a:ext cx="5582994" cy="582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76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1" descr="StranaKids.ru: Колобок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988840"/>
            <a:ext cx="216024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(что) это?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38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840</Words>
  <Application>Microsoft Office PowerPoint</Application>
  <PresentationFormat>Экран (4:3)</PresentationFormat>
  <Paragraphs>140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Воздушный поток</vt:lpstr>
      <vt:lpstr>Как запомнить много информации или…</vt:lpstr>
      <vt:lpstr>Как запомнить много информации или  что такое  интеллект – карты?</vt:lpstr>
      <vt:lpstr>Презентация PowerPoint</vt:lpstr>
      <vt:lpstr>ПОПРОБУЕМ СОСТАВИТЬ?</vt:lpstr>
      <vt:lpstr>Правила  построения интеллект-карт</vt:lpstr>
      <vt:lpstr>Презентация PowerPoint</vt:lpstr>
      <vt:lpstr>Презентация PowerPoint</vt:lpstr>
      <vt:lpstr>Презентация PowerPoint</vt:lpstr>
      <vt:lpstr>Кто (что) это?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'kma</cp:lastModifiedBy>
  <cp:revision>45</cp:revision>
  <dcterms:created xsi:type="dcterms:W3CDTF">2014-11-24T17:29:44Z</dcterms:created>
  <dcterms:modified xsi:type="dcterms:W3CDTF">2014-12-11T20:20:35Z</dcterms:modified>
</cp:coreProperties>
</file>