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25"/>
  </p:notesMasterIdLst>
  <p:sldIdLst>
    <p:sldId id="260" r:id="rId5"/>
    <p:sldId id="267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93" r:id="rId17"/>
    <p:sldId id="280" r:id="rId18"/>
    <p:sldId id="282" r:id="rId19"/>
    <p:sldId id="281" r:id="rId20"/>
    <p:sldId id="294" r:id="rId21"/>
    <p:sldId id="283" r:id="rId22"/>
    <p:sldId id="284" r:id="rId23"/>
    <p:sldId id="29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421DD-6242-45EF-A160-7794CED2005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8E23A-59A2-4FA2-9AF7-4273C0878D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7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E23A-59A2-4FA2-9AF7-4273C0878D7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7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81E0-5680-4589-BBCF-22A72DF9AECA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11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DBBB-0C2B-4DA2-99CF-C5409F720A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6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A00C-FF65-4058-BB56-12019F3D133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62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81E0-5680-4589-BBCF-22A72DF9AECA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14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56ED-1762-4FAC-9521-FF9A44C257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31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9CF2-7A8D-481A-BA0F-7CC8AEAA6D2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26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65D9-5CB0-4945-9652-C1ACEA8D027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9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0FDD-8063-4B10-9703-10A0BC7D3B2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81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C916-D159-48F5-BF2B-AB7393F16D7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47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7C9D-E12B-4341-A610-6421C56E992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97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9E0B-98EF-4AF7-88AE-CA4638D3BC0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56ED-1762-4FAC-9521-FF9A44C257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0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BF0D-6849-4E12-AD01-410153D416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3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DBBB-0C2B-4DA2-99CF-C5409F720A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95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A00C-FF65-4058-BB56-12019F3D133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27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81E0-5680-4589-BBCF-22A72DF9AECA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77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56ED-1762-4FAC-9521-FF9A44C257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18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9CF2-7A8D-481A-BA0F-7CC8AEAA6D2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23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65D9-5CB0-4945-9652-C1ACEA8D027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92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0FDD-8063-4B10-9703-10A0BC7D3B2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62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C916-D159-48F5-BF2B-AB7393F16D7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42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7C9D-E12B-4341-A610-6421C56E992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4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9CF2-7A8D-481A-BA0F-7CC8AEAA6D2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96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9E0B-98EF-4AF7-88AE-CA4638D3BC0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25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BF0D-6849-4E12-AD01-410153D416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365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DBBB-0C2B-4DA2-99CF-C5409F720A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09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A00C-FF65-4058-BB56-12019F3D133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457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81E0-5680-4589-BBCF-22A72DF9AECA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84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56ED-1762-4FAC-9521-FF9A44C257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267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9CF2-7A8D-481A-BA0F-7CC8AEAA6D2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02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65D9-5CB0-4945-9652-C1ACEA8D027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931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0FDD-8063-4B10-9703-10A0BC7D3B2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76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C916-D159-48F5-BF2B-AB7393F16D7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8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65D9-5CB0-4945-9652-C1ACEA8D027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518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7C9D-E12B-4341-A610-6421C56E992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384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9E0B-98EF-4AF7-88AE-CA4638D3BC0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06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BF0D-6849-4E12-AD01-410153D416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975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DBBB-0C2B-4DA2-99CF-C5409F720A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907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A00C-FF65-4058-BB56-12019F3D133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7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0FDD-8063-4B10-9703-10A0BC7D3B2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C916-D159-48F5-BF2B-AB7393F16D7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0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7C9D-E12B-4341-A610-6421C56E992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6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9E0B-98EF-4AF7-88AE-CA4638D3BC0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6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BF0D-6849-4E12-AD01-410153D416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6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DEA9E-C203-4E55-B8C6-2D0A6A27B4E8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481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DEA9E-C203-4E55-B8C6-2D0A6A27B4E8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176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DEA9E-C203-4E55-B8C6-2D0A6A27B4E8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67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DEA9E-C203-4E55-B8C6-2D0A6A27B4E8}" type="slidenum">
              <a:rPr lang="ru-RU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4616" y="1844824"/>
            <a:ext cx="7848872" cy="417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  <a:defRPr/>
            </a:pPr>
            <a:r>
              <a:rPr lang="ru-RU" sz="3200" b="1" dirty="0" smtClean="0">
                <a:latin typeface="Times New Roman" pitchFamily="18" charset="0"/>
              </a:rPr>
              <a:t>   это </a:t>
            </a:r>
            <a:r>
              <a:rPr lang="ru-RU" sz="3200" b="1" dirty="0">
                <a:latin typeface="Times New Roman" pitchFamily="18" charset="0"/>
              </a:rPr>
              <a:t>процесс формирования  </a:t>
            </a:r>
            <a:r>
              <a:rPr lang="ru-RU" sz="3200" b="1" dirty="0" err="1">
                <a:latin typeface="Times New Roman" pitchFamily="18" charset="0"/>
              </a:rPr>
              <a:t>деятельностных</a:t>
            </a:r>
            <a:r>
              <a:rPr lang="ru-RU" sz="3200" b="1" dirty="0">
                <a:latin typeface="Times New Roman" pitchFamily="18" charset="0"/>
              </a:rPr>
              <a:t> способностей, при котором одной из основных педагогических задач является создание условий для деятельности учащихся.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  <a:defRPr/>
            </a:pPr>
            <a:r>
              <a:rPr lang="ru-RU" sz="3200" b="1" dirty="0" smtClean="0">
                <a:latin typeface="Times New Roman" pitchFamily="18" charset="0"/>
              </a:rPr>
              <a:t>   Процесс </a:t>
            </a:r>
            <a:r>
              <a:rPr lang="ru-RU" sz="3200" b="1" dirty="0">
                <a:latin typeface="Times New Roman" pitchFamily="18" charset="0"/>
              </a:rPr>
              <a:t>учения – это и есть процесс деятельности ученика, направленный на становление его сознания и его личности в целом</a:t>
            </a:r>
            <a:r>
              <a:rPr lang="ru-RU" sz="3200" b="1" dirty="0">
                <a:latin typeface="Franklin Gothic Book" pitchFamily="32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76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/>
          <a:lstStyle/>
          <a:p>
            <a:pPr algn="ctr"/>
            <a:r>
              <a:rPr lang="ru-RU" sz="2800" dirty="0" smtClean="0"/>
              <a:t>5. Реализация построенного проекта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2808312" cy="443484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Выдвижение учащимися гипотез, построение  модели исходной проблемной ситуации, обсуждение вариантов, решение исходной задачи, вызвавшей затруднение, уточнение общего характера нового знания и фиксирование преодоления возникшего ранее затруднения</a:t>
            </a:r>
            <a:endParaRPr lang="ru-RU" sz="20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2987824" y="1052736"/>
            <a:ext cx="5904656" cy="5805264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Писатель К.И. Чуковский в книге “От двух до пяти” рассказал об интересном случае: “Когда ребёнок услышал, что пришедшая в гости старуха “собаку съела” в каких-то делах, он спрятал от неё любимого щенка”. </a:t>
            </a:r>
          </a:p>
          <a:p>
            <a:pPr>
              <a:buFontTx/>
              <a:buChar char="-"/>
            </a:pPr>
            <a:r>
              <a:rPr lang="ru-RU" sz="1600" dirty="0" smtClean="0"/>
              <a:t>Почему ребенок спрятал щенка?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Выполните  </a:t>
            </a:r>
            <a:r>
              <a:rPr lang="ru-RU" sz="1600" dirty="0"/>
              <a:t>упражнение 99. Какие фразеологизмы имел в виду художник, создавая эти шутливые рисунки? (сесть в калошу, вставлять палки в колеса, водить за нос). </a:t>
            </a:r>
            <a:r>
              <a:rPr lang="ru-RU" sz="1600" i="1" dirty="0"/>
              <a:t>(</a:t>
            </a:r>
            <a:r>
              <a:rPr lang="ru-RU" sz="1600" i="1" dirty="0" smtClean="0"/>
              <a:t>выполнение  </a:t>
            </a:r>
            <a:r>
              <a:rPr lang="ru-RU" sz="1600" i="1" dirty="0"/>
              <a:t>задания).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- А что же они означают?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- </a:t>
            </a:r>
            <a:r>
              <a:rPr lang="ru-RU" sz="1600" dirty="0"/>
              <a:t>А почему мы не знаем фразеологизмы и их значения? </a:t>
            </a:r>
          </a:p>
          <a:p>
            <a:pPr marL="0" indent="0">
              <a:buNone/>
            </a:pPr>
            <a:r>
              <a:rPr lang="ru-RU" sz="1600" dirty="0"/>
              <a:t>- Где мы можем найти фразеологизмы и фразеологические обороты</a:t>
            </a:r>
            <a:r>
              <a:rPr lang="ru-RU" sz="1600" i="1" dirty="0"/>
              <a:t>? </a:t>
            </a:r>
            <a:endParaRPr lang="ru-RU" sz="1600" i="1" dirty="0" smtClean="0"/>
          </a:p>
          <a:p>
            <a:pPr marL="0" indent="0">
              <a:buNone/>
            </a:pPr>
            <a:r>
              <a:rPr lang="ru-RU" sz="2000" dirty="0" smtClean="0"/>
              <a:t>- Работа в группах со словарем (найти фразеологизмы со словами (1 группа) голова, (2 группа) глаза, записать их значения. Также вспомнить правила работы в группах и со словарем.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13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r>
              <a:rPr lang="ru-RU" sz="3200" dirty="0" smtClean="0"/>
              <a:t>6.Первичное закрепление во внешней речи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2386608" cy="494214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Организовать усвоение детьми нового способа действий при решении задач с их </a:t>
            </a:r>
            <a:r>
              <a:rPr lang="ru-RU" dirty="0" err="1" smtClean="0"/>
              <a:t>проговарива-нием</a:t>
            </a:r>
            <a:r>
              <a:rPr lang="ru-RU" dirty="0" smtClean="0"/>
              <a:t> во внешней речи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9454724"/>
              </p:ext>
            </p:extLst>
          </p:nvPr>
        </p:nvGraphicFramePr>
        <p:xfrm>
          <a:off x="3024631" y="3789040"/>
          <a:ext cx="5843587" cy="2391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1479"/>
                <a:gridCol w="2922108"/>
              </a:tblGrid>
              <a:tr h="178199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Нет дыма 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без огня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Куй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железо</a:t>
                      </a:r>
                      <a:r>
                        <a:rPr lang="ru-RU" sz="1200" dirty="0">
                          <a:effectLst/>
                        </a:rPr>
                        <a:t>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пока горячо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Знает кошка…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чьё мясо съела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Под лежачий </a:t>
                      </a:r>
                      <a:r>
                        <a:rPr lang="ru-RU" sz="1200" dirty="0" smtClean="0">
                          <a:effectLst/>
                        </a:rPr>
                        <a:t>камень</a:t>
                      </a:r>
                      <a:r>
                        <a:rPr lang="ru-RU" sz="1200" dirty="0">
                          <a:effectLst/>
                        </a:rPr>
                        <a:t>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вода не течёт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07175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Старый друг…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лучше новых двух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Близок локоть…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да не укусишь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Лучше поздно…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чем никогда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Маслом кашу…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не испортишь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2882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Работать…</a:t>
                      </a:r>
                      <a:endParaRPr lang="ru-RU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как лошадь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8756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Шила в мешке…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 утаишь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  <a:tr h="178199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Слышно, как…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муха пролетит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2843212" y="1412776"/>
            <a:ext cx="604926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 «Собери фразеологический оборот». Даны карточки. Одна карточка – начало фразеологизма, вторая – конец. Ваша задача – закончить фразеологизм товарища. Например – начало – волков бояться – другой заканчивает – в лес не ходить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«Собери фразеологический оборот»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/>
          <a:lstStyle/>
          <a:p>
            <a:pPr algn="ctr"/>
            <a:r>
              <a:rPr lang="ru-RU" sz="2400" dirty="0" smtClean="0"/>
              <a:t>7. Самостоятельная работа с самопроверкой по эталону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2448272" cy="5832648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Организовать самостоятельное выполнение учащимися заданий на новый способ действия;</a:t>
            </a:r>
          </a:p>
          <a:p>
            <a:pPr marL="0" indent="0">
              <a:buNone/>
            </a:pPr>
            <a:r>
              <a:rPr lang="ru-RU" sz="2000" dirty="0" smtClean="0"/>
              <a:t> организовать соотнесение работы с эталоном для самопроверки;</a:t>
            </a:r>
          </a:p>
          <a:p>
            <a:pPr marL="0" indent="0">
              <a:buNone/>
            </a:pPr>
            <a:r>
              <a:rPr lang="ru-RU" sz="2000" dirty="0" smtClean="0"/>
              <a:t>По результатам организовать рефлексию деятельности по применению нового способа действия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1800" y="1340768"/>
            <a:ext cx="5904656" cy="5256584"/>
          </a:xfrm>
        </p:spPr>
        <p:txBody>
          <a:bodyPr/>
          <a:lstStyle/>
          <a:p>
            <a:r>
              <a:rPr lang="ru-RU" sz="3600" dirty="0" smtClean="0"/>
              <a:t>Работа с текстом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2400" i="1" dirty="0" smtClean="0"/>
              <a:t>Когда-то </a:t>
            </a:r>
            <a:r>
              <a:rPr lang="ru-RU" sz="2400" i="1" dirty="0"/>
              <a:t>я был с ним на короткой ноге. Но однажды он (с левой ноги встал, что ли?) полез ко мне драться. Я со всех ног домой! Еле ноги унес! Зато теперь к нему ни ногой. Ноги моей больше у него не будет! </a:t>
            </a:r>
          </a:p>
          <a:p>
            <a:pPr marL="0" indent="0">
              <a:buNone/>
            </a:pPr>
            <a:r>
              <a:rPr lang="ru-RU" sz="2400" dirty="0" smtClean="0"/>
              <a:t>-Задача </a:t>
            </a:r>
            <a:r>
              <a:rPr lang="ru-RU" sz="2400" dirty="0"/>
              <a:t>– подчеркнуть фразеологизмы в данном тексте, написать их значение. Затем проверить по эталону. В карте успеха поставить соответствующие символы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 smtClean="0"/>
          </a:p>
          <a:p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0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Эталон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844824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ru-RU" sz="3600" dirty="0">
                <a:solidFill>
                  <a:prstClr val="black"/>
                </a:solidFill>
              </a:rPr>
              <a:t>Когда-то я был с ним </a:t>
            </a:r>
            <a:r>
              <a:rPr lang="ru-RU" sz="3600" u="sng" dirty="0">
                <a:solidFill>
                  <a:prstClr val="black"/>
                </a:solidFill>
              </a:rPr>
              <a:t>на</a:t>
            </a:r>
            <a:r>
              <a:rPr lang="ru-RU" sz="3600" dirty="0">
                <a:solidFill>
                  <a:prstClr val="black"/>
                </a:solidFill>
              </a:rPr>
              <a:t> </a:t>
            </a:r>
            <a:r>
              <a:rPr lang="ru-RU" sz="3600" u="sng" dirty="0">
                <a:solidFill>
                  <a:prstClr val="black"/>
                </a:solidFill>
              </a:rPr>
              <a:t>короткой ноге. </a:t>
            </a:r>
            <a:r>
              <a:rPr lang="ru-RU" sz="3600" dirty="0">
                <a:solidFill>
                  <a:prstClr val="black"/>
                </a:solidFill>
              </a:rPr>
              <a:t>Но однажды он (</a:t>
            </a:r>
            <a:r>
              <a:rPr lang="ru-RU" sz="3600" u="sng" dirty="0">
                <a:solidFill>
                  <a:prstClr val="black"/>
                </a:solidFill>
              </a:rPr>
              <a:t>с левой ноги встал</a:t>
            </a:r>
            <a:r>
              <a:rPr lang="ru-RU" sz="3600" dirty="0">
                <a:solidFill>
                  <a:prstClr val="black"/>
                </a:solidFill>
              </a:rPr>
              <a:t>, что ли?) полез ко мне драться. Я </a:t>
            </a:r>
            <a:r>
              <a:rPr lang="ru-RU" sz="3600" u="sng" dirty="0">
                <a:solidFill>
                  <a:prstClr val="black"/>
                </a:solidFill>
              </a:rPr>
              <a:t>со всех ног</a:t>
            </a:r>
            <a:r>
              <a:rPr lang="ru-RU" sz="3600" dirty="0">
                <a:solidFill>
                  <a:prstClr val="black"/>
                </a:solidFill>
              </a:rPr>
              <a:t> домой! Еле </a:t>
            </a:r>
            <a:r>
              <a:rPr lang="ru-RU" sz="3600" u="sng" dirty="0">
                <a:solidFill>
                  <a:prstClr val="black"/>
                </a:solidFill>
              </a:rPr>
              <a:t>ноги унес</a:t>
            </a:r>
            <a:r>
              <a:rPr lang="ru-RU" sz="3600" dirty="0">
                <a:solidFill>
                  <a:prstClr val="black"/>
                </a:solidFill>
              </a:rPr>
              <a:t>! Зато теперь к нему </a:t>
            </a:r>
            <a:r>
              <a:rPr lang="ru-RU" sz="3600" u="sng" dirty="0">
                <a:solidFill>
                  <a:prstClr val="black"/>
                </a:solidFill>
              </a:rPr>
              <a:t>ни ногой. Ноги </a:t>
            </a:r>
            <a:r>
              <a:rPr lang="ru-RU" sz="3600" dirty="0">
                <a:solidFill>
                  <a:prstClr val="black"/>
                </a:solidFill>
              </a:rPr>
              <a:t>моей больше у него </a:t>
            </a:r>
            <a:r>
              <a:rPr lang="ru-RU" sz="3600" u="sng" dirty="0">
                <a:solidFill>
                  <a:prstClr val="black"/>
                </a:solidFill>
              </a:rPr>
              <a:t>не будет</a:t>
            </a:r>
            <a:r>
              <a:rPr lang="ru-RU" sz="3600" dirty="0">
                <a:solidFill>
                  <a:prstClr val="black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7229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/>
          <a:lstStyle/>
          <a:p>
            <a:r>
              <a:rPr lang="ru-RU" sz="3200" dirty="0" smtClean="0"/>
              <a:t>8. Включение в систему знаний и повторение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2736304" cy="530218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Организовать выявление типов заданий, где используется новый способ действия, </a:t>
            </a:r>
          </a:p>
          <a:p>
            <a:pPr marL="0" indent="0">
              <a:buNone/>
            </a:pPr>
            <a:r>
              <a:rPr lang="ru-RU" sz="2000" dirty="0" smtClean="0"/>
              <a:t>Организовать повторение учебного содержания , необходимого для обеспечения содержательной непрерывности. 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9712810"/>
              </p:ext>
            </p:extLst>
          </p:nvPr>
        </p:nvGraphicFramePr>
        <p:xfrm>
          <a:off x="2987824" y="3429000"/>
          <a:ext cx="5843587" cy="3429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1479"/>
                <a:gridCol w="2922108"/>
              </a:tblGrid>
              <a:tr h="3429000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Во что бы то не стало. (Обязательно.)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Рукой подать. (Близко.)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Перемывать косточки. (Сплетничать.)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Бок о бок. (Рядом.)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Лицом к лицу. (Вплотную.)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Время от времени. (Иногда.)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Навострить лыжи. (Убежать.)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Надуть губы. (Обидеться.)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Поднять на смех. (Осмеять.)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Как снег на голову. (Внезапно</a:t>
                      </a:r>
                      <a:r>
                        <a:rPr lang="ru-RU" sz="1300" dirty="0">
                          <a:effectLst/>
                        </a:rPr>
                        <a:t>.)</a:t>
                      </a:r>
                      <a:endParaRPr lang="ru-RU" sz="13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Вылетело из головы. (Забыть.)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Как по команде. (Дружно.)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Пускать пыль в глаза. (Обмануть.)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Не за горами. (Близко.)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Вставлять палки в колеса. (Мешать.)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Со всех ног. (Быстро.)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В двух шагах. (Близко.)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Не успел глазом моргнуть. (Быстро.)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Зарубить на носу. (Запомнить.)</a:t>
                      </a: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effectLst/>
                        </a:rPr>
                        <a:t>По</a:t>
                      </a:r>
                      <a:r>
                        <a:rPr lang="ru-RU" sz="1300" baseline="0" dirty="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r>
                        <a:rPr lang="ru-RU" sz="1300" baseline="0" dirty="0">
                          <a:effectLst/>
                        </a:rPr>
                        <a:t> боком. (Близко.)</a:t>
                      </a:r>
                      <a:endParaRPr lang="ru-RU" sz="13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56" marR="67956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2699791" y="1124744"/>
            <a:ext cx="576063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Где вам может помочь новое полученное знание?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Задание. Заменить фразеологические обороты словами-синонимами. Затем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обменяться тетрадями и проверить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правильность друг у друга, оценить своего товарища после совместной проверки.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Найдите фразеологизмы-антонимы.</a:t>
            </a:r>
          </a:p>
          <a:p>
            <a:r>
              <a:rPr lang="ru-RU" dirty="0"/>
              <a:t>Заварить кашу </a:t>
            </a:r>
            <a:r>
              <a:rPr lang="ru-RU" dirty="0" smtClean="0"/>
              <a:t>–               Во </a:t>
            </a:r>
            <a:r>
              <a:rPr lang="ru-RU" dirty="0"/>
              <a:t>весь дух – </a:t>
            </a:r>
            <a:r>
              <a:rPr lang="ru-RU" dirty="0" smtClean="0"/>
              <a:t>                 Душа </a:t>
            </a:r>
            <a:r>
              <a:rPr lang="ru-RU" dirty="0"/>
              <a:t>в душу – </a:t>
            </a:r>
          </a:p>
          <a:p>
            <a:r>
              <a:rPr lang="ru-RU" i="1" dirty="0"/>
              <a:t>Слова для справок</a:t>
            </a:r>
            <a:r>
              <a:rPr lang="ru-RU" dirty="0"/>
              <a:t>: расхлёбывать кашу, через час по чайной ложке, как кошка с собакой. </a:t>
            </a:r>
            <a:endParaRPr lang="ru-RU" dirty="0" smtClean="0"/>
          </a:p>
          <a:p>
            <a:endParaRPr lang="ru-RU" i="1" dirty="0"/>
          </a:p>
          <a:p>
            <a:r>
              <a:rPr lang="ru-RU" b="1" dirty="0" smtClean="0"/>
              <a:t>Игра </a:t>
            </a:r>
            <a:r>
              <a:rPr lang="ru-RU" b="1" dirty="0"/>
              <a:t>«Угадай-ка. </a:t>
            </a:r>
            <a:r>
              <a:rPr lang="ru-RU" b="1" dirty="0" smtClean="0"/>
              <a:t> </a:t>
            </a:r>
            <a:r>
              <a:rPr lang="ru-RU" dirty="0" smtClean="0"/>
              <a:t>Задача: отвечать  на вопросы фразеологизмами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вешают, приходя в уныние? (повесить нос.)</a:t>
            </a:r>
          </a:p>
          <a:p>
            <a:r>
              <a:rPr lang="ru-RU" dirty="0"/>
              <a:t>Не цветы а вянут? (Уши вянут.)</a:t>
            </a:r>
          </a:p>
          <a:p>
            <a:r>
              <a:rPr lang="ru-RU" dirty="0"/>
              <a:t>Куда садится неудачник? (Сесть в калошу.)</a:t>
            </a:r>
          </a:p>
          <a:p>
            <a:r>
              <a:rPr lang="ru-RU" dirty="0"/>
              <a:t>Что делает дорогая покупка с нашим карманом? (Ударит по карману.)</a:t>
            </a:r>
          </a:p>
          <a:p>
            <a:r>
              <a:rPr lang="ru-RU" dirty="0"/>
              <a:t>Что можно услышать в полной тишине? (Как муха пролетит</a:t>
            </a:r>
            <a:r>
              <a:rPr lang="ru-RU" dirty="0" smtClean="0"/>
              <a:t>.)</a:t>
            </a:r>
          </a:p>
          <a:p>
            <a:endParaRPr lang="ru-RU" b="1" dirty="0"/>
          </a:p>
          <a:p>
            <a:r>
              <a:rPr lang="ru-RU" b="1" dirty="0" smtClean="0"/>
              <a:t>Задания, которые встречаются в ЕГЭ:</a:t>
            </a:r>
            <a:endParaRPr lang="ru-RU" b="1" dirty="0"/>
          </a:p>
          <a:p>
            <a:r>
              <a:rPr lang="ru-RU" dirty="0"/>
              <a:t> 1. В каком случае выражение является фразеологизмом?</a:t>
            </a:r>
          </a:p>
          <a:p>
            <a:r>
              <a:rPr lang="ru-RU" dirty="0"/>
              <a:t>1) чёрный муравей</a:t>
            </a:r>
            <a:br>
              <a:rPr lang="ru-RU" dirty="0"/>
            </a:br>
            <a:r>
              <a:rPr lang="ru-RU" dirty="0"/>
              <a:t>2) белая ворона </a:t>
            </a:r>
            <a:br>
              <a:rPr lang="ru-RU" dirty="0"/>
            </a:br>
            <a:r>
              <a:rPr lang="ru-RU" dirty="0"/>
              <a:t>3) белый заяц</a:t>
            </a:r>
            <a:br>
              <a:rPr lang="ru-RU" dirty="0"/>
            </a:br>
            <a:r>
              <a:rPr lang="ru-RU" dirty="0"/>
              <a:t>4) рыжий лев</a:t>
            </a:r>
          </a:p>
          <a:p>
            <a:r>
              <a:rPr lang="ru-RU" dirty="0" smtClean="0"/>
              <a:t>3</a:t>
            </a:r>
            <a:r>
              <a:rPr lang="ru-RU" dirty="0"/>
              <a:t>. Какой фразеологический оборот имеет значение “от скуки”?</a:t>
            </a:r>
          </a:p>
          <a:p>
            <a:r>
              <a:rPr lang="ru-RU" dirty="0"/>
              <a:t>1) от случая к случаю</a:t>
            </a:r>
            <a:br>
              <a:rPr lang="ru-RU" dirty="0"/>
            </a:br>
            <a:r>
              <a:rPr lang="ru-RU" dirty="0"/>
              <a:t>2) от нечего делать</a:t>
            </a:r>
            <a:br>
              <a:rPr lang="ru-RU" dirty="0"/>
            </a:br>
            <a:r>
              <a:rPr lang="ru-RU" dirty="0"/>
              <a:t>3) от чистого </a:t>
            </a:r>
            <a:r>
              <a:rPr lang="ru-RU" dirty="0" smtClean="0"/>
              <a:t>сердца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1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/>
          <a:lstStyle/>
          <a:p>
            <a:pPr algn="ctr"/>
            <a:r>
              <a:rPr lang="ru-RU" sz="3600" dirty="0" smtClean="0"/>
              <a:t>9. Рефлексия учебной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2520280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Самооценка обучающимися деятельности на уроке. </a:t>
            </a:r>
          </a:p>
          <a:p>
            <a:pPr marL="0" indent="0">
              <a:buNone/>
            </a:pPr>
            <a:r>
              <a:rPr lang="ru-RU" sz="2000" dirty="0" smtClean="0"/>
              <a:t>Фиксация неразрешенных затруднений на уроке как направлений будущей учебной деятельности.</a:t>
            </a:r>
          </a:p>
          <a:p>
            <a:pPr marL="0" indent="0">
              <a:buNone/>
            </a:pPr>
            <a:r>
              <a:rPr lang="ru-RU" sz="2000" dirty="0" smtClean="0"/>
              <a:t>Обсуждение и запись домашнего задания.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7784" y="1340768"/>
            <a:ext cx="5987008" cy="4870141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- </a:t>
            </a:r>
            <a:r>
              <a:rPr lang="ru-RU" sz="2000" dirty="0"/>
              <a:t> Какую цель ставили сегодня на уроке?</a:t>
            </a:r>
          </a:p>
          <a:p>
            <a:pPr marL="0" indent="0">
              <a:buNone/>
            </a:pPr>
            <a:r>
              <a:rPr lang="ru-RU" sz="2000" dirty="0" smtClean="0"/>
              <a:t>- Достигли </a:t>
            </a:r>
            <a:r>
              <a:rPr lang="ru-RU" sz="2000" dirty="0"/>
              <a:t>этой цели? </a:t>
            </a:r>
            <a:r>
              <a:rPr lang="ru-RU" sz="2000" dirty="0" smtClean="0"/>
              <a:t>Докажите.</a:t>
            </a:r>
          </a:p>
          <a:p>
            <a:pPr marL="0" indent="0">
              <a:buNone/>
            </a:pPr>
            <a:r>
              <a:rPr lang="ru-RU" sz="2000" dirty="0"/>
              <a:t>- Что нужно сделать тем ученикам, у которых еще остались затруднения? </a:t>
            </a:r>
          </a:p>
          <a:p>
            <a:pPr marL="0" indent="0">
              <a:buNone/>
            </a:pPr>
            <a:r>
              <a:rPr lang="ru-RU" sz="2000" dirty="0" smtClean="0"/>
              <a:t>- Как вы думаете, а тем ученикам, у кого не осталось вопросов и затруднений, надо тренироваться или нет?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/>
              <a:t>Где еще вы можете потренироваться по теме нашего урока? </a:t>
            </a:r>
          </a:p>
          <a:p>
            <a:pPr>
              <a:buFontTx/>
              <a:buChar char="-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4839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69847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Посмотрите на карту успеха и поставьте отметки на листке «Мои достижения в изучении темы “Фразеологизмы”» </a:t>
            </a:r>
            <a:endParaRPr lang="ru-RU" sz="2400" dirty="0" smtClean="0"/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пятибалльной шкале.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669179"/>
              </p:ext>
            </p:extLst>
          </p:nvPr>
        </p:nvGraphicFramePr>
        <p:xfrm>
          <a:off x="431540" y="2899395"/>
          <a:ext cx="7776864" cy="3699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060"/>
                <a:gridCol w="5648643"/>
                <a:gridCol w="966161"/>
              </a:tblGrid>
              <a:tr h="553949">
                <a:tc rowSpan="2"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Я знаю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понятие фразеологического оборота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3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отличие устойчивого выражения от слова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29370">
                <a:tc rowSpan="4"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Я умею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давать толкование лексического значения фразеологизма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3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подбирать фразеологические синонимы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3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находить фразеологизмы в тексте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3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составлять предложения с фразеологизмами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9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028343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</a:t>
            </a:r>
            <a:r>
              <a:rPr lang="ru-RU" sz="2400" b="1" dirty="0"/>
              <a:t>Домашнее задание. </a:t>
            </a:r>
            <a:r>
              <a:rPr lang="ru-RU" sz="2400" dirty="0"/>
              <a:t>Повторить правила, навести порядок: </a:t>
            </a:r>
            <a:r>
              <a:rPr lang="ru-RU" sz="2400" dirty="0" smtClean="0"/>
              <a:t>подобрать </a:t>
            </a:r>
            <a:r>
              <a:rPr lang="ru-RU" sz="2400" dirty="0"/>
              <a:t>к словам из правого столбика слова и  из левого столбика так, чтобы они образовали устойчивые выражения в  игре </a:t>
            </a:r>
            <a:r>
              <a:rPr lang="ru-RU" sz="2400" b="1" dirty="0"/>
              <a:t>«В мире животных». </a:t>
            </a:r>
            <a:r>
              <a:rPr lang="ru-RU" sz="2400" dirty="0"/>
              <a:t>И с одним из фразеологических оборотов составить небольшой рассказ.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65730"/>
              </p:ext>
            </p:extLst>
          </p:nvPr>
        </p:nvGraphicFramePr>
        <p:xfrm>
          <a:off x="1691680" y="3328167"/>
          <a:ext cx="6048672" cy="30942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25046"/>
                <a:gridCol w="2923626"/>
              </a:tblGrid>
              <a:tr h="483784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… наплакал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Черепашьим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… носа не подточит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зайцев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… шагом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Кот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7187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Убить двух 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Комар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… не клюют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Куры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Стреляный 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Гусь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Белая 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Собаку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… лапчатый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воробей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Желторотый 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птенец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886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… съел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ворона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2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Карта успеха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252737"/>
              </p:ext>
            </p:extLst>
          </p:nvPr>
        </p:nvGraphicFramePr>
        <p:xfrm>
          <a:off x="539552" y="1988840"/>
          <a:ext cx="7949158" cy="41221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1022"/>
                <a:gridCol w="4970508"/>
                <a:gridCol w="2267628"/>
              </a:tblGrid>
              <a:tr h="906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урока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затруднений – «+»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Есть затруднения – «?»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Повторил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Выполнил пробное действие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Выявил причину затруднения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Открыл новое знание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Выполнил самостоятельную работу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Потренировался, выполнив задания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3525" y="3289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В рамках </a:t>
            </a:r>
            <a:r>
              <a:rPr lang="ru-RU" sz="3200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sz="3200" dirty="0" smtClean="0">
                <a:solidFill>
                  <a:schemeClr val="tx1"/>
                </a:solidFill>
              </a:rPr>
              <a:t> подхода ученик овладевает универсальными действиями, чтобы уметь решать любые задачи.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Целью </a:t>
            </a:r>
            <a:r>
              <a:rPr lang="ru-RU" b="1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b="1" dirty="0" smtClean="0">
                <a:solidFill>
                  <a:srgbClr val="FF0000"/>
                </a:solidFill>
              </a:rPr>
              <a:t> подхода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является воспитание личности ребенка как субъекта жизнедеятельности. Быть субъектом – быть хозяином своей деятельности, ставить цели, решать задачи, отвечать за результат.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82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08720"/>
            <a:ext cx="6912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Хотя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учитель – это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массовая профессия…по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существу, учительский труд является творческим трудом. Он не поддается никаким правилам или ограничениями своей сути, но вместе с тем учителя, как и большие художники, наряду с творчеством, и хорошие ремесленники.  Нужно владеть основами ремесла, чтоб затем становиться большими художниками.</a:t>
            </a:r>
          </a:p>
          <a:p>
            <a:pPr algn="r">
              <a:buFont typeface="Wingdings" pitchFamily="2" charset="2"/>
              <a:buNone/>
            </a:pPr>
            <a:r>
              <a:rPr lang="ru-RU" sz="3200" b="1" dirty="0"/>
              <a:t>В.В. Давыдов</a:t>
            </a:r>
          </a:p>
        </p:txBody>
      </p:sp>
    </p:spTree>
    <p:extLst>
      <p:ext uri="{BB962C8B-B14F-4D97-AF65-F5344CB8AC3E}">
        <p14:creationId xmlns:p14="http://schemas.microsoft.com/office/powerpoint/2010/main" val="11141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7467600" cy="59492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Основной результат </a:t>
            </a:r>
            <a:r>
              <a:rPr lang="ru-RU" dirty="0" smtClean="0"/>
              <a:t>– развитие личности ребенка на основе учебной деятельности.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Основная педагогическая задача </a:t>
            </a:r>
            <a:r>
              <a:rPr lang="ru-RU" dirty="0" smtClean="0"/>
              <a:t>– создание и организация условий, инициирующих детское действие.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357188" y="3143250"/>
            <a:ext cx="7858125" cy="928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Вектор смещения акцентов нового стандарта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8" y="4214813"/>
            <a:ext cx="2286000" cy="2000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 dirty="0">
                <a:solidFill>
                  <a:prstClr val="white"/>
                </a:solidFill>
              </a:rPr>
              <a:t>Чему учить?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Обновление содержания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75" y="4214813"/>
            <a:ext cx="2071688" cy="2000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 dirty="0">
                <a:solidFill>
                  <a:prstClr val="white"/>
                </a:solidFill>
              </a:rPr>
              <a:t>Ради чего учить?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Ценности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43563" y="4214813"/>
            <a:ext cx="2071687" cy="2071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 dirty="0">
                <a:solidFill>
                  <a:prstClr val="white"/>
                </a:solidFill>
              </a:rPr>
              <a:t>Как учить?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Обновление  средств обучения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3" y="6429375"/>
            <a:ext cx="7429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prstClr val="white"/>
                </a:solidFill>
              </a:rPr>
              <a:t>Формирование универсальных способов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4719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8066087" cy="4419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000000"/>
                </a:solidFill>
              </a:rPr>
              <a:t>Позиция учителя:</a:t>
            </a:r>
            <a:r>
              <a:rPr lang="ru-RU" sz="3600" dirty="0" smtClean="0">
                <a:solidFill>
                  <a:srgbClr val="000000"/>
                </a:solidFill>
              </a:rPr>
              <a:t> к классу не с ответом (готовые знания, умения, навыки), а с вопросом.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1000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000000"/>
                </a:solidFill>
              </a:rPr>
              <a:t>Позиция ученика: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поиск нового знания </a:t>
            </a:r>
            <a:r>
              <a:rPr lang="ru-RU" sz="3600" dirty="0" smtClean="0">
                <a:solidFill>
                  <a:srgbClr val="000000"/>
                </a:solidFill>
              </a:rPr>
              <a:t>(в специально организованных для этого условиях).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720080"/>
          </a:xfrm>
        </p:spPr>
        <p:txBody>
          <a:bodyPr/>
          <a:lstStyle/>
          <a:p>
            <a:pPr algn="ctr"/>
            <a:r>
              <a:rPr lang="ru-RU" sz="4000" dirty="0" smtClean="0"/>
              <a:t>Технология </a:t>
            </a:r>
            <a:r>
              <a:rPr lang="ru-RU" sz="4000" dirty="0" err="1" smtClean="0"/>
              <a:t>деятельностного</a:t>
            </a:r>
            <a:r>
              <a:rPr lang="ru-RU" sz="4000" dirty="0" smtClean="0"/>
              <a:t> метода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2784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Мотивация (самоопределение) к учебной деятельности.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smtClean="0"/>
              <a:t>Актуализация и фиксирование индивидуального затруднения в пробном действии.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Выявление места и причины затруднения.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Построение проекта выхода из затруднения.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Реализация построенного проекта.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Первичное закрепление с проговариванием во внешней речи.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Самостоятельная работа с самопроверкой по эталону.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Включение в систему знаний и повторение.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Рефлексия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1050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24136"/>
          </a:xfrm>
        </p:spPr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Модель этапов урока русского языка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</a:t>
            </a:r>
            <a:r>
              <a:rPr lang="ru-RU" sz="2800" dirty="0"/>
              <a:t> </a:t>
            </a:r>
            <a:r>
              <a:rPr lang="ru-RU" sz="2400" dirty="0"/>
              <a:t>Мотивация (самоопределение) к учебной деятельности.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124745"/>
            <a:ext cx="1738536" cy="316835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Цель: включение учащихся в учебную деятельность на личностно-значимом уровне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339752" y="1052736"/>
            <a:ext cx="6480720" cy="5230181"/>
          </a:xfrm>
        </p:spPr>
        <p:txBody>
          <a:bodyPr/>
          <a:lstStyle/>
          <a:p>
            <a:r>
              <a:rPr lang="ru-RU" sz="2000" dirty="0">
                <a:latin typeface="Times New Roman"/>
                <a:ea typeface="Calibri"/>
              </a:rPr>
              <a:t>Сегодняшний урок я хочу начать с небольшой игры. Я буду загадывать загадки, а вы должны их </a:t>
            </a:r>
            <a:r>
              <a:rPr lang="ru-RU" sz="2000" dirty="0" smtClean="0">
                <a:latin typeface="Times New Roman"/>
                <a:ea typeface="Calibri"/>
              </a:rPr>
              <a:t>закончить</a:t>
            </a:r>
            <a:r>
              <a:rPr lang="ru-RU" sz="2000" dirty="0">
                <a:latin typeface="Times New Roman"/>
                <a:ea typeface="Calibri"/>
              </a:rPr>
              <a:t>. </a:t>
            </a:r>
            <a:endParaRPr lang="ru-RU" sz="2000" dirty="0" smtClean="0">
              <a:latin typeface="Times New Roman"/>
              <a:ea typeface="Calibri"/>
            </a:endParaRP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48826"/>
              </p:ext>
            </p:extLst>
          </p:nvPr>
        </p:nvGraphicFramePr>
        <p:xfrm>
          <a:off x="2267745" y="1916832"/>
          <a:ext cx="6480720" cy="28392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2327"/>
                <a:gridCol w="3528393"/>
              </a:tblGrid>
              <a:tr h="1286783"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Дружнее этих двух ребят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свете не найдешь.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них обычно говорят: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 исходили городок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Буквально …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 устали мы в дороге,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еле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Фальшивят, путают слова,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Поют,..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Ребята слушать их не станут: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этой песни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Товарищ твой просит украдкой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 списать с тетрадки.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надо! Ведь этим ты другу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37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Окажешь …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 rot="10800000" flipV="1">
            <a:off x="323528" y="5067912"/>
            <a:ext cx="85689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749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- Вы знаете, что означают ваши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отгадки?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23749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Желаю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чтобы сегодня вы открыли еще одну тайну могучего русского языка.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11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34" y="8486"/>
            <a:ext cx="8229600" cy="1586440"/>
          </a:xfrm>
        </p:spPr>
        <p:txBody>
          <a:bodyPr/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 </a:t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2. Актуализация и фиксирование индивидуального затруднения в пробном действии.</a:t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1124744"/>
            <a:ext cx="2304256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Основой этапа являются подготовка мышления учащихся и осознание ими потребности к построению нового способа действия.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18955333"/>
              </p:ext>
            </p:extLst>
          </p:nvPr>
        </p:nvGraphicFramePr>
        <p:xfrm>
          <a:off x="2508796" y="2924944"/>
          <a:ext cx="6480720" cy="11535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</a:tblGrid>
              <a:tr h="53372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Разделы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21" marR="658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Фонетика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21" marR="6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Морфемика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21" marR="6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Лексика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21" marR="6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Морфология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21" marR="6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Синтаксис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21" marR="65821" marT="0" marB="0"/>
                </a:tc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555776" y="412684"/>
            <a:ext cx="6336853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вы сейчас должны сделать?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спомните, какие разделы есть в русском языке?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изучает каждый из разделов?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Какой из этих разделов мы изучали на предыдущих уроках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что же входит в лексику?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такое «медвежья услуга», «волочим ноги», «вдоль и поперек»?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Хотите раскрыть эту тайну? Где мы можем это узнать?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720080"/>
          </a:xfrm>
        </p:spPr>
        <p:txBody>
          <a:bodyPr/>
          <a:lstStyle/>
          <a:p>
            <a:r>
              <a:rPr lang="ru-RU" sz="2800" dirty="0" smtClean="0"/>
              <a:t>3</a:t>
            </a:r>
            <a:r>
              <a:rPr lang="ru-RU" dirty="0" smtClean="0"/>
              <a:t>. </a:t>
            </a:r>
            <a:r>
              <a:rPr lang="ru-RU" sz="3200" dirty="0" smtClean="0"/>
              <a:t>Выявление места и причины затруднения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2808312" cy="508616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Цель: реконструировать начальные действия, выявить место затруднения, его причины и определить цель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3275856" y="1124744"/>
            <a:ext cx="5410944" cy="561662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dirty="0" smtClean="0"/>
              <a:t>В </a:t>
            </a:r>
            <a:r>
              <a:rPr lang="ru-RU" sz="2000" dirty="0"/>
              <a:t>русском языке есть еще один раздел, с которым вы еще не сталкивались. Этот раздел называется Фразеология. </a:t>
            </a: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12920"/>
              </p:ext>
            </p:extLst>
          </p:nvPr>
        </p:nvGraphicFramePr>
        <p:xfrm>
          <a:off x="3203849" y="2132855"/>
          <a:ext cx="5688630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936104"/>
                <a:gridCol w="2088232"/>
                <a:gridCol w="1080120"/>
                <a:gridCol w="792087"/>
              </a:tblGrid>
              <a:tr h="154816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Фонетика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Морфемика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Лексика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Морфо</a:t>
                      </a:r>
                      <a:r>
                        <a:rPr lang="ru-RU" baseline="0" dirty="0" smtClean="0"/>
                        <a:t> л</a:t>
                      </a:r>
                      <a:r>
                        <a:rPr lang="ru-RU" dirty="0" smtClean="0"/>
                        <a:t>огия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Синтаксис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Фразеология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Фразеологизмы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843808" y="4005064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Откройте, пожалуйста, учебники и посмотрите, что же изучает фразеология?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 </a:t>
            </a:r>
            <a:r>
              <a:rPr lang="ru-RU" dirty="0"/>
              <a:t>что же такое фразеологизмы? (</a:t>
            </a:r>
            <a:r>
              <a:rPr lang="ru-RU" i="1" dirty="0"/>
              <a:t>Учащиеся читают правило и записывают в словарь-справочник). </a:t>
            </a:r>
            <a:endParaRPr lang="ru-RU" i="1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Есть </a:t>
            </a:r>
            <a:r>
              <a:rPr lang="ru-RU" dirty="0"/>
              <a:t>затруднения, после прочтения правила? Если есть, в карте успеха поставьте «?», если нет – «+» .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Ребята</a:t>
            </a:r>
            <a:r>
              <a:rPr lang="ru-RU" dirty="0"/>
              <a:t>, чему сегодня мы с вами должны научиться? Какую цель вы должны перед собой поставить? Как можно сформулировать тему нашего урока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4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r>
              <a:rPr lang="ru-RU" sz="2400" dirty="0" smtClean="0"/>
              <a:t>4</a:t>
            </a:r>
            <a:r>
              <a:rPr lang="ru-RU" dirty="0" smtClean="0"/>
              <a:t>. </a:t>
            </a:r>
            <a:r>
              <a:rPr lang="ru-RU" sz="2800" dirty="0" smtClean="0"/>
              <a:t>Построение проекта выхода из ситуации 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Цель: организовать построение выхода из ситуации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572000" y="1340768"/>
            <a:ext cx="4041775" cy="11521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42123126"/>
              </p:ext>
            </p:extLst>
          </p:nvPr>
        </p:nvGraphicFramePr>
        <p:xfrm>
          <a:off x="4427984" y="1268760"/>
          <a:ext cx="40401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Фразеология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Фразеологизмы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Устойчивые</a:t>
                      </a:r>
                      <a:r>
                        <a:rPr lang="ru-RU" baseline="0" dirty="0" smtClean="0"/>
                        <a:t> сочетания, неделимые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251520" y="2514600"/>
            <a:ext cx="8640959" cy="384572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u="sng" dirty="0" smtClean="0"/>
              <a:t>Отделить словосочетания и от фразеологизмов.</a:t>
            </a:r>
          </a:p>
          <a:p>
            <a:pPr marL="0" indent="0">
              <a:buNone/>
            </a:pPr>
            <a:r>
              <a:rPr lang="ru-RU" sz="2000" dirty="0"/>
              <a:t>Задание: медвежья берлога, медвежья услуга, волчий аппетит, дрова разгорелись, глаза разгорелись, приходить в школу, волчий хвост, сбивать с толку, сбивать с дерева, горькая правда, задрать нос, приходить в голову, горькое </a:t>
            </a:r>
            <a:r>
              <a:rPr lang="ru-RU" sz="2000" dirty="0" smtClean="0"/>
              <a:t>лекарство</a:t>
            </a:r>
            <a:r>
              <a:rPr lang="ru-RU" sz="2000" dirty="0"/>
              <a:t>, браться за ум, сделать </a:t>
            </a:r>
            <a:r>
              <a:rPr lang="ru-RU" sz="2000" dirty="0" smtClean="0"/>
              <a:t>открытку. (проверка по эталону)</a:t>
            </a:r>
          </a:p>
          <a:p>
            <a:pPr marL="0" indent="0">
              <a:buNone/>
            </a:pPr>
            <a:r>
              <a:rPr lang="ru-RU" sz="1800" dirty="0" smtClean="0"/>
              <a:t>2. </a:t>
            </a:r>
            <a:r>
              <a:rPr lang="ru-RU" u="sng" dirty="0" smtClean="0"/>
              <a:t>Определить, какими членами предложения являются фразеологизмы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Я упал в медвежью берлогу.</a:t>
            </a:r>
          </a:p>
          <a:p>
            <a:pPr marL="0" indent="0">
              <a:buNone/>
            </a:pPr>
            <a:r>
              <a:rPr lang="ru-RU" sz="2400" dirty="0" smtClean="0"/>
              <a:t>Петя оказал медвежью услугу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628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1764</Words>
  <Application>Microsoft Office PowerPoint</Application>
  <PresentationFormat>Экран (4:3)</PresentationFormat>
  <Paragraphs>260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1_Поток</vt:lpstr>
      <vt:lpstr>2_Поток</vt:lpstr>
      <vt:lpstr>3_Поток</vt:lpstr>
      <vt:lpstr>4_Поток</vt:lpstr>
      <vt:lpstr>Системно-деятельностный подход</vt:lpstr>
      <vt:lpstr>В рамках деятельностного подхода ученик овладевает универсальными действиями, чтобы уметь решать любые задачи. </vt:lpstr>
      <vt:lpstr>Презентация PowerPoint</vt:lpstr>
      <vt:lpstr>Презентация PowerPoint</vt:lpstr>
      <vt:lpstr>Технология деятельностного метода</vt:lpstr>
      <vt:lpstr>   Модель этапов урока русского языка 1. Мотивация (самоопределение) к учебной деятельности. </vt:lpstr>
      <vt:lpstr>                 2. Актуализация и фиксирование индивидуального затруднения в пробном действии. </vt:lpstr>
      <vt:lpstr>3. Выявление места и причины затруднения</vt:lpstr>
      <vt:lpstr>4. Построение проекта выхода из ситуации </vt:lpstr>
      <vt:lpstr>5. Реализация построенного проекта</vt:lpstr>
      <vt:lpstr>6.Первичное закрепление во внешней речи</vt:lpstr>
      <vt:lpstr>7. Самостоятельная работа с самопроверкой по эталону</vt:lpstr>
      <vt:lpstr>Эталон </vt:lpstr>
      <vt:lpstr>8. Включение в систему знаний и повторение</vt:lpstr>
      <vt:lpstr>Презентация PowerPoint</vt:lpstr>
      <vt:lpstr>9. Рефлексия учебной деятельности</vt:lpstr>
      <vt:lpstr>Презентация PowerPoint</vt:lpstr>
      <vt:lpstr>Презентация PowerPoint</vt:lpstr>
      <vt:lpstr>Карта успеха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73</cp:revision>
  <dcterms:created xsi:type="dcterms:W3CDTF">2014-11-11T17:25:13Z</dcterms:created>
  <dcterms:modified xsi:type="dcterms:W3CDTF">2015-03-31T14:13:51Z</dcterms:modified>
</cp:coreProperties>
</file>