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5356-DF24-4C93-8010-B86E4ECEDDF3}" type="datetimeFigureOut">
              <a:rPr lang="ru-RU" smtClean="0"/>
              <a:pPr/>
              <a:t>08.11.2013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02F6-17B7-44D7-AD7F-E1C95F766C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5356-DF24-4C93-8010-B86E4ECEDDF3}" type="datetimeFigureOut">
              <a:rPr lang="ru-RU" smtClean="0"/>
              <a:pPr/>
              <a:t>08.11.2013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02F6-17B7-44D7-AD7F-E1C95F766C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5356-DF24-4C93-8010-B86E4ECEDDF3}" type="datetimeFigureOut">
              <a:rPr lang="ru-RU" smtClean="0"/>
              <a:pPr/>
              <a:t>08.11.2013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02F6-17B7-44D7-AD7F-E1C95F766C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5356-DF24-4C93-8010-B86E4ECEDDF3}" type="datetimeFigureOut">
              <a:rPr lang="ru-RU" smtClean="0"/>
              <a:pPr/>
              <a:t>08.11.2013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02F6-17B7-44D7-AD7F-E1C95F766C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5356-DF24-4C93-8010-B86E4ECEDDF3}" type="datetimeFigureOut">
              <a:rPr lang="ru-RU" smtClean="0"/>
              <a:pPr/>
              <a:t>08.11.2013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02F6-17B7-44D7-AD7F-E1C95F766C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5356-DF24-4C93-8010-B86E4ECEDDF3}" type="datetimeFigureOut">
              <a:rPr lang="ru-RU" smtClean="0"/>
              <a:pPr/>
              <a:t>08.11.2013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02F6-17B7-44D7-AD7F-E1C95F766C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5356-DF24-4C93-8010-B86E4ECEDDF3}" type="datetimeFigureOut">
              <a:rPr lang="ru-RU" smtClean="0"/>
              <a:pPr/>
              <a:t>08.11.2013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02F6-17B7-44D7-AD7F-E1C95F766C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5356-DF24-4C93-8010-B86E4ECEDDF3}" type="datetimeFigureOut">
              <a:rPr lang="ru-RU" smtClean="0"/>
              <a:pPr/>
              <a:t>08.11.2013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02F6-17B7-44D7-AD7F-E1C95F766C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5356-DF24-4C93-8010-B86E4ECEDDF3}" type="datetimeFigureOut">
              <a:rPr lang="ru-RU" smtClean="0"/>
              <a:pPr/>
              <a:t>08.11.2013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02F6-17B7-44D7-AD7F-E1C95F766C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5356-DF24-4C93-8010-B86E4ECEDDF3}" type="datetimeFigureOut">
              <a:rPr lang="ru-RU" smtClean="0"/>
              <a:pPr/>
              <a:t>08.11.2013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02F6-17B7-44D7-AD7F-E1C95F766C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5356-DF24-4C93-8010-B86E4ECEDDF3}" type="datetimeFigureOut">
              <a:rPr lang="ru-RU" smtClean="0"/>
              <a:pPr/>
              <a:t>08.11.2013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02F6-17B7-44D7-AD7F-E1C95F766C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F5356-DF24-4C93-8010-B86E4ECEDDF3}" type="datetimeFigureOut">
              <a:rPr lang="ru-RU" smtClean="0"/>
              <a:pPr/>
              <a:t>08.11.2013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A02F6-17B7-44D7-AD7F-E1C95F766C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8172480" cy="1470025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Тема: «Психологические аспекты деятельности воспитателя дошкольного учреждения»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Выполнил: Павлова Инна Владимировна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571480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                  </a:t>
            </a:r>
            <a:r>
              <a:rPr lang="ru-RU" sz="1400" dirty="0" smtClean="0">
                <a:cs typeface="Times New Roman" pitchFamily="18" charset="0"/>
              </a:rPr>
              <a:t>Министерство </a:t>
            </a:r>
            <a:r>
              <a:rPr lang="ru-RU" sz="1400" dirty="0">
                <a:cs typeface="Times New Roman" pitchFamily="18" charset="0"/>
              </a:rPr>
              <a:t>образования Московской области</a:t>
            </a:r>
          </a:p>
          <a:p>
            <a:r>
              <a:rPr lang="ru-RU" sz="1400" dirty="0" smtClean="0">
                <a:cs typeface="Times New Roman" pitchFamily="18" charset="0"/>
              </a:rPr>
              <a:t>      Государственное </a:t>
            </a:r>
            <a:r>
              <a:rPr lang="ru-RU" sz="1400" dirty="0">
                <a:cs typeface="Times New Roman" pitchFamily="18" charset="0"/>
              </a:rPr>
              <a:t>бюджетное образовательное учреждение  среднего профессионального образования</a:t>
            </a:r>
          </a:p>
          <a:p>
            <a:r>
              <a:rPr lang="ru-RU" sz="1400" dirty="0">
                <a:cs typeface="Times New Roman" pitchFamily="18" charset="0"/>
              </a:rPr>
              <a:t>                    </a:t>
            </a:r>
            <a:r>
              <a:rPr lang="ru-RU" sz="1400" dirty="0" smtClean="0">
                <a:cs typeface="Times New Roman" pitchFamily="18" charset="0"/>
              </a:rPr>
              <a:t>                </a:t>
            </a:r>
            <a:r>
              <a:rPr lang="ru-RU" sz="1400" dirty="0" err="1">
                <a:cs typeface="Times New Roman" pitchFamily="18" charset="0"/>
              </a:rPr>
              <a:t>Истринский</a:t>
            </a:r>
            <a:r>
              <a:rPr lang="ru-RU" sz="1400" dirty="0">
                <a:cs typeface="Times New Roman" pitchFamily="18" charset="0"/>
              </a:rPr>
              <a:t> профессиональный колледж Московской области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Демократический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spc="10" dirty="0" smtClean="0"/>
              <a:t>        </a:t>
            </a:r>
            <a:r>
              <a:rPr lang="ru-RU" sz="1600" spc="10" dirty="0" smtClean="0"/>
              <a:t>Что касается демократического стиля, то здесь в первую очередь оцениваются факты, а не личность. При этом главной особенностью демократического стиля оказывается то, что группа принимает активное участие в обсуждении всего хода предстоящей работы и ее организации. В результате у учеников развивается уверенность в себе, стимулируется самоуправление. Параллельно увеличению инициативы возрастают общительность и доверительность в личных взаимоотношениях. Если при авторитарном стиле между членами группы царила вражда, особенно заметная на фоне покорности руководителю и даже заискивания перед ним, то при демократическом управлении учащиеся не только проявляют интерес к работе, обнаруживая позитивную внутреннюю мотивацию, но сближаются между собой в личностном отношении. При демократическом стиле руководства учитель опирается на коллектив, стимулирует самостоятельность учащихся. В организации деятельности коллектива учитель старается занять позицию «первого среди равных». </a:t>
            </a:r>
            <a:endParaRPr lang="ru-RU" sz="1600" spc="10" dirty="0" smtClean="0"/>
          </a:p>
          <a:p>
            <a:pPr>
              <a:buNone/>
            </a:pPr>
            <a:endParaRPr lang="ru-RU" sz="1600" spc="10" dirty="0"/>
          </a:p>
        </p:txBody>
      </p:sp>
      <p:pic>
        <p:nvPicPr>
          <p:cNvPr id="4" name="Рисунок 3" descr="konkursy_i_igry_dlya_dete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4786322"/>
            <a:ext cx="3857652" cy="192882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sz="5900" b="1" dirty="0" smtClean="0"/>
              <a:t>Общение на основе увлеченности совместной творческой деятельностью. </a:t>
            </a:r>
          </a:p>
          <a:p>
            <a:endParaRPr lang="ru-RU" dirty="0" smtClean="0"/>
          </a:p>
          <a:p>
            <a:pPr>
              <a:buNone/>
            </a:pPr>
            <a:r>
              <a:rPr lang="ru-RU" sz="3400" spc="10" dirty="0" smtClean="0"/>
              <a:t>       </a:t>
            </a:r>
            <a:r>
              <a:rPr lang="ru-RU" sz="3400" spc="10" dirty="0" smtClean="0"/>
              <a:t>В основе этого стиля – единство высокого профессионализма педагога и его этических установок. Ведь увлеченность совместным с учащимися творческим поиском – результат не только коммуникативной деятельности учителя, но в большей степени его отношения к педагогической деятельности в </a:t>
            </a:r>
            <a:r>
              <a:rPr lang="ru-RU" sz="3400" spc="10" dirty="0" err="1" smtClean="0"/>
              <a:t>целом.Подчеркивая</a:t>
            </a:r>
            <a:r>
              <a:rPr lang="ru-RU" sz="3400" spc="10" dirty="0" smtClean="0"/>
              <a:t> </a:t>
            </a:r>
            <a:r>
              <a:rPr lang="ru-RU" sz="3400" spc="10" dirty="0" smtClean="0"/>
              <a:t>плодотворность такого стиля взаимоотношений педагога и воспитанников и его стимулирующий характер, вызывающий к жизни высшую форму педагогического общения – на основе увлеченности совместной творческой деятельностью, необходимо отметить, что дружественность, как и любое эмоциональное настроение и педагогическая установка в процессе общения, должна иметь меру. Зачастую молодые педагоги превращают дружественность в панибратские отношения с учащимися, а это отрицательно сказывается на всем ходе учебно-воспитательного процесса (нередко на такой путь начинающего учителя толкает боязнь конфликта с детьми, усложнения взаимоотношений). Дружественность должна быть педагогически целесообразной, не противоречить общей системе взаимоотношений педагога с детьми.</a:t>
            </a:r>
            <a:endParaRPr lang="ru-RU" sz="3400" spc="10" dirty="0"/>
          </a:p>
        </p:txBody>
      </p:sp>
      <p:pic>
        <p:nvPicPr>
          <p:cNvPr id="4" name="Рисунок 3" descr="81403783_1_1000x700_rabota-vospitatelya-rostov-na-don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4500570"/>
            <a:ext cx="3929090" cy="21431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47500" lnSpcReduction="20000"/>
          </a:bodyPr>
          <a:lstStyle/>
          <a:p>
            <a:r>
              <a:rPr lang="ru-RU" sz="5900" b="1" dirty="0" smtClean="0"/>
              <a:t>Общение-дистанция </a:t>
            </a:r>
          </a:p>
          <a:p>
            <a:endParaRPr lang="ru-RU" dirty="0" smtClean="0"/>
          </a:p>
          <a:p>
            <a:pPr>
              <a:buNone/>
            </a:pPr>
            <a:r>
              <a:rPr lang="ru-RU" sz="3400" spc="10" dirty="0" smtClean="0"/>
              <a:t>         Этот </a:t>
            </a:r>
            <a:r>
              <a:rPr lang="ru-RU" sz="3400" spc="10" dirty="0" smtClean="0"/>
              <a:t>стиль общения используют как опытные педагоги, так и начинающие. Суть его заключается в том, что в системе взаимоотношений педагога и учащихся в качестве ограничителя выступает дистанция. Но и здесь нужно соблюдать меру. </a:t>
            </a:r>
            <a:r>
              <a:rPr lang="ru-RU" sz="3400" spc="10" dirty="0" err="1" smtClean="0"/>
              <a:t>Гипертрофирование</a:t>
            </a:r>
            <a:r>
              <a:rPr lang="ru-RU" sz="3400" spc="10" dirty="0" smtClean="0"/>
              <a:t> дистанции ведет к формализации всей системы социально – психологического взаимодействия учителя и учеников и не способствует созданию истинно творческой атмосферы. Дистанция должна существовать в системе взаимоотношений учителя и детей, она необходима. Но она должна вытекать из общей логики отношений ученика и педагога, а не диктоваться учителем как основа взаимоотношений. Дистанция выступает как показатель ведущей роли педагога, строится на его авторитете. </a:t>
            </a:r>
            <a:r>
              <a:rPr lang="ru-RU" sz="3400" spc="10" dirty="0" smtClean="0"/>
              <a:t>Превращение </a:t>
            </a:r>
            <a:r>
              <a:rPr lang="ru-RU" sz="3400" spc="10" dirty="0" smtClean="0"/>
              <a:t>“дистанционного показателя” в доминанту педагогического общения резко снижает общий творческий уровень совместной работы педагога и учащихся. Это ведет к утверждению авторитарного принципа в системе взаимоотношений педагога с детьми, который, в конечном счете, отрицательно сказывается на результатах </a:t>
            </a:r>
            <a:r>
              <a:rPr lang="ru-RU" sz="3400" spc="10" dirty="0" smtClean="0"/>
              <a:t>деятельности. В </a:t>
            </a:r>
            <a:r>
              <a:rPr lang="ru-RU" sz="3400" spc="10" dirty="0" smtClean="0"/>
              <a:t>чем популярность этого стиля общения? Дело в том, что начинающие учителя нередко считают, что общение-дистанция помогает им сразу же утвердить себя как педагога, и поэтому используют этот стиль в известной мере как средство самоутверждения в ученической, да и в педагогической среде. Но в большинстве случаев использование этого стиля общения в чистом виде ведет к педагогическим неудачам</a:t>
            </a:r>
            <a:r>
              <a:rPr lang="ru-RU" sz="3400" spc="10" dirty="0" smtClean="0"/>
              <a:t>.</a:t>
            </a:r>
          </a:p>
          <a:p>
            <a:pPr>
              <a:buNone/>
            </a:pPr>
            <a:endParaRPr lang="ru-RU" sz="3400" spc="10" dirty="0"/>
          </a:p>
        </p:txBody>
      </p:sp>
      <p:pic>
        <p:nvPicPr>
          <p:cNvPr id="4" name="Рисунок 3" descr="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5000636"/>
            <a:ext cx="3571900" cy="17145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Общение – устрашение </a:t>
            </a:r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r>
              <a:rPr lang="ru-RU" sz="1700" spc="10" dirty="0" smtClean="0"/>
              <a:t> </a:t>
            </a:r>
            <a:r>
              <a:rPr lang="ru-RU" sz="1700" spc="10" dirty="0" smtClean="0"/>
              <a:t>      </a:t>
            </a:r>
            <a:r>
              <a:rPr lang="ru-RU" sz="1600" spc="10" dirty="0" smtClean="0"/>
              <a:t>Этот </a:t>
            </a:r>
            <a:r>
              <a:rPr lang="ru-RU" sz="1600" spc="10" dirty="0" smtClean="0"/>
              <a:t>стиль общения, к которому также иногда обращаются начинающие учителя, связан в, основном с неумением организовать продуктивное общение на основе увлеченности совместной деятельностью. Ведь такое общение сформировать трудно, и молодой учитель нередко идет по линии наименьшего сопротивления, избирая общение-устрашение или дистанцию в крайнем ее проявлении. В творческом отношении общение-устрашение вообще бесперспективно. В сущности своей оно не только не создает коммуникативной атмосферы, обеспечивающей творческую деятельность, но, наоборот, регламентирует ее, так как ориентирует детей не на то, что надо делать, а на то, чего делать нельзя, лишает педагогическое общение дружественности, на которой зиждется взаимопонимание, так необходимое для совместной творческой </a:t>
            </a:r>
            <a:r>
              <a:rPr lang="ru-RU" sz="1600" spc="10" dirty="0" smtClean="0"/>
              <a:t>деятельности.</a:t>
            </a:r>
            <a:endParaRPr lang="ru-RU" sz="1600" spc="10" dirty="0"/>
          </a:p>
        </p:txBody>
      </p:sp>
      <p:pic>
        <p:nvPicPr>
          <p:cNvPr id="4" name="Рисунок 3" descr="qj4yikDE4Hg.jpg"/>
          <p:cNvPicPr>
            <a:picLocks noChangeAspect="1"/>
          </p:cNvPicPr>
          <p:nvPr/>
        </p:nvPicPr>
        <p:blipFill>
          <a:blip r:embed="rId2"/>
          <a:srcRect l="36735" r="16326"/>
          <a:stretch>
            <a:fillRect/>
          </a:stretch>
        </p:blipFill>
        <p:spPr>
          <a:xfrm>
            <a:off x="3643306" y="4214818"/>
            <a:ext cx="1928826" cy="250033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ru-RU" sz="3300" b="1" dirty="0" smtClean="0"/>
              <a:t>Заигрывание </a:t>
            </a:r>
            <a:endParaRPr lang="ru-RU" sz="3300" b="1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sz="1600" spc="10" dirty="0" smtClean="0"/>
              <a:t>Опять-таки </a:t>
            </a:r>
            <a:r>
              <a:rPr lang="ru-RU" sz="1600" spc="10" dirty="0" smtClean="0"/>
              <a:t>характерное, в основном, для молодых учителей и связанное с неумением организовать продуктивное педагогическое общение. По существу, этот тип общения отвечает стремлению завоевать ложный, дешевый авторитет у детей, что противоречит требованиям педагогической этики. Появление этого стиля общения вызвано, с одной стороны, стремлением молодого учителя быстро установить контакт с детьми, желанием понравиться классу, а с другой стороны – отсутствием необходимой общепедагогической и коммуникативной культуры, умений и навыков педагогического общения, </a:t>
            </a:r>
            <a:r>
              <a:rPr lang="ru-RU" sz="1600" spc="10" dirty="0" smtClean="0"/>
              <a:t>опыта </a:t>
            </a:r>
            <a:r>
              <a:rPr lang="ru-RU" sz="1600" spc="10" dirty="0" smtClean="0"/>
              <a:t>профессиональной коммуникативной </a:t>
            </a:r>
            <a:r>
              <a:rPr lang="ru-RU" sz="1600" spc="10" dirty="0" smtClean="0"/>
              <a:t>деятельности.</a:t>
            </a:r>
            <a:endParaRPr lang="ru-RU" sz="1600" spc="10" dirty="0"/>
          </a:p>
        </p:txBody>
      </p:sp>
      <p:pic>
        <p:nvPicPr>
          <p:cNvPr id="5" name="Рисунок 4" descr="0_ba15c_4c229ceb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571876"/>
            <a:ext cx="4071966" cy="314327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 От </a:t>
            </a:r>
            <a:r>
              <a:rPr lang="ru-RU" sz="1600" dirty="0" smtClean="0"/>
              <a:t>стиля зависит психологическая атмосфера, эмоциональное благополучие. Определенную роль играет и незнание технологии общения, отсутствие у педагога нужных приемов общения. Такие стили общения, как устрашение, заигрывание и крайние формы общения-дистанции, опасны еще и потому, что при отсутствии у педагога профессиональных навыков общения могут укорениться и “въесться” в творческую индивидуальность учителя, а порой становятся штампами, усложняющими педагогический процесс и снижающими его эффективность.</a:t>
            </a:r>
            <a:endParaRPr lang="ru-RU" sz="1600" dirty="0"/>
          </a:p>
        </p:txBody>
      </p:sp>
      <p:pic>
        <p:nvPicPr>
          <p:cNvPr id="4" name="Рисунок 3" descr="53a18143f3b99b31f477844ec69541c3_7199846b66dd4191ada68e06c83ac058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571744"/>
            <a:ext cx="4643470" cy="39290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</a:t>
            </a:r>
            <a:r>
              <a:rPr lang="ru-RU" b="1" dirty="0" smtClean="0"/>
              <a:t>Спасибо за внимание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Психолог в дошкольном учреждении.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/>
              <a:t>        Психолог в дошкольном учреждении – человек, знающий и понимающий ребенка, разбирающийся как в общих закономерностях психического развития, так и в возрастных и индивидуальных особенностях. Вместе с тем он должен хотя бы в общих чертах ориентироваться в психологии взрослых, чтобы определить позицию, занимаемую ими по отношению к ребенку.</a:t>
            </a:r>
          </a:p>
          <a:p>
            <a:pPr algn="just">
              <a:buNone/>
            </a:pPr>
            <a:endParaRPr lang="ru-RU" sz="1600" dirty="0"/>
          </a:p>
          <a:p>
            <a:pPr algn="just">
              <a:buNone/>
            </a:pPr>
            <a:endParaRPr lang="ru-RU" sz="1600" dirty="0"/>
          </a:p>
        </p:txBody>
      </p:sp>
      <p:pic>
        <p:nvPicPr>
          <p:cNvPr id="4" name="Рисунок 3" descr="ltnb_720_au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928934"/>
            <a:ext cx="6858000" cy="335758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Основные функции психолога в дошкольном учреждении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Создание условий для охраны физического и психического здоровья детей;</a:t>
            </a:r>
          </a:p>
          <a:p>
            <a:r>
              <a:rPr lang="ru-RU" sz="1600" dirty="0" smtClean="0"/>
              <a:t>Забота об их эмоциональном благополучии;</a:t>
            </a:r>
          </a:p>
          <a:p>
            <a:r>
              <a:rPr lang="ru-RU" sz="1600" dirty="0" smtClean="0"/>
              <a:t>Развитие способностей каждого ребенка.</a:t>
            </a:r>
          </a:p>
          <a:p>
            <a:endParaRPr lang="ru-RU" dirty="0"/>
          </a:p>
        </p:txBody>
      </p:sp>
      <p:pic>
        <p:nvPicPr>
          <p:cNvPr id="5" name="Рисунок 4" descr="medium_584e92eb4a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500306"/>
            <a:ext cx="7072362" cy="37147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Индивидуальная работа </a:t>
            </a:r>
            <a:r>
              <a:rPr lang="ru-RU" sz="2800" dirty="0" smtClean="0"/>
              <a:t>с детьми направлена на профилактику отклонений в их развитии.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Для этого требуется длительное изучение;</a:t>
            </a:r>
          </a:p>
          <a:p>
            <a:r>
              <a:rPr lang="ru-RU" sz="1600" dirty="0" smtClean="0"/>
              <a:t>Наблюдение и соответствующие диагностические методики по каждой группе детского учреждения;</a:t>
            </a:r>
          </a:p>
          <a:p>
            <a:r>
              <a:rPr lang="ru-RU" sz="1600" dirty="0" smtClean="0"/>
              <a:t>Необходимо определить особенности взаимоотношений между взрослыми и детьми и детей между собой;</a:t>
            </a:r>
          </a:p>
          <a:p>
            <a:r>
              <a:rPr lang="ru-RU" sz="1600" dirty="0" smtClean="0"/>
              <a:t>Оценить уровень умственного развития и индивидуальные психологические качества отдельных детей и на этой основе разработать дифференцированный подход при обучении и воспитании, выработке рекомендаций для воспитателей и родителей </a:t>
            </a:r>
            <a:endParaRPr lang="ru-RU" sz="1600" dirty="0"/>
          </a:p>
        </p:txBody>
      </p:sp>
      <p:pic>
        <p:nvPicPr>
          <p:cNvPr id="4" name="Рисунок 3" descr="98915718_large_e8e00e8df2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929066"/>
            <a:ext cx="4786346" cy="27146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43985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Коррекционная работа </a:t>
            </a:r>
            <a:r>
              <a:rPr lang="ru-RU" sz="2800" dirty="0" smtClean="0"/>
              <a:t>психолога призвана предотвратить интеллектуальные и эмоциональные отклонения в развитии детей, при необходимости их устранить в процессе специальных занятий: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dirty="0" err="1" smtClean="0"/>
              <a:t>Арттерапии</a:t>
            </a:r>
            <a:r>
              <a:rPr lang="ru-RU" sz="1600" dirty="0" smtClean="0"/>
              <a:t> - метод практической коррекции эмоционально-личностных проблем детей, в качестве материалов на занятиях </a:t>
            </a:r>
            <a:r>
              <a:rPr lang="ru-RU" sz="1600" dirty="0" err="1" smtClean="0"/>
              <a:t>пспользуются</a:t>
            </a:r>
            <a:r>
              <a:rPr lang="ru-RU" sz="1600" dirty="0" smtClean="0"/>
              <a:t> краски, глина, клей, мел;</a:t>
            </a:r>
          </a:p>
          <a:p>
            <a:r>
              <a:rPr lang="ru-RU" sz="1600" dirty="0" err="1" smtClean="0"/>
              <a:t>Куклотерапии</a:t>
            </a:r>
            <a:r>
              <a:rPr lang="ru-RU" sz="1600" dirty="0" smtClean="0"/>
              <a:t> – в качестве основного приёма коррекционного воздействия используется кукла как промежуточный объект взаимодействия ребёнка и психолога;</a:t>
            </a:r>
          </a:p>
          <a:p>
            <a:r>
              <a:rPr lang="ru-RU" sz="1600" dirty="0" err="1" smtClean="0"/>
              <a:t>Игротерапии</a:t>
            </a:r>
            <a:r>
              <a:rPr lang="ru-RU" sz="1600" dirty="0" smtClean="0"/>
              <a:t> – метод практической </a:t>
            </a:r>
            <a:r>
              <a:rPr lang="ru-RU" sz="1600" dirty="0" err="1" smtClean="0"/>
              <a:t>псиокоррекции</a:t>
            </a:r>
            <a:r>
              <a:rPr lang="ru-RU" sz="1600" dirty="0" smtClean="0"/>
              <a:t> способствует созданию близких отношений между участниками, снимает напряженность, тревогу;</a:t>
            </a:r>
          </a:p>
          <a:p>
            <a:r>
              <a:rPr lang="ru-RU" sz="1600" dirty="0" smtClean="0"/>
              <a:t>Музыкотерапии – коррекция эмоциональных отклонений, двигательных и речевых расстройств, отклонений в поведении; музыка как основное средство воздействия: это либо прослушивание музыкальных произведений, либо индивидуальное и групповое </a:t>
            </a:r>
            <a:r>
              <a:rPr lang="ru-RU" sz="1600" dirty="0" err="1" smtClean="0"/>
              <a:t>музицирование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Рисунок 3" descr="1241588309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4357694"/>
            <a:ext cx="3786214" cy="235745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Характеристики </a:t>
            </a:r>
            <a:r>
              <a:rPr lang="ru-RU" sz="2800" b="1" dirty="0" smtClean="0"/>
              <a:t>общения в процессе педагогической деятельности: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Общая </a:t>
            </a:r>
            <a:r>
              <a:rPr lang="ru-RU" sz="1600" dirty="0" smtClean="0"/>
              <a:t>сложившаяся система общения педагога и учащихся (определенный стиль общения); </a:t>
            </a:r>
            <a:endParaRPr lang="ru-RU" sz="1600" dirty="0" smtClean="0"/>
          </a:p>
          <a:p>
            <a:r>
              <a:rPr lang="ru-RU" sz="1600" dirty="0" smtClean="0"/>
              <a:t>Система </a:t>
            </a:r>
            <a:r>
              <a:rPr lang="ru-RU" sz="1600" dirty="0" smtClean="0"/>
              <a:t>общения, характерная для конкретного этапа педагогической деятельности; </a:t>
            </a:r>
          </a:p>
          <a:p>
            <a:r>
              <a:rPr lang="ru-RU" sz="1600" dirty="0" smtClean="0"/>
              <a:t>Ситуативная </a:t>
            </a:r>
            <a:r>
              <a:rPr lang="ru-RU" sz="1600" dirty="0" smtClean="0"/>
              <a:t>система общения, возникающая при решении конкретной педагогической и </a:t>
            </a:r>
            <a:r>
              <a:rPr lang="ru-RU" sz="1600" dirty="0" smtClean="0"/>
              <a:t>коммуникативной </a:t>
            </a:r>
            <a:r>
              <a:rPr lang="ru-RU" sz="1600" dirty="0" smtClean="0"/>
              <a:t>задачи</a:t>
            </a:r>
            <a:r>
              <a:rPr lang="ru-RU" sz="1600" dirty="0" smtClean="0"/>
              <a:t>.</a:t>
            </a:r>
          </a:p>
          <a:p>
            <a:endParaRPr lang="ru-RU" sz="1600" dirty="0"/>
          </a:p>
        </p:txBody>
      </p:sp>
      <p:pic>
        <p:nvPicPr>
          <p:cNvPr id="4" name="Рисунок 3" descr="9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286124"/>
            <a:ext cx="3857652" cy="257176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Под стилем общения мы понимаем индивидуально-типологические особенности социально-психологического взаимодействия педагога и обучающихся. В стиле общения находят выражение: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8329642" cy="3911609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Особенности </a:t>
            </a:r>
            <a:r>
              <a:rPr lang="ru-RU" sz="1600" dirty="0" smtClean="0"/>
              <a:t>коммуникативных возможностей учителя; </a:t>
            </a:r>
          </a:p>
          <a:p>
            <a:r>
              <a:rPr lang="ru-RU" sz="1600" dirty="0" smtClean="0"/>
              <a:t>Сложившийся </a:t>
            </a:r>
            <a:r>
              <a:rPr lang="ru-RU" sz="1600" dirty="0" smtClean="0"/>
              <a:t>характер взаимоотношений педагога и воспитанников; </a:t>
            </a:r>
            <a:endParaRPr lang="ru-RU" sz="1600" dirty="0" smtClean="0"/>
          </a:p>
          <a:p>
            <a:r>
              <a:rPr lang="ru-RU" sz="1600" dirty="0" smtClean="0"/>
              <a:t>Т</a:t>
            </a:r>
            <a:r>
              <a:rPr lang="ru-RU" sz="1600" dirty="0" smtClean="0"/>
              <a:t>ворческая </a:t>
            </a:r>
            <a:r>
              <a:rPr lang="ru-RU" sz="1600" dirty="0" smtClean="0"/>
              <a:t>индивидуальность педагога; </a:t>
            </a:r>
            <a:endParaRPr lang="ru-RU" sz="1600" dirty="0" smtClean="0"/>
          </a:p>
          <a:p>
            <a:r>
              <a:rPr lang="ru-RU" sz="1600" dirty="0" smtClean="0"/>
              <a:t>О</a:t>
            </a:r>
            <a:r>
              <a:rPr lang="ru-RU" sz="1600" dirty="0" smtClean="0"/>
              <a:t>собенности </a:t>
            </a:r>
            <a:r>
              <a:rPr lang="ru-RU" sz="1600" dirty="0" smtClean="0"/>
              <a:t>ученического коллектива. Причем необходимо подчеркнуть, что стиль общения педагога с детьми – категория социально и нравственно насыщенная. Она воплощает в себе социально-этические установки общества и воспитателя как его представителя.</a:t>
            </a:r>
            <a:endParaRPr lang="ru-RU" sz="1600" dirty="0"/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4143380"/>
            <a:ext cx="1928826" cy="242889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Основные стили общения: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Авторитарный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sz="1600" dirty="0" smtClean="0"/>
              <a:t>При </a:t>
            </a:r>
            <a:r>
              <a:rPr lang="ru-RU" sz="1600" dirty="0" smtClean="0"/>
              <a:t>авторитарном стиле характерная тенденция на жесткое управление и всеобъемлющий контроль выражается в том, что преподаватель значительно чаще своих коллег прибегает к приказному тону, делает резкие замечания. Бросается в глаза обилие нетактичных выпадов в адрес одних членов группы и неаргументированное восхваление других. Авторитарный преподаватель не только определяет общие цели работы, но и указывает способы выполнения задания, жестко определяет, кто с кем будет работать, и т. д. Задания и способы его выполнения даются преподавателем поэтапно. Характерно, что такой подход снижает </a:t>
            </a:r>
            <a:r>
              <a:rPr lang="ru-RU" sz="1600" dirty="0" err="1" smtClean="0"/>
              <a:t>деятельностную</a:t>
            </a:r>
            <a:r>
              <a:rPr lang="ru-RU" sz="1600" dirty="0" smtClean="0"/>
              <a:t> мотивацию, поскольку человек не знает, какова цель выполняемой им работы в целом, какова функция данного этапа и что ждет впереди. </a:t>
            </a:r>
            <a:endParaRPr lang="ru-RU" sz="1600" dirty="0"/>
          </a:p>
        </p:txBody>
      </p:sp>
      <p:pic>
        <p:nvPicPr>
          <p:cNvPr id="4" name="Рисунок 3" descr="8934383_4b1c45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5" y="4643446"/>
            <a:ext cx="2214579" cy="192882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endParaRPr lang="ru-RU" sz="2800" b="1" dirty="0" smtClean="0"/>
          </a:p>
          <a:p>
            <a:r>
              <a:rPr lang="ru-RU" sz="2800" b="1" dirty="0" smtClean="0"/>
              <a:t>Попустительский </a:t>
            </a:r>
          </a:p>
          <a:p>
            <a:pPr>
              <a:buNone/>
            </a:pPr>
            <a:r>
              <a:rPr lang="ru-RU" sz="2800" b="1" dirty="0" smtClean="0"/>
              <a:t> </a:t>
            </a:r>
            <a:r>
              <a:rPr lang="ru-RU" sz="2800" b="1" dirty="0" smtClean="0"/>
              <a:t>  </a:t>
            </a:r>
            <a:r>
              <a:rPr lang="ru-RU" sz="1600" dirty="0" smtClean="0"/>
              <a:t>  Главной </a:t>
            </a:r>
            <a:r>
              <a:rPr lang="ru-RU" sz="1600" dirty="0" smtClean="0"/>
              <a:t>особенностью попустительского стиля руководства по сути дела является самоустранение руководителя из учебно-производственного процесса, снятие с себя ответственности за происходящее. Попустительский стиль оказывается наименее предпочтительным среди перечисленных. Результаты его апробации — наименьший объем выполненной работы и ее наихудшее качество. Важно отметить, что ученики не бывают, удовлетворены работой в подобной группе, хотя на них и не лежит никакой ответственности, а работа скорее напоминает безответственную игру. При попустительском стиле руководства учитель стремится, как можно меньше вмешиваться в жизнедеятельность учащихся, практически устраняется от руководства ими, ограничиваясь формальным выполнением обязанностей и указаний администрации. Непоследовательный стиль характерен тем, что учитель в зависимости от внешних обстоятельств или собственного эмоционального состояния осуществляет любой из описанных выше стилей </a:t>
            </a:r>
            <a:r>
              <a:rPr lang="ru-RU" sz="1600" dirty="0" smtClean="0"/>
              <a:t>руководства.</a:t>
            </a:r>
            <a:endParaRPr lang="ru-RU" sz="1600" dirty="0"/>
          </a:p>
        </p:txBody>
      </p:sp>
      <p:pic>
        <p:nvPicPr>
          <p:cNvPr id="4" name="Рисунок 3" descr="77853045c3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4929198"/>
            <a:ext cx="3429024" cy="17859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1459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Тема: «Психологические аспекты деятельности воспитателя дошкольного учреждения»</vt:lpstr>
      <vt:lpstr>Психолог в дошкольном учреждении.</vt:lpstr>
      <vt:lpstr>Основные функции психолога в дошкольном учреждении</vt:lpstr>
      <vt:lpstr>Индивидуальная работа с детьми направлена на профилактику отклонений в их развитии.</vt:lpstr>
      <vt:lpstr>Коррекционная работа психолога призвана предотвратить интеллектуальные и эмоциональные отклонения в развитии детей, при необходимости их устранить в процессе специальных занятий: </vt:lpstr>
      <vt:lpstr>Характеристики общения в процессе педагогической деятельности:</vt:lpstr>
      <vt:lpstr>Под стилем общения мы понимаем индивидуально-типологические особенности социально-психологического взаимодействия педагога и обучающихся. В стиле общения находят выражение:</vt:lpstr>
      <vt:lpstr>Основные стили общения: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«Психологические аспекты деятельности воспитателя дошкольного учреждения»</dc:title>
  <dc:creator>123</dc:creator>
  <cp:lastModifiedBy>123</cp:lastModifiedBy>
  <cp:revision>23</cp:revision>
  <dcterms:created xsi:type="dcterms:W3CDTF">2013-11-07T15:06:58Z</dcterms:created>
  <dcterms:modified xsi:type="dcterms:W3CDTF">2013-11-08T07:09:12Z</dcterms:modified>
</cp:coreProperties>
</file>