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9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888431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Коррекционо-педагогическая</a:t>
            </a:r>
            <a:r>
              <a:rPr lang="ru-RU" dirty="0" smtClean="0"/>
              <a:t> работа с детьми с нарушением зрения на разных этапах лечения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44016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Работу выполнила:</a:t>
            </a:r>
          </a:p>
          <a:p>
            <a:pPr algn="l"/>
            <a:r>
              <a:rPr lang="ru-RU" sz="2000" dirty="0" smtClean="0"/>
              <a:t>                        учитель-дефектолог Киселева Т.В.,</a:t>
            </a:r>
          </a:p>
          <a:p>
            <a:pPr algn="l"/>
            <a:r>
              <a:rPr lang="ru-RU" sz="2000" dirty="0" smtClean="0"/>
              <a:t> </a:t>
            </a:r>
            <a:r>
              <a:rPr lang="ru-RU" sz="2000" dirty="0" smtClean="0"/>
              <a:t>                                    МКДОУ </a:t>
            </a:r>
            <a:r>
              <a:rPr lang="ru-RU" sz="2000" dirty="0" err="1" smtClean="0"/>
              <a:t>црр-д</a:t>
            </a:r>
            <a:r>
              <a:rPr lang="ru-RU" sz="2000" dirty="0" smtClean="0"/>
              <a:t>/с №41,</a:t>
            </a:r>
          </a:p>
          <a:p>
            <a:pPr algn="l"/>
            <a:r>
              <a:rPr lang="ru-RU" sz="2000" dirty="0" smtClean="0"/>
              <a:t>                                  </a:t>
            </a:r>
            <a:r>
              <a:rPr lang="ru-RU" sz="2000" dirty="0" err="1" smtClean="0"/>
              <a:t>г.Сатка</a:t>
            </a:r>
            <a:r>
              <a:rPr lang="ru-RU" sz="2000" dirty="0" smtClean="0"/>
              <a:t>, Челябинской обл.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6215106" cy="6429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Совместная медико-педагогическая работа(</a:t>
            </a:r>
            <a:r>
              <a:rPr lang="ru-RU" sz="2800" b="1" dirty="0" err="1" smtClean="0"/>
              <a:t>ортоптика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785795"/>
          <a:ext cx="8715436" cy="60977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6831"/>
                <a:gridCol w="1524306"/>
                <a:gridCol w="1440568"/>
                <a:gridCol w="1464577"/>
                <a:gridCol w="1464577"/>
                <a:gridCol w="1464577"/>
              </a:tblGrid>
              <a:tr h="91611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Синопто</a:t>
                      </a:r>
                      <a:endParaRPr lang="ru-RU" sz="180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00B050"/>
                          </a:solidFill>
                        </a:rPr>
                        <a:t>фор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Засветы</a:t>
                      </a:r>
                      <a:r>
                        <a:rPr lang="ru-RU" sz="1800" baseline="0" dirty="0" smtClean="0">
                          <a:solidFill>
                            <a:srgbClr val="00B050"/>
                          </a:solidFill>
                        </a:rPr>
                        <a:t> по Чермаку, по Кащенко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Монобино</a:t>
                      </a:r>
                      <a:endParaRPr lang="ru-RU" sz="180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rgbClr val="00B050"/>
                          </a:solidFill>
                        </a:rPr>
                        <a:t>скоп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Конверген</a:t>
                      </a:r>
                      <a:endParaRPr lang="ru-RU" sz="180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ция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Аккомада</a:t>
                      </a:r>
                      <a:endParaRPr lang="ru-RU" sz="180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1800" dirty="0" err="1" smtClean="0">
                          <a:solidFill>
                            <a:srgbClr val="00B050"/>
                          </a:solidFill>
                        </a:rPr>
                        <a:t>ция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B050"/>
                          </a:solidFill>
                        </a:rPr>
                        <a:t>Занятия на</a:t>
                      </a:r>
                      <a:r>
                        <a:rPr lang="ru-RU" sz="18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ru-RU" sz="1800" baseline="0" dirty="0" err="1" smtClean="0">
                          <a:solidFill>
                            <a:srgbClr val="00B050"/>
                          </a:solidFill>
                        </a:rPr>
                        <a:t>компьюто</a:t>
                      </a:r>
                      <a:endParaRPr lang="ru-RU" sz="180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rgbClr val="00B050"/>
                          </a:solidFill>
                        </a:rPr>
                        <a:t>ре</a:t>
                      </a:r>
                      <a:endParaRPr lang="ru-RU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3270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Совмещение картинок. Рамки и вкладыши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Выкладывание узоров из мозаики, </a:t>
                      </a:r>
                      <a:r>
                        <a:rPr lang="ru-RU" sz="1400" dirty="0" err="1" smtClean="0"/>
                        <a:t>геометр.ф</a:t>
                      </a:r>
                      <a:r>
                        <a:rPr lang="ru-RU" sz="1400" dirty="0" smtClean="0"/>
                        <a:t>. ,</a:t>
                      </a:r>
                      <a:r>
                        <a:rPr lang="ru-RU" sz="1400" baseline="0" dirty="0" smtClean="0"/>
                        <a:t> счетных палочек.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Обведение по контуру.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Шнуровка.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Упражнения с красной точкой.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Упражнения на слияние и совмещение.</a:t>
                      </a:r>
                      <a:endParaRPr lang="ru-RU" sz="1400" dirty="0"/>
                    </a:p>
                  </a:txBody>
                  <a:tcPr/>
                </a:tc>
              </a:tr>
              <a:tr h="21527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Составление целого из частей.</a:t>
                      </a:r>
                    </a:p>
                    <a:p>
                      <a:pPr algn="ctr"/>
                      <a:r>
                        <a:rPr lang="ru-RU" sz="1400" dirty="0" smtClean="0"/>
                        <a:t>Обнаружение отличий.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Разложи</a:t>
                      </a:r>
                      <a:r>
                        <a:rPr lang="ru-RU" sz="1400" baseline="0" dirty="0" smtClean="0"/>
                        <a:t> по цвету.  Соедини по точкам.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Нанизывание бус. Вдевание в иголку бус.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Сортировка </a:t>
                      </a:r>
                      <a:r>
                        <a:rPr lang="ru-RU" sz="1400" baseline="0" dirty="0" err="1" smtClean="0"/>
                        <a:t>семян,бросание</a:t>
                      </a:r>
                      <a:r>
                        <a:rPr lang="ru-RU" sz="1400" baseline="0" dirty="0" smtClean="0"/>
                        <a:t> гороха в горлышко.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Раскрашивание и штриховка.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Игры  с </a:t>
                      </a:r>
                      <a:r>
                        <a:rPr lang="ru-RU" sz="1400" dirty="0" err="1" smtClean="0"/>
                        <a:t>кольцебросом</a:t>
                      </a:r>
                      <a:r>
                        <a:rPr lang="ru-RU" sz="1400" dirty="0" smtClean="0"/>
                        <a:t>, калейдоскопом.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Зрительные гимнастики.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Развитие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пространст</a:t>
                      </a:r>
                      <a:r>
                        <a:rPr lang="ru-RU" sz="1400" baseline="0" dirty="0" smtClean="0"/>
                        <a:t>. отношений</a:t>
                      </a:r>
                      <a:endParaRPr lang="ru-RU" sz="1400" dirty="0"/>
                    </a:p>
                  </a:txBody>
                  <a:tcPr/>
                </a:tc>
              </a:tr>
              <a:tr h="15334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Сортировка семян , злаков.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Дорисуй и раскрась фигуру.</a:t>
                      </a:r>
                    </a:p>
                    <a:p>
                      <a:pPr algn="ctr"/>
                      <a:r>
                        <a:rPr lang="ru-RU" sz="1400" dirty="0" smtClean="0"/>
                        <a:t>Чего не стало.</a:t>
                      </a:r>
                    </a:p>
                    <a:p>
                      <a:pPr algn="ctr"/>
                      <a:r>
                        <a:rPr lang="ru-RU" sz="1400" dirty="0" smtClean="0"/>
                        <a:t>Развитие </a:t>
                      </a:r>
                      <a:r>
                        <a:rPr lang="ru-RU" sz="1400" dirty="0" err="1" smtClean="0"/>
                        <a:t>пространст</a:t>
                      </a:r>
                      <a:r>
                        <a:rPr lang="ru-RU" sz="1400" dirty="0" smtClean="0"/>
                        <a:t>.</a:t>
                      </a:r>
                      <a:r>
                        <a:rPr lang="ru-RU" sz="1400" baseline="0" dirty="0" smtClean="0"/>
                        <a:t> о</a:t>
                      </a:r>
                      <a:r>
                        <a:rPr lang="ru-RU" sz="1400" dirty="0" smtClean="0"/>
                        <a:t>тношений.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Работа</a:t>
                      </a:r>
                      <a:r>
                        <a:rPr lang="ru-RU" sz="1400" baseline="0" dirty="0" smtClean="0"/>
                        <a:t> с конструктором 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Игры с мячом.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Упражнения</a:t>
                      </a:r>
                      <a:r>
                        <a:rPr lang="ru-RU" sz="1400" baseline="0" dirty="0" smtClean="0"/>
                        <a:t> с цветом.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786742" cy="58259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Стереоскопический этап.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В заключительной стадии лечения косоглазия(симметрическое положение </a:t>
            </a:r>
            <a:r>
              <a:rPr lang="ru-RU" sz="2400" dirty="0" err="1" smtClean="0"/>
              <a:t>глаз+бинокулярное</a:t>
            </a:r>
            <a:r>
              <a:rPr lang="ru-RU" sz="2400" dirty="0" smtClean="0"/>
              <a:t> зрение)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err="1" smtClean="0"/>
              <a:t>Сспециальные</a:t>
            </a:r>
            <a:r>
              <a:rPr lang="ru-RU" sz="2400" dirty="0" smtClean="0"/>
              <a:t>  стереоскопические упражнения(оценка глубины пространства)</a:t>
            </a:r>
          </a:p>
          <a:p>
            <a:pPr algn="ctr">
              <a:buNone/>
            </a:pP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закрепление результатов лечения косоглазия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500562" y="1714488"/>
            <a:ext cx="285752" cy="285752"/>
          </a:xfrm>
          <a:prstGeom prst="downArrow">
            <a:avLst>
              <a:gd name="adj1" fmla="val 50000"/>
              <a:gd name="adj2" fmla="val 467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500562" y="3000372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235745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Коррекционно-педагогическая работа тесно связана с офтальмологической работой и организуется в соответствии с этапами лечения.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71472" y="3143248"/>
            <a:ext cx="8115328" cy="2982915"/>
          </a:xfrm>
        </p:spPr>
        <p:txBody>
          <a:bodyPr>
            <a:noAutofit/>
          </a:bodyPr>
          <a:lstStyle/>
          <a:p>
            <a:r>
              <a:rPr lang="ru-RU" b="1" i="1" dirty="0" err="1" smtClean="0"/>
              <a:t>Плеоптический</a:t>
            </a:r>
            <a:r>
              <a:rPr lang="ru-RU" b="1" i="1" dirty="0" smtClean="0"/>
              <a:t> этап </a:t>
            </a:r>
            <a:r>
              <a:rPr lang="ru-RU" i="1" dirty="0" smtClean="0"/>
              <a:t>-</a:t>
            </a:r>
            <a:r>
              <a:rPr lang="ru-RU" dirty="0" smtClean="0"/>
              <a:t>лечение</a:t>
            </a:r>
            <a:r>
              <a:rPr lang="ru-RU" i="1" dirty="0" smtClean="0"/>
              <a:t> </a:t>
            </a:r>
            <a:r>
              <a:rPr lang="ru-RU" i="1" dirty="0" err="1" smtClean="0"/>
              <a:t>амблиопии</a:t>
            </a:r>
            <a:r>
              <a:rPr lang="ru-RU" i="1" dirty="0" smtClean="0"/>
              <a:t>.</a:t>
            </a:r>
          </a:p>
          <a:p>
            <a:r>
              <a:rPr lang="ru-RU" b="1" i="1" dirty="0" err="1" smtClean="0"/>
              <a:t>Ортоптический</a:t>
            </a:r>
            <a:r>
              <a:rPr lang="ru-RU" i="1" dirty="0" smtClean="0"/>
              <a:t> – </a:t>
            </a:r>
            <a:r>
              <a:rPr lang="ru-RU" dirty="0" smtClean="0"/>
              <a:t>восстановление «плоскостного», бинокулярного зрения. </a:t>
            </a:r>
            <a:r>
              <a:rPr lang="ru-RU" i="1" dirty="0" smtClean="0"/>
              <a:t> </a:t>
            </a:r>
          </a:p>
          <a:p>
            <a:r>
              <a:rPr lang="ru-RU" b="1" i="1" dirty="0" err="1" smtClean="0"/>
              <a:t>Стереоптический</a:t>
            </a:r>
            <a:r>
              <a:rPr lang="ru-RU" b="1" i="1" dirty="0" smtClean="0"/>
              <a:t> </a:t>
            </a:r>
            <a:r>
              <a:rPr lang="ru-RU" i="1" dirty="0" smtClean="0"/>
              <a:t>- </a:t>
            </a:r>
            <a:r>
              <a:rPr lang="ru-RU" dirty="0" smtClean="0"/>
              <a:t>восстановление бинокулярного глубинного зрения.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72547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Плеоптический</a:t>
            </a:r>
            <a:r>
              <a:rPr lang="ru-RU" b="1" dirty="0" smtClean="0"/>
              <a:t>  этап.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4214842" cy="64294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00B050"/>
                </a:solidFill>
              </a:rPr>
              <a:t>Медицинские мероприятия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114800" cy="419736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i="1" dirty="0" smtClean="0"/>
              <a:t>Медицинские мероприятия </a:t>
            </a:r>
            <a:r>
              <a:rPr lang="ru-RU" dirty="0" smtClean="0"/>
              <a:t>направлены на: </a:t>
            </a:r>
          </a:p>
          <a:p>
            <a:pPr algn="ctr">
              <a:buNone/>
            </a:pPr>
            <a:r>
              <a:rPr lang="ru-RU" dirty="0" smtClean="0"/>
              <a:t>1. повышение остроты зрения </a:t>
            </a:r>
            <a:r>
              <a:rPr lang="ru-RU" dirty="0" err="1" smtClean="0"/>
              <a:t>амблиопичного</a:t>
            </a:r>
            <a:r>
              <a:rPr lang="ru-RU" dirty="0" smtClean="0"/>
              <a:t>  глаза   посредством окклюзии ;</a:t>
            </a:r>
          </a:p>
          <a:p>
            <a:pPr algn="ctr">
              <a:buNone/>
            </a:pPr>
            <a:r>
              <a:rPr lang="ru-RU" dirty="0" smtClean="0"/>
              <a:t>2. раздражение  </a:t>
            </a:r>
            <a:r>
              <a:rPr lang="ru-RU" dirty="0" err="1" smtClean="0"/>
              <a:t>колбочкового</a:t>
            </a:r>
            <a:r>
              <a:rPr lang="ru-RU" dirty="0" smtClean="0"/>
              <a:t>  аппарата  глаза светом и упражнениями.</a:t>
            </a:r>
          </a:p>
          <a:p>
            <a:pPr algn="ctr"/>
            <a:r>
              <a:rPr lang="ru-RU" b="1" i="1" dirty="0" smtClean="0"/>
              <a:t>Лечебная аппаратура :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амблиотренер</a:t>
            </a:r>
            <a:r>
              <a:rPr lang="ru-RU" dirty="0" smtClean="0"/>
              <a:t>, амблио-1 амблио-2 ,  </a:t>
            </a:r>
            <a:r>
              <a:rPr lang="ru-RU" dirty="0" err="1" smtClean="0"/>
              <a:t>мускулатренер</a:t>
            </a:r>
            <a:r>
              <a:rPr lang="ru-RU" dirty="0" smtClean="0"/>
              <a:t>, «Иллюзион».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0562" y="1357298"/>
            <a:ext cx="4071966" cy="64294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Коррекционно-педагогическая  работа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9" y="1928802"/>
            <a:ext cx="4043362" cy="419736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i="1" u="sng" dirty="0" smtClean="0"/>
              <a:t>Основные  задачи</a:t>
            </a:r>
            <a:r>
              <a:rPr lang="ru-RU" i="1" u="sng" dirty="0" smtClean="0"/>
              <a:t>:</a:t>
            </a:r>
          </a:p>
          <a:p>
            <a:pPr algn="ctr"/>
            <a:endParaRPr lang="ru-RU" u="sng" dirty="0" smtClean="0"/>
          </a:p>
          <a:p>
            <a:pPr algn="ctr">
              <a:buNone/>
            </a:pPr>
            <a:r>
              <a:rPr lang="ru-RU" u="sng" dirty="0" smtClean="0"/>
              <a:t>1. </a:t>
            </a:r>
            <a:r>
              <a:rPr lang="ru-RU" dirty="0" smtClean="0"/>
              <a:t>формирование  зрительного восприятия посредством раздражений </a:t>
            </a:r>
            <a:r>
              <a:rPr lang="ru-RU" dirty="0" err="1" smtClean="0"/>
              <a:t>амблиопичного</a:t>
            </a:r>
            <a:r>
              <a:rPr lang="ru-RU" dirty="0" smtClean="0"/>
              <a:t>  глаза цветом ;</a:t>
            </a:r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2. </a:t>
            </a:r>
            <a:r>
              <a:rPr lang="ru-RU" dirty="0" smtClean="0"/>
              <a:t>обогащение  зрительно-сенсорного опыта в процессе предметно-практических  действий.</a:t>
            </a:r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36828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Система работы (</a:t>
            </a:r>
            <a:r>
              <a:rPr lang="ru-RU" sz="3600" b="1" dirty="0" err="1" smtClean="0"/>
              <a:t>плеоптика</a:t>
            </a:r>
            <a:r>
              <a:rPr lang="ru-RU" sz="3600" b="1" dirty="0" smtClean="0"/>
              <a:t>).</a:t>
            </a:r>
            <a:endParaRPr lang="ru-RU" sz="36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1</a:t>
            </a:r>
            <a:r>
              <a:rPr lang="ru-RU" sz="2800" dirty="0" smtClean="0"/>
              <a:t>.</a:t>
            </a:r>
          </a:p>
          <a:p>
            <a:r>
              <a:rPr lang="ru-RU" sz="2400" dirty="0" smtClean="0"/>
              <a:t>Развитие</a:t>
            </a:r>
            <a:r>
              <a:rPr lang="ru-RU" sz="2800" dirty="0" smtClean="0"/>
              <a:t> </a:t>
            </a:r>
            <a:r>
              <a:rPr lang="ru-RU" sz="2800" b="1" i="1" dirty="0" smtClean="0"/>
              <a:t>цветового восприятия - </a:t>
            </a:r>
            <a:r>
              <a:rPr lang="ru-RU" sz="2400" dirty="0" smtClean="0"/>
              <a:t>основа восстановления  зрительных  функций.</a:t>
            </a:r>
          </a:p>
          <a:p>
            <a:pPr algn="ctr">
              <a:buNone/>
            </a:pPr>
            <a:r>
              <a:rPr lang="ru-RU" sz="1800" dirty="0" smtClean="0"/>
              <a:t>-знакомство с цветовыми эталонами,</a:t>
            </a:r>
          </a:p>
          <a:p>
            <a:pPr algn="ctr">
              <a:buNone/>
            </a:pPr>
            <a:r>
              <a:rPr lang="ru-RU" sz="1800" dirty="0" smtClean="0"/>
              <a:t>-соотнесение, нахождение  цвета в классификационных рядах,</a:t>
            </a:r>
          </a:p>
          <a:p>
            <a:pPr algn="ctr">
              <a:buNone/>
            </a:pPr>
            <a:r>
              <a:rPr lang="ru-RU" sz="1800" dirty="0" smtClean="0"/>
              <a:t>в окружающем  мире, локализация,</a:t>
            </a:r>
          </a:p>
          <a:p>
            <a:pPr algn="ctr">
              <a:buNone/>
            </a:pPr>
            <a:r>
              <a:rPr lang="ru-RU" sz="1800" dirty="0" smtClean="0"/>
              <a:t>-составление цветовых  рядов, нахождение  лишнего по цвету,</a:t>
            </a:r>
          </a:p>
          <a:p>
            <a:pPr algn="ctr">
              <a:buNone/>
            </a:pPr>
            <a:r>
              <a:rPr lang="ru-RU" sz="1800" dirty="0" smtClean="0"/>
              <a:t>-формирование представлений о цветовой насыщенности, о теплых и холодных цветах, получение из основных промежуточных цветов.</a:t>
            </a:r>
          </a:p>
          <a:p>
            <a:r>
              <a:rPr lang="ru-RU" sz="2400" dirty="0" smtClean="0"/>
              <a:t>Фиксирование </a:t>
            </a:r>
            <a:r>
              <a:rPr lang="ru-RU" sz="2800" b="1" i="1" dirty="0" err="1" smtClean="0"/>
              <a:t>амблиопичным</a:t>
            </a:r>
            <a:r>
              <a:rPr lang="ru-RU" sz="2800" b="1" i="1" dirty="0" smtClean="0"/>
              <a:t> глазом мелких </a:t>
            </a:r>
            <a:r>
              <a:rPr lang="ru-RU" sz="2400" dirty="0" smtClean="0"/>
              <a:t>деталей</a:t>
            </a:r>
          </a:p>
          <a:p>
            <a:pPr algn="ctr">
              <a:buNone/>
            </a:pPr>
            <a:r>
              <a:rPr lang="ru-RU" sz="2400" dirty="0" smtClean="0"/>
              <a:t>-</a:t>
            </a:r>
            <a:r>
              <a:rPr lang="ru-RU" sz="1800" dirty="0" smtClean="0"/>
              <a:t>раскрашивание мелких деталей рисунка , нахождение одинаковых объектов среди множества , обнаружение различий,</a:t>
            </a:r>
          </a:p>
          <a:p>
            <a:pPr algn="ctr">
              <a:buNone/>
            </a:pPr>
            <a:r>
              <a:rPr lang="ru-RU" sz="1800" b="1" i="1" dirty="0" smtClean="0"/>
              <a:t>-</a:t>
            </a:r>
            <a:r>
              <a:rPr lang="ru-RU" sz="1800" dirty="0" smtClean="0"/>
              <a:t>распутывание лабиринтов ,мозаика , нанизывание  бус , сортировка,</a:t>
            </a:r>
          </a:p>
          <a:p>
            <a:pPr algn="ctr">
              <a:buNone/>
            </a:pPr>
            <a:r>
              <a:rPr lang="ru-RU" sz="1800" b="1" i="1" dirty="0" smtClean="0"/>
              <a:t>-</a:t>
            </a:r>
            <a:r>
              <a:rPr lang="ru-RU" sz="1800" dirty="0" smtClean="0"/>
              <a:t>обводка , штриховка, работа с клеткой, вырезывание и т.п.</a:t>
            </a:r>
          </a:p>
          <a:p>
            <a:pPr>
              <a:buNone/>
            </a:pPr>
            <a:endParaRPr lang="ru-RU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000924" cy="29684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Система работы (</a:t>
            </a:r>
            <a:r>
              <a:rPr lang="ru-RU" sz="3600" b="1" dirty="0" err="1" smtClean="0"/>
              <a:t>плеоптика</a:t>
            </a:r>
            <a:r>
              <a:rPr lang="ru-RU" sz="3600" b="1" dirty="0" smtClean="0"/>
              <a:t>).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786874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2</a:t>
            </a:r>
            <a:r>
              <a:rPr lang="ru-RU" sz="2400" dirty="0" smtClean="0"/>
              <a:t>.Восстановление остроты центрального  зрения при </a:t>
            </a:r>
            <a:r>
              <a:rPr lang="ru-RU" sz="2400" b="1" i="1" dirty="0" smtClean="0"/>
              <a:t>выработке бинокулярного зрения.</a:t>
            </a:r>
          </a:p>
          <a:p>
            <a:r>
              <a:rPr lang="ru-RU" sz="2400" dirty="0" smtClean="0"/>
              <a:t>Систематическая  тренировка  больного глаза упражнениями на </a:t>
            </a:r>
            <a:r>
              <a:rPr lang="ru-RU" sz="2400" b="1" i="1" dirty="0" smtClean="0"/>
              <a:t>выделение признаков предмета(цвет</a:t>
            </a:r>
            <a:r>
              <a:rPr lang="ru-RU" sz="2400" dirty="0" smtClean="0"/>
              <a:t>, форма, величина и др.)</a:t>
            </a:r>
          </a:p>
          <a:p>
            <a:r>
              <a:rPr lang="ru-RU" sz="2400" dirty="0" smtClean="0"/>
              <a:t>Упражнения на повышение уровня зрительного анализа и синтеза сложной формы.</a:t>
            </a:r>
          </a:p>
          <a:p>
            <a:pPr algn="ctr">
              <a:buNone/>
            </a:pPr>
            <a:r>
              <a:rPr lang="ru-RU" sz="1800" dirty="0" smtClean="0"/>
              <a:t>-аппликация, моделирование , </a:t>
            </a:r>
            <a:r>
              <a:rPr lang="ru-RU" sz="1800" dirty="0" err="1" smtClean="0"/>
              <a:t>р</a:t>
            </a:r>
            <a:r>
              <a:rPr lang="ru-RU" sz="1800" dirty="0" smtClean="0"/>
              <a:t>/к, сравнение и т.п.</a:t>
            </a:r>
          </a:p>
          <a:p>
            <a:r>
              <a:rPr lang="ru-RU" sz="2400" dirty="0" smtClean="0"/>
              <a:t>Систематические упражнения по </a:t>
            </a:r>
            <a:r>
              <a:rPr lang="ru-RU" sz="2400" b="1" i="1" dirty="0" smtClean="0"/>
              <a:t>ориентировке</a:t>
            </a:r>
            <a:r>
              <a:rPr lang="ru-RU" sz="2400" dirty="0" smtClean="0"/>
              <a:t> в пространстве, развитию  </a:t>
            </a:r>
            <a:r>
              <a:rPr lang="ru-RU" sz="2400" b="1" i="1" dirty="0" err="1" smtClean="0"/>
              <a:t>нестереоскопических</a:t>
            </a:r>
            <a:r>
              <a:rPr lang="ru-RU" sz="2400" b="1" i="1" dirty="0" smtClean="0"/>
              <a:t>  способов </a:t>
            </a:r>
            <a:r>
              <a:rPr lang="ru-RU" sz="2400" dirty="0" smtClean="0"/>
              <a:t>восприятия .</a:t>
            </a:r>
          </a:p>
          <a:p>
            <a:pPr algn="ctr">
              <a:buNone/>
            </a:pPr>
            <a:r>
              <a:rPr lang="ru-RU" sz="1800" dirty="0" smtClean="0"/>
              <a:t>-нахождение и размещение предметов по указанию , ориентировка на плоскости, зрительные и слуховые диктанты, моделирование и т. п.</a:t>
            </a:r>
          </a:p>
          <a:p>
            <a:pPr algn="ctr">
              <a:buNone/>
            </a:pPr>
            <a:r>
              <a:rPr lang="ru-RU" sz="1800" dirty="0" smtClean="0"/>
              <a:t>-линейная и воздушная перспектива , пересечение, изменение видимых размеров объекта, нюансы окраски.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3682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Система работы (</a:t>
            </a:r>
            <a:r>
              <a:rPr lang="ru-RU" b="1" dirty="0" err="1" smtClean="0"/>
              <a:t>плеоптика</a:t>
            </a:r>
            <a:r>
              <a:rPr lang="ru-RU" b="1" dirty="0" smtClean="0"/>
              <a:t>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6"/>
            <a:ext cx="8715436" cy="58578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Систематические упражнения на развитие глазодвигательных функций и координации в системе «глаз-рука».</a:t>
            </a:r>
          </a:p>
          <a:p>
            <a:pPr>
              <a:buNone/>
            </a:pPr>
            <a:r>
              <a:rPr lang="ru-RU" sz="2400" dirty="0" smtClean="0"/>
              <a:t>-</a:t>
            </a:r>
            <a:r>
              <a:rPr lang="ru-RU" sz="1800" dirty="0" smtClean="0"/>
              <a:t>обведение, соединение,  </a:t>
            </a:r>
            <a:r>
              <a:rPr lang="ru-RU" sz="1800" dirty="0" err="1" smtClean="0"/>
              <a:t>дорисовывание</a:t>
            </a:r>
            <a:r>
              <a:rPr lang="ru-RU" sz="1800" dirty="0" smtClean="0"/>
              <a:t>  по точкам, штриховка, т.д.</a:t>
            </a:r>
            <a:endParaRPr lang="ru-RU" sz="2400" dirty="0" smtClean="0"/>
          </a:p>
          <a:p>
            <a:pPr>
              <a:buNone/>
            </a:pPr>
            <a:r>
              <a:rPr lang="ru-RU" sz="1800" dirty="0" smtClean="0"/>
              <a:t>-застегивание пуговиц, шнуровка, вышивание, трафареты, т.д.</a:t>
            </a:r>
          </a:p>
          <a:p>
            <a:pPr>
              <a:buNone/>
            </a:pPr>
            <a:r>
              <a:rPr lang="ru-RU" sz="1800" dirty="0" smtClean="0"/>
              <a:t>-нанизывание колец, стрельба в цель , забрасывание мячей в корзину , детский бильярд, т.п.</a:t>
            </a:r>
          </a:p>
          <a:p>
            <a:pPr>
              <a:buNone/>
            </a:pPr>
            <a:r>
              <a:rPr lang="ru-RU" sz="1800" dirty="0" smtClean="0"/>
              <a:t>--графические задания.</a:t>
            </a:r>
          </a:p>
          <a:p>
            <a:r>
              <a:rPr lang="ru-RU" sz="2400" dirty="0" smtClean="0"/>
              <a:t>Систематические упражнения на усиление или расслабление аккомодации, конвергенции.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Совместная медико-педагогическая работа по повышению остроты зрения ( </a:t>
            </a:r>
            <a:r>
              <a:rPr lang="ru-RU" sz="3100" b="1" dirty="0" err="1" smtClean="0"/>
              <a:t>плеоптический</a:t>
            </a:r>
            <a:r>
              <a:rPr lang="ru-RU" sz="3100" b="1" dirty="0" smtClean="0"/>
              <a:t> период).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572164"/>
          </a:xfrm>
        </p:spPr>
        <p:txBody>
          <a:bodyPr numCol="1"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142984"/>
          <a:ext cx="8572560" cy="5616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8359"/>
                <a:gridCol w="2948175"/>
                <a:gridCol w="2976026"/>
              </a:tblGrid>
              <a:tr h="110014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solidFill>
                            <a:srgbClr val="00B050"/>
                          </a:solidFill>
                        </a:rPr>
                        <a:t>Аблиотренер</a:t>
                      </a:r>
                      <a:endParaRPr lang="ru-RU" sz="24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2400" b="1" dirty="0" err="1" smtClean="0">
                          <a:solidFill>
                            <a:srgbClr val="00B050"/>
                          </a:solidFill>
                        </a:rPr>
                        <a:t>Амблио</a:t>
                      </a:r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 -1,2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B050"/>
                          </a:solidFill>
                        </a:rPr>
                        <a:t>Иллюзион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solidFill>
                            <a:srgbClr val="00B050"/>
                          </a:solidFill>
                        </a:rPr>
                        <a:t>Мускулотренер</a:t>
                      </a:r>
                      <a:endParaRPr lang="ru-RU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10014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Построение</a:t>
                      </a:r>
                      <a:r>
                        <a:rPr lang="ru-RU" sz="1400" b="1" baseline="0" dirty="0" smtClean="0"/>
                        <a:t> рисунков из мозаики , геом. Ф.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Диск-тренажер. Упражнения на локализацию.</a:t>
                      </a:r>
                    </a:p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/>
                        <a:t>Узнавание и различение предметов в разных модальностях.</a:t>
                      </a:r>
                    </a:p>
                    <a:p>
                      <a:pPr algn="ctr"/>
                      <a:endParaRPr lang="ru-RU" sz="1400" b="1" baseline="0" dirty="0" smtClean="0"/>
                    </a:p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Прослеживание взором  движущихся объектов.</a:t>
                      </a:r>
                    </a:p>
                    <a:p>
                      <a:pPr algn="ctr"/>
                      <a:r>
                        <a:rPr lang="ru-RU" sz="1400" b="1" dirty="0" smtClean="0"/>
                        <a:t>Прокатывание мячей ,шаров  в ворота , к друг другу, к цели.</a:t>
                      </a:r>
                      <a:endParaRPr lang="ru-RU" sz="1400" b="1" dirty="0"/>
                    </a:p>
                  </a:txBody>
                  <a:tcPr/>
                </a:tc>
              </a:tr>
              <a:tr h="110014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Застегивание, пришивание пуговиц; вышивка по контуру.</a:t>
                      </a:r>
                    </a:p>
                    <a:p>
                      <a:pPr algn="ctr"/>
                      <a:r>
                        <a:rPr lang="ru-RU" sz="1400" b="1" dirty="0" smtClean="0"/>
                        <a:t>Обведение по контуру через кальку , по</a:t>
                      </a:r>
                      <a:r>
                        <a:rPr lang="ru-RU" sz="1400" b="1" baseline="0" dirty="0" smtClean="0"/>
                        <a:t> трафарету, раскрашивание.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 smtClean="0"/>
                        <a:t>Раскрашивание картинок.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Раскладывание по цвету,  упр. «Зажги огоньки , как у меня.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Плетение цветных ковриков.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Нанизывание на шнур ,леску , проволоку</a:t>
                      </a:r>
                      <a:r>
                        <a:rPr lang="ru-RU" sz="1400" b="1" baseline="0" dirty="0" smtClean="0"/>
                        <a:t> счетные косточки, бусы, бисер. Застегивание ,пришивание пуговиц(контрастность).</a:t>
                      </a:r>
                      <a:endParaRPr lang="ru-RU" sz="1400" b="1" dirty="0"/>
                    </a:p>
                  </a:txBody>
                  <a:tcPr/>
                </a:tc>
              </a:tr>
              <a:tr h="110014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Обведение клеток, графический диктант.</a:t>
                      </a:r>
                    </a:p>
                    <a:p>
                      <a:pPr algn="ctr"/>
                      <a:r>
                        <a:rPr lang="ru-RU" sz="1400" b="1" dirty="0" smtClean="0"/>
                        <a:t>Лабиринты.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Игры с  различными видами конструктора.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Совмещение картинок , вкладыши. Прокалывание по контуру.</a:t>
                      </a:r>
                    </a:p>
                    <a:p>
                      <a:pPr algn="ctr"/>
                      <a:r>
                        <a:rPr lang="ru-RU" sz="1400" b="1" dirty="0" smtClean="0"/>
                        <a:t>Шнуровка, плетение, завязывание узелков.</a:t>
                      </a:r>
                      <a:endParaRPr lang="ru-RU" sz="1400" b="1" dirty="0"/>
                    </a:p>
                  </a:txBody>
                  <a:tcPr/>
                </a:tc>
              </a:tr>
              <a:tr h="110014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Рыболов.</a:t>
                      </a:r>
                      <a:r>
                        <a:rPr lang="ru-RU" sz="1400" b="1" baseline="0" dirty="0" smtClean="0"/>
                        <a:t> Забей колышки , гвозди деревянным молоточком.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Сортировка злаков.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Узнавать</a:t>
                      </a:r>
                      <a:r>
                        <a:rPr lang="ru-RU" sz="1400" b="1" baseline="0" dirty="0" smtClean="0"/>
                        <a:t> и различать предметы в разных модальностях.</a:t>
                      </a:r>
                    </a:p>
                    <a:p>
                      <a:pPr algn="ctr"/>
                      <a:r>
                        <a:rPr lang="ru-RU" sz="1400" b="1" baseline="0" dirty="0" smtClean="0"/>
                        <a:t>Найди отличия.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Сортировка; бросание гороха в горлышко.</a:t>
                      </a:r>
                    </a:p>
                    <a:p>
                      <a:pPr algn="ctr"/>
                      <a:r>
                        <a:rPr lang="ru-RU" sz="1400" b="1" dirty="0" smtClean="0"/>
                        <a:t>Прокалывание по контуру.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285728"/>
            <a:ext cx="6500858" cy="50006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Ортоптика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28596" y="500042"/>
            <a:ext cx="4254502" cy="1071570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solidFill>
                  <a:srgbClr val="00B050"/>
                </a:solidFill>
              </a:rPr>
              <a:t>Медицинские мероприятия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85720" y="1714488"/>
            <a:ext cx="4143404" cy="5143512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Медицинские мероприятия </a:t>
            </a:r>
            <a:r>
              <a:rPr lang="ru-RU" dirty="0" smtClean="0"/>
              <a:t>направлены на: </a:t>
            </a:r>
          </a:p>
          <a:p>
            <a:pPr>
              <a:buNone/>
            </a:pPr>
            <a:r>
              <a:rPr lang="ru-RU" sz="2000" dirty="0" smtClean="0"/>
              <a:t>1.Восстановление сенсомоторных механизмов        объединенная деятельность обоих глаз.</a:t>
            </a:r>
          </a:p>
          <a:p>
            <a:r>
              <a:rPr lang="ru-RU" sz="2000" dirty="0" smtClean="0"/>
              <a:t>Развитие фузионной способности и бинокулярного зрения.</a:t>
            </a:r>
          </a:p>
          <a:p>
            <a:r>
              <a:rPr lang="ru-RU" sz="2000" b="1" i="1" dirty="0" smtClean="0"/>
              <a:t>Лечебная аппаратура :</a:t>
            </a:r>
            <a:endParaRPr lang="ru-RU" sz="2000" dirty="0" smtClean="0"/>
          </a:p>
          <a:p>
            <a:r>
              <a:rPr lang="ru-RU" sz="2000" dirty="0" err="1" smtClean="0"/>
              <a:t>Синоптофор;засветы</a:t>
            </a:r>
            <a:r>
              <a:rPr lang="ru-RU" sz="2000" dirty="0" smtClean="0"/>
              <a:t> по Чермаку, Кащенко; </a:t>
            </a:r>
            <a:r>
              <a:rPr lang="ru-RU" sz="2000" dirty="0" err="1" smtClean="0"/>
              <a:t>фотовспышка;монобиноскоп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Тренировка конвергенции и </a:t>
            </a:r>
            <a:r>
              <a:rPr lang="ru-RU" sz="2000" dirty="0" err="1" smtClean="0"/>
              <a:t>аккомадации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928670"/>
            <a:ext cx="4357718" cy="1143009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Коррекционно-педагогическая  работа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500562" y="1714488"/>
            <a:ext cx="4429156" cy="5143512"/>
          </a:xfrm>
        </p:spPr>
        <p:txBody>
          <a:bodyPr/>
          <a:lstStyle/>
          <a:p>
            <a:pPr algn="ctr"/>
            <a:r>
              <a:rPr lang="ru-RU" b="1" i="1" u="sng" dirty="0" smtClean="0"/>
              <a:t>Основные  задачи</a:t>
            </a:r>
            <a:r>
              <a:rPr lang="ru-RU" i="1" u="sng" dirty="0" smtClean="0"/>
              <a:t>:</a:t>
            </a:r>
          </a:p>
          <a:p>
            <a:r>
              <a:rPr lang="ru-RU" sz="2000" dirty="0" smtClean="0"/>
              <a:t>Формирование способов зрительного восприятия, стимулирующих  совместную деятельность глаз.</a:t>
            </a:r>
          </a:p>
          <a:p>
            <a:r>
              <a:rPr lang="ru-RU" sz="2000" dirty="0" smtClean="0"/>
              <a:t>Развитие бинокулярного зрения с помощью специально подобранных упражнений.</a:t>
            </a:r>
          </a:p>
          <a:p>
            <a:r>
              <a:rPr lang="ru-RU" sz="2000" dirty="0" smtClean="0"/>
              <a:t>Подготовка к лечению на </a:t>
            </a:r>
            <a:r>
              <a:rPr lang="ru-RU" sz="2000" dirty="0" err="1" smtClean="0"/>
              <a:t>синоптофоре</a:t>
            </a:r>
            <a:r>
              <a:rPr lang="ru-RU" sz="2000" dirty="0" smtClean="0"/>
              <a:t>.</a:t>
            </a:r>
          </a:p>
        </p:txBody>
      </p:sp>
      <p:sp>
        <p:nvSpPr>
          <p:cNvPr id="9" name="Стрелка вправо 8"/>
          <p:cNvSpPr/>
          <p:nvPr/>
        </p:nvSpPr>
        <p:spPr>
          <a:xfrm flipV="1">
            <a:off x="2143108" y="3000372"/>
            <a:ext cx="28575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6858048" cy="50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Система работы (</a:t>
            </a:r>
            <a:r>
              <a:rPr lang="ru-RU" b="1" dirty="0" err="1" smtClean="0"/>
              <a:t>ортоптика</a:t>
            </a:r>
            <a:r>
              <a:rPr lang="ru-RU" b="1" dirty="0" smtClean="0"/>
              <a:t>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6000792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1</a:t>
            </a:r>
            <a:r>
              <a:rPr lang="ru-RU" b="1" dirty="0" smtClean="0"/>
              <a:t>.</a:t>
            </a:r>
            <a:r>
              <a:rPr lang="ru-RU" sz="2400" b="1" dirty="0" smtClean="0"/>
              <a:t>Использование специальных технологий для компенсаторного  формирования зрительных образов.</a:t>
            </a:r>
          </a:p>
          <a:p>
            <a:pPr>
              <a:buNone/>
            </a:pPr>
            <a:r>
              <a:rPr lang="ru-RU" sz="2400" dirty="0" smtClean="0"/>
              <a:t>-</a:t>
            </a:r>
            <a:r>
              <a:rPr lang="ru-RU" sz="1800" dirty="0" smtClean="0"/>
              <a:t>обнаружение изображений в перспективном поле, опознание частей изображения, нахождение недостающих деталей, опознание в различных условиях предъявления, составление </a:t>
            </a:r>
            <a:r>
              <a:rPr lang="ru-RU" sz="1800" dirty="0" err="1" smtClean="0"/>
              <a:t>р</a:t>
            </a:r>
            <a:r>
              <a:rPr lang="ru-RU" sz="1800" dirty="0" smtClean="0"/>
              <a:t>/к.</a:t>
            </a:r>
          </a:p>
          <a:p>
            <a:pPr>
              <a:buNone/>
            </a:pPr>
            <a:r>
              <a:rPr lang="ru-RU" sz="2400" b="1" dirty="0" smtClean="0"/>
              <a:t>2.Использование специальных технологий  по слиянию двух образов в один(</a:t>
            </a:r>
            <a:r>
              <a:rPr lang="ru-RU" sz="1800" b="1" dirty="0" err="1" smtClean="0"/>
              <a:t>синоптофор</a:t>
            </a:r>
            <a:r>
              <a:rPr lang="ru-RU" sz="1800" b="1" dirty="0" smtClean="0"/>
              <a:t>).</a:t>
            </a:r>
          </a:p>
          <a:p>
            <a:r>
              <a:rPr lang="ru-RU" sz="2000" i="1" dirty="0" smtClean="0"/>
              <a:t>учить сливать , совмещать монокулярные изображения в одно целое           (  предлагать тест -объекты с учетом цвета и размера).</a:t>
            </a:r>
          </a:p>
          <a:p>
            <a:r>
              <a:rPr lang="ru-RU" sz="2000" i="1" dirty="0" smtClean="0"/>
              <a:t> овладеть понятиями «слить», «совместить»;ориентировочными понятиями «выше - ниже», «справа - слева», «ближе -дальше».</a:t>
            </a:r>
          </a:p>
          <a:p>
            <a:pPr>
              <a:buNone/>
            </a:pPr>
            <a:r>
              <a:rPr lang="ru-RU" sz="2000" i="1" dirty="0" smtClean="0"/>
              <a:t>-</a:t>
            </a:r>
            <a:r>
              <a:rPr lang="ru-RU" sz="1800" i="1" dirty="0" smtClean="0"/>
              <a:t>узнавание контурного и силуэтного изображения , </a:t>
            </a:r>
            <a:r>
              <a:rPr lang="ru-RU" sz="1800" dirty="0" smtClean="0"/>
              <a:t>упражнения на слияние и совмещение.</a:t>
            </a:r>
          </a:p>
          <a:p>
            <a:pPr>
              <a:buNone/>
            </a:pPr>
            <a:r>
              <a:rPr lang="ru-RU" sz="1800" i="1" dirty="0" smtClean="0"/>
              <a:t>- «Узнай предмет по детали», «Дорисуй вторую половину», «Кто без чего», «Найди ошибку»и т.п.</a:t>
            </a:r>
            <a:endParaRPr lang="ru-RU" sz="20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963</Words>
  <Application>Microsoft Office PowerPoint</Application>
  <PresentationFormat>Экран (4:3)</PresentationFormat>
  <Paragraphs>137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Коррекционо-педагогическая работа с детьми с нарушением зрения на разных этапах лечения</vt:lpstr>
      <vt:lpstr>Коррекционно-педагогическая работа тесно связана с офтальмологической работой и организуется в соответствии с этапами лечения.</vt:lpstr>
      <vt:lpstr>Плеоптический  этап.</vt:lpstr>
      <vt:lpstr>Система работы (плеоптика).</vt:lpstr>
      <vt:lpstr>Система работы (плеоптика).</vt:lpstr>
      <vt:lpstr>Система работы (плеоптика).</vt:lpstr>
      <vt:lpstr>Совместная медико-педагогическая работа по повышению остроты зрения ( плеоптический период).</vt:lpstr>
      <vt:lpstr>Ортоптика.</vt:lpstr>
      <vt:lpstr>Система работы (ортоптика).</vt:lpstr>
      <vt:lpstr>Совместная медико-педагогическая работа(ортоптика)</vt:lpstr>
      <vt:lpstr>Стереоскопический этап.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user</cp:lastModifiedBy>
  <cp:revision>155</cp:revision>
  <dcterms:created xsi:type="dcterms:W3CDTF">2014-04-01T08:34:07Z</dcterms:created>
  <dcterms:modified xsi:type="dcterms:W3CDTF">2015-03-23T07:10:03Z</dcterms:modified>
</cp:coreProperties>
</file>