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81" r:id="rId3"/>
    <p:sldId id="259" r:id="rId4"/>
    <p:sldId id="260" r:id="rId5"/>
    <p:sldId id="282" r:id="rId6"/>
    <p:sldId id="284" r:id="rId7"/>
    <p:sldId id="285" r:id="rId8"/>
    <p:sldId id="287" r:id="rId9"/>
    <p:sldId id="288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60" autoAdjust="0"/>
    <p:restoredTop sz="94660"/>
  </p:normalViewPr>
  <p:slideViewPr>
    <p:cSldViewPr>
      <p:cViewPr varScale="1">
        <p:scale>
          <a:sx n="103" d="100"/>
          <a:sy n="103" d="100"/>
        </p:scale>
        <p:origin x="-1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CEC4DF-9BF0-413F-83B6-B769957B6E09}" type="doc">
      <dgm:prSet loTypeId="urn:microsoft.com/office/officeart/2008/layout/RadialCluster" loCatId="cycle" qsTypeId="urn:microsoft.com/office/officeart/2005/8/quickstyle/3d2" qsCatId="3D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5D07E73E-389B-45E2-B317-21D8D841D512}">
      <dgm:prSet phldrT="[Текст]" custT="1"/>
      <dgm:spPr/>
      <dgm:t>
        <a:bodyPr/>
        <a:lstStyle/>
        <a:p>
          <a:r>
            <a:rPr lang="ru-RU" sz="2400" dirty="0" smtClean="0">
              <a:solidFill>
                <a:schemeClr val="tx1"/>
              </a:solidFill>
            </a:rPr>
            <a:t>Формы</a:t>
          </a:r>
          <a:endParaRPr lang="ru-RU" sz="2400" dirty="0">
            <a:solidFill>
              <a:schemeClr val="tx1"/>
            </a:solidFill>
          </a:endParaRPr>
        </a:p>
      </dgm:t>
    </dgm:pt>
    <dgm:pt modelId="{70F9CE3B-3573-4F0D-BE02-A99DA79BE3C1}" type="parTrans" cxnId="{16F524DA-F302-4853-BF5C-F353A8631600}">
      <dgm:prSet/>
      <dgm:spPr/>
      <dgm:t>
        <a:bodyPr/>
        <a:lstStyle/>
        <a:p>
          <a:endParaRPr lang="ru-RU"/>
        </a:p>
      </dgm:t>
    </dgm:pt>
    <dgm:pt modelId="{674616BF-B80E-4BA3-A761-7FF43AA05C88}" type="sibTrans" cxnId="{16F524DA-F302-4853-BF5C-F353A8631600}">
      <dgm:prSet/>
      <dgm:spPr/>
      <dgm:t>
        <a:bodyPr/>
        <a:lstStyle/>
        <a:p>
          <a:endParaRPr lang="ru-RU"/>
        </a:p>
      </dgm:t>
    </dgm:pt>
    <dgm:pt modelId="{A982D509-5766-499B-981F-207C997951D3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Показ компьютерных презентаций для детей старшего дошкольного возраста</a:t>
          </a:r>
          <a:endParaRPr lang="ru-RU" dirty="0">
            <a:solidFill>
              <a:schemeClr val="tx1"/>
            </a:solidFill>
          </a:endParaRPr>
        </a:p>
      </dgm:t>
    </dgm:pt>
    <dgm:pt modelId="{7A9BFF1B-7A1B-443E-9827-F3432C3988E2}" type="parTrans" cxnId="{A9C8BD84-29C5-4751-B3B6-0CBC7FCA037D}">
      <dgm:prSet/>
      <dgm:spPr/>
      <dgm:t>
        <a:bodyPr/>
        <a:lstStyle/>
        <a:p>
          <a:endParaRPr lang="ru-RU"/>
        </a:p>
      </dgm:t>
    </dgm:pt>
    <dgm:pt modelId="{167D35D8-564E-43F2-9213-64BE8091D4E8}" type="sibTrans" cxnId="{A9C8BD84-29C5-4751-B3B6-0CBC7FCA037D}">
      <dgm:prSet/>
      <dgm:spPr/>
      <dgm:t>
        <a:bodyPr/>
        <a:lstStyle/>
        <a:p>
          <a:endParaRPr lang="ru-RU"/>
        </a:p>
      </dgm:t>
    </dgm:pt>
    <dgm:pt modelId="{2543C86D-D5D5-4A3F-9D42-0C9FB3A3AF7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Организация занятий с использованием мультимедийного проектора</a:t>
          </a:r>
          <a:endParaRPr lang="ru-RU" dirty="0">
            <a:solidFill>
              <a:schemeClr val="tx1"/>
            </a:solidFill>
          </a:endParaRPr>
        </a:p>
      </dgm:t>
    </dgm:pt>
    <dgm:pt modelId="{223E1C85-1C81-4288-9C15-6564A0ABC73B}" type="parTrans" cxnId="{C758B6E1-134A-466C-B453-5418216140A0}">
      <dgm:prSet/>
      <dgm:spPr/>
      <dgm:t>
        <a:bodyPr/>
        <a:lstStyle/>
        <a:p>
          <a:endParaRPr lang="ru-RU"/>
        </a:p>
      </dgm:t>
    </dgm:pt>
    <dgm:pt modelId="{575B0A86-7EDE-4827-8DCD-35FC1156EC65}" type="sibTrans" cxnId="{C758B6E1-134A-466C-B453-5418216140A0}">
      <dgm:prSet/>
      <dgm:spPr/>
      <dgm:t>
        <a:bodyPr/>
        <a:lstStyle/>
        <a:p>
          <a:endParaRPr lang="ru-RU"/>
        </a:p>
      </dgm:t>
    </dgm:pt>
    <dgm:pt modelId="{1641F617-810F-40FB-BA73-9ADA33BC5A4C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Индивидуальная работа с детьми с использованием ноутбука</a:t>
          </a:r>
          <a:endParaRPr lang="ru-RU" dirty="0">
            <a:solidFill>
              <a:schemeClr val="tx1"/>
            </a:solidFill>
          </a:endParaRPr>
        </a:p>
      </dgm:t>
    </dgm:pt>
    <dgm:pt modelId="{4E799E07-977D-4761-9122-F016911A0A09}" type="parTrans" cxnId="{BE714999-18A2-415D-B9E9-D1EF9C13D35D}">
      <dgm:prSet/>
      <dgm:spPr/>
      <dgm:t>
        <a:bodyPr/>
        <a:lstStyle/>
        <a:p>
          <a:endParaRPr lang="ru-RU"/>
        </a:p>
      </dgm:t>
    </dgm:pt>
    <dgm:pt modelId="{4D1A356A-7784-4A2D-B970-C8111766CF8A}" type="sibTrans" cxnId="{BE714999-18A2-415D-B9E9-D1EF9C13D35D}">
      <dgm:prSet/>
      <dgm:spPr/>
      <dgm:t>
        <a:bodyPr/>
        <a:lstStyle/>
        <a:p>
          <a:endParaRPr lang="ru-RU"/>
        </a:p>
      </dgm:t>
    </dgm:pt>
    <dgm:pt modelId="{1E532B76-50F3-4ACB-ABE6-677B51260D1C}" type="pres">
      <dgm:prSet presAssocID="{B4CEC4DF-9BF0-413F-83B6-B769957B6E0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BF6298A0-B965-41F5-8D12-2686978708D9}" type="pres">
      <dgm:prSet presAssocID="{5D07E73E-389B-45E2-B317-21D8D841D512}" presName="singleCycle" presStyleCnt="0"/>
      <dgm:spPr/>
    </dgm:pt>
    <dgm:pt modelId="{D28304AC-DCD2-4E4B-81E9-0DDC629D3A17}" type="pres">
      <dgm:prSet presAssocID="{5D07E73E-389B-45E2-B317-21D8D841D512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8F8100F1-6779-4E59-B163-A830E66288E7}" type="pres">
      <dgm:prSet presAssocID="{7A9BFF1B-7A1B-443E-9827-F3432C3988E2}" presName="Name56" presStyleLbl="parChTrans1D2" presStyleIdx="0" presStyleCnt="3"/>
      <dgm:spPr/>
      <dgm:t>
        <a:bodyPr/>
        <a:lstStyle/>
        <a:p>
          <a:endParaRPr lang="ru-RU"/>
        </a:p>
      </dgm:t>
    </dgm:pt>
    <dgm:pt modelId="{359A6784-8325-4019-9C90-B08F5CBF142E}" type="pres">
      <dgm:prSet presAssocID="{A982D509-5766-499B-981F-207C997951D3}" presName="text0" presStyleLbl="node1" presStyleIdx="1" presStyleCnt="4" custScaleX="277144" custScaleY="130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C7F4E8-ED81-4049-B384-D075FDCDD8BD}" type="pres">
      <dgm:prSet presAssocID="{223E1C85-1C81-4288-9C15-6564A0ABC73B}" presName="Name56" presStyleLbl="parChTrans1D2" presStyleIdx="1" presStyleCnt="3"/>
      <dgm:spPr/>
      <dgm:t>
        <a:bodyPr/>
        <a:lstStyle/>
        <a:p>
          <a:endParaRPr lang="ru-RU"/>
        </a:p>
      </dgm:t>
    </dgm:pt>
    <dgm:pt modelId="{E0CBCD1E-7B7E-40A9-BAA7-D0528A31CD7D}" type="pres">
      <dgm:prSet presAssocID="{2543C86D-D5D5-4A3F-9D42-0C9FB3A3AF7C}" presName="text0" presStyleLbl="node1" presStyleIdx="2" presStyleCnt="4" custScaleX="250430" custScaleY="150740" custRadScaleRad="111039" custRadScaleInc="-17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583B34-EFA0-4B43-84C8-636ABF672F84}" type="pres">
      <dgm:prSet presAssocID="{4E799E07-977D-4761-9122-F016911A0A09}" presName="Name56" presStyleLbl="parChTrans1D2" presStyleIdx="2" presStyleCnt="3"/>
      <dgm:spPr/>
      <dgm:t>
        <a:bodyPr/>
        <a:lstStyle/>
        <a:p>
          <a:endParaRPr lang="ru-RU"/>
        </a:p>
      </dgm:t>
    </dgm:pt>
    <dgm:pt modelId="{8D55AC4B-9B6F-49EF-9F54-36D0B56524C4}" type="pres">
      <dgm:prSet presAssocID="{1641F617-810F-40FB-BA73-9ADA33BC5A4C}" presName="text0" presStyleLbl="node1" presStyleIdx="3" presStyleCnt="4" custScaleX="252193" custScaleY="141785" custRadScaleRad="114935" custRadScaleInc="20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6F524DA-F302-4853-BF5C-F353A8631600}" srcId="{B4CEC4DF-9BF0-413F-83B6-B769957B6E09}" destId="{5D07E73E-389B-45E2-B317-21D8D841D512}" srcOrd="0" destOrd="0" parTransId="{70F9CE3B-3573-4F0D-BE02-A99DA79BE3C1}" sibTransId="{674616BF-B80E-4BA3-A761-7FF43AA05C88}"/>
    <dgm:cxn modelId="{2A543041-A17D-47F8-9D82-6CAF4DB77BE2}" type="presOf" srcId="{5D07E73E-389B-45E2-B317-21D8D841D512}" destId="{D28304AC-DCD2-4E4B-81E9-0DDC629D3A17}" srcOrd="0" destOrd="0" presId="urn:microsoft.com/office/officeart/2008/layout/RadialCluster"/>
    <dgm:cxn modelId="{BE714999-18A2-415D-B9E9-D1EF9C13D35D}" srcId="{5D07E73E-389B-45E2-B317-21D8D841D512}" destId="{1641F617-810F-40FB-BA73-9ADA33BC5A4C}" srcOrd="2" destOrd="0" parTransId="{4E799E07-977D-4761-9122-F016911A0A09}" sibTransId="{4D1A356A-7784-4A2D-B970-C8111766CF8A}"/>
    <dgm:cxn modelId="{76D4D292-4C59-4DA0-8B72-D719B7AE9DBB}" type="presOf" srcId="{B4CEC4DF-9BF0-413F-83B6-B769957B6E09}" destId="{1E532B76-50F3-4ACB-ABE6-677B51260D1C}" srcOrd="0" destOrd="0" presId="urn:microsoft.com/office/officeart/2008/layout/RadialCluster"/>
    <dgm:cxn modelId="{A9C8BD84-29C5-4751-B3B6-0CBC7FCA037D}" srcId="{5D07E73E-389B-45E2-B317-21D8D841D512}" destId="{A982D509-5766-499B-981F-207C997951D3}" srcOrd="0" destOrd="0" parTransId="{7A9BFF1B-7A1B-443E-9827-F3432C3988E2}" sibTransId="{167D35D8-564E-43F2-9213-64BE8091D4E8}"/>
    <dgm:cxn modelId="{72480A15-4848-4882-89AD-DA43E43E3DE1}" type="presOf" srcId="{7A9BFF1B-7A1B-443E-9827-F3432C3988E2}" destId="{8F8100F1-6779-4E59-B163-A830E66288E7}" srcOrd="0" destOrd="0" presId="urn:microsoft.com/office/officeart/2008/layout/RadialCluster"/>
    <dgm:cxn modelId="{158632BB-0030-4FDB-B2ED-90FA8973DBF7}" type="presOf" srcId="{2543C86D-D5D5-4A3F-9D42-0C9FB3A3AF7C}" destId="{E0CBCD1E-7B7E-40A9-BAA7-D0528A31CD7D}" srcOrd="0" destOrd="0" presId="urn:microsoft.com/office/officeart/2008/layout/RadialCluster"/>
    <dgm:cxn modelId="{93BA579F-0DDE-41B2-8DFF-248F032CF797}" type="presOf" srcId="{223E1C85-1C81-4288-9C15-6564A0ABC73B}" destId="{A5C7F4E8-ED81-4049-B384-D075FDCDD8BD}" srcOrd="0" destOrd="0" presId="urn:microsoft.com/office/officeart/2008/layout/RadialCluster"/>
    <dgm:cxn modelId="{0DDE317C-C577-4350-8D70-06B1D208EF46}" type="presOf" srcId="{4E799E07-977D-4761-9122-F016911A0A09}" destId="{B3583B34-EFA0-4B43-84C8-636ABF672F84}" srcOrd="0" destOrd="0" presId="urn:microsoft.com/office/officeart/2008/layout/RadialCluster"/>
    <dgm:cxn modelId="{18785734-1B6C-4B40-9DB3-A4B24E782E24}" type="presOf" srcId="{1641F617-810F-40FB-BA73-9ADA33BC5A4C}" destId="{8D55AC4B-9B6F-49EF-9F54-36D0B56524C4}" srcOrd="0" destOrd="0" presId="urn:microsoft.com/office/officeart/2008/layout/RadialCluster"/>
    <dgm:cxn modelId="{5FF3318B-9C8F-4167-B6D4-93C5582EED40}" type="presOf" srcId="{A982D509-5766-499B-981F-207C997951D3}" destId="{359A6784-8325-4019-9C90-B08F5CBF142E}" srcOrd="0" destOrd="0" presId="urn:microsoft.com/office/officeart/2008/layout/RadialCluster"/>
    <dgm:cxn modelId="{C758B6E1-134A-466C-B453-5418216140A0}" srcId="{5D07E73E-389B-45E2-B317-21D8D841D512}" destId="{2543C86D-D5D5-4A3F-9D42-0C9FB3A3AF7C}" srcOrd="1" destOrd="0" parTransId="{223E1C85-1C81-4288-9C15-6564A0ABC73B}" sibTransId="{575B0A86-7EDE-4827-8DCD-35FC1156EC65}"/>
    <dgm:cxn modelId="{30D2CDCD-1481-42A4-9D36-0FB47595865B}" type="presParOf" srcId="{1E532B76-50F3-4ACB-ABE6-677B51260D1C}" destId="{BF6298A0-B965-41F5-8D12-2686978708D9}" srcOrd="0" destOrd="0" presId="urn:microsoft.com/office/officeart/2008/layout/RadialCluster"/>
    <dgm:cxn modelId="{8549AB93-1D26-4874-82D9-37DE9BE85E20}" type="presParOf" srcId="{BF6298A0-B965-41F5-8D12-2686978708D9}" destId="{D28304AC-DCD2-4E4B-81E9-0DDC629D3A17}" srcOrd="0" destOrd="0" presId="urn:microsoft.com/office/officeart/2008/layout/RadialCluster"/>
    <dgm:cxn modelId="{38319E11-90DB-486D-83A7-C299D050E407}" type="presParOf" srcId="{BF6298A0-B965-41F5-8D12-2686978708D9}" destId="{8F8100F1-6779-4E59-B163-A830E66288E7}" srcOrd="1" destOrd="0" presId="urn:microsoft.com/office/officeart/2008/layout/RadialCluster"/>
    <dgm:cxn modelId="{5A1411FA-3DA8-4BCC-BE73-7830B4CFBEC2}" type="presParOf" srcId="{BF6298A0-B965-41F5-8D12-2686978708D9}" destId="{359A6784-8325-4019-9C90-B08F5CBF142E}" srcOrd="2" destOrd="0" presId="urn:microsoft.com/office/officeart/2008/layout/RadialCluster"/>
    <dgm:cxn modelId="{AFDC4608-F73D-4553-A210-B2F84C7732E2}" type="presParOf" srcId="{BF6298A0-B965-41F5-8D12-2686978708D9}" destId="{A5C7F4E8-ED81-4049-B384-D075FDCDD8BD}" srcOrd="3" destOrd="0" presId="urn:microsoft.com/office/officeart/2008/layout/RadialCluster"/>
    <dgm:cxn modelId="{11374928-59CD-4638-AA1E-03807F490AD0}" type="presParOf" srcId="{BF6298A0-B965-41F5-8D12-2686978708D9}" destId="{E0CBCD1E-7B7E-40A9-BAA7-D0528A31CD7D}" srcOrd="4" destOrd="0" presId="urn:microsoft.com/office/officeart/2008/layout/RadialCluster"/>
    <dgm:cxn modelId="{1FB766B7-5AB9-4FE5-991B-570143512D14}" type="presParOf" srcId="{BF6298A0-B965-41F5-8D12-2686978708D9}" destId="{B3583B34-EFA0-4B43-84C8-636ABF672F84}" srcOrd="5" destOrd="0" presId="urn:microsoft.com/office/officeart/2008/layout/RadialCluster"/>
    <dgm:cxn modelId="{218AAF82-3778-4B9C-9513-1DA6D8F5BB32}" type="presParOf" srcId="{BF6298A0-B965-41F5-8D12-2686978708D9}" destId="{8D55AC4B-9B6F-49EF-9F54-36D0B56524C4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8304AC-DCD2-4E4B-81E9-0DDC629D3A17}">
      <dsp:nvSpPr>
        <dsp:cNvPr id="0" name=""/>
        <dsp:cNvSpPr/>
      </dsp:nvSpPr>
      <dsp:spPr>
        <a:xfrm>
          <a:off x="3033837" y="2185635"/>
          <a:ext cx="1440180" cy="1440180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Формы</a:t>
          </a:r>
          <a:endParaRPr lang="ru-RU" sz="2400" kern="1200" dirty="0">
            <a:solidFill>
              <a:schemeClr val="tx1"/>
            </a:solidFill>
          </a:endParaRPr>
        </a:p>
      </dsp:txBody>
      <dsp:txXfrm>
        <a:off x="3104141" y="2255939"/>
        <a:ext cx="1299572" cy="1299572"/>
      </dsp:txXfrm>
    </dsp:sp>
    <dsp:sp modelId="{8F8100F1-6779-4E59-B163-A830E66288E7}">
      <dsp:nvSpPr>
        <dsp:cNvPr id="0" name=""/>
        <dsp:cNvSpPr/>
      </dsp:nvSpPr>
      <dsp:spPr>
        <a:xfrm rot="16200000">
          <a:off x="3323446" y="1755154"/>
          <a:ext cx="86096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0962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9A6784-8325-4019-9C90-B08F5CBF142E}">
      <dsp:nvSpPr>
        <dsp:cNvPr id="0" name=""/>
        <dsp:cNvSpPr/>
      </dsp:nvSpPr>
      <dsp:spPr>
        <a:xfrm>
          <a:off x="2416818" y="61225"/>
          <a:ext cx="2674219" cy="1263447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176995"/>
                <a:satOff val="1802"/>
                <a:lumOff val="10814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176995"/>
                <a:satOff val="1802"/>
                <a:lumOff val="10814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176995"/>
                <a:satOff val="1802"/>
                <a:lumOff val="10814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176995"/>
                <a:satOff val="1802"/>
                <a:lumOff val="10814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176995"/>
                <a:satOff val="1802"/>
                <a:lumOff val="10814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Показ компьютерных презентаций для детей старшего дошкольного возраста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2478494" y="122901"/>
        <a:ext cx="2550867" cy="1140095"/>
      </dsp:txXfrm>
    </dsp:sp>
    <dsp:sp modelId="{A5C7F4E8-ED81-4049-B384-D075FDCDD8BD}">
      <dsp:nvSpPr>
        <dsp:cNvPr id="0" name=""/>
        <dsp:cNvSpPr/>
      </dsp:nvSpPr>
      <dsp:spPr>
        <a:xfrm rot="1156176">
          <a:off x="4462412" y="3225828"/>
          <a:ext cx="41428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4286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CBCD1E-7B7E-40A9-BAA7-D0528A31CD7D}">
      <dsp:nvSpPr>
        <dsp:cNvPr id="0" name=""/>
        <dsp:cNvSpPr/>
      </dsp:nvSpPr>
      <dsp:spPr>
        <a:xfrm>
          <a:off x="4865094" y="2989323"/>
          <a:ext cx="2416450" cy="1454521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353989"/>
                <a:satOff val="3604"/>
                <a:lumOff val="21627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353989"/>
                <a:satOff val="3604"/>
                <a:lumOff val="21627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353989"/>
                <a:satOff val="3604"/>
                <a:lumOff val="21627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353989"/>
                <a:satOff val="3604"/>
                <a:lumOff val="2162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353989"/>
                <a:satOff val="3604"/>
                <a:lumOff val="2162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Организация занятий с использованием мультимедийного проектора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4936098" y="3060327"/>
        <a:ext cx="2274442" cy="1312513"/>
      </dsp:txXfrm>
    </dsp:sp>
    <dsp:sp modelId="{B3583B34-EFA0-4B43-84C8-636ABF672F84}">
      <dsp:nvSpPr>
        <dsp:cNvPr id="0" name=""/>
        <dsp:cNvSpPr/>
      </dsp:nvSpPr>
      <dsp:spPr>
        <a:xfrm rot="9745920">
          <a:off x="2534090" y="3210931"/>
          <a:ext cx="51167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11679" y="0"/>
              </a:lnTo>
            </a:path>
          </a:pathLst>
        </a:custGeom>
        <a:noFill/>
        <a:ln w="25400" cap="flat" cmpd="sng" algn="ctr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5AC4B-9B6F-49EF-9F54-36D0B56524C4}">
      <dsp:nvSpPr>
        <dsp:cNvPr id="0" name=""/>
        <dsp:cNvSpPr/>
      </dsp:nvSpPr>
      <dsp:spPr>
        <a:xfrm>
          <a:off x="112560" y="2989319"/>
          <a:ext cx="2433462" cy="1368112"/>
        </a:xfrm>
        <a:prstGeom prst="roundRect">
          <a:avLst/>
        </a:prstGeom>
        <a:gradFill rotWithShape="0">
          <a:gsLst>
            <a:gs pos="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atMod val="170000"/>
              </a:schemeClr>
            </a:gs>
            <a:gs pos="15000">
              <a:schemeClr val="accent2">
                <a:shade val="80000"/>
                <a:hueOff val="-530984"/>
                <a:satOff val="5406"/>
                <a:lumOff val="32441"/>
                <a:alphaOff val="0"/>
                <a:tint val="92000"/>
                <a:shade val="99000"/>
                <a:satMod val="170000"/>
              </a:schemeClr>
            </a:gs>
            <a:gs pos="62000">
              <a:schemeClr val="accent2">
                <a:shade val="80000"/>
                <a:hueOff val="-530984"/>
                <a:satOff val="5406"/>
                <a:lumOff val="32441"/>
                <a:alphaOff val="0"/>
                <a:tint val="96000"/>
                <a:shade val="80000"/>
                <a:satMod val="170000"/>
              </a:schemeClr>
            </a:gs>
            <a:gs pos="97000">
              <a:schemeClr val="accent2">
                <a:shade val="80000"/>
                <a:hueOff val="-530984"/>
                <a:satOff val="5406"/>
                <a:lumOff val="32441"/>
                <a:alphaOff val="0"/>
                <a:tint val="98000"/>
                <a:shade val="63000"/>
                <a:satMod val="170000"/>
              </a:schemeClr>
            </a:gs>
            <a:gs pos="100000">
              <a:schemeClr val="accent2">
                <a:shade val="80000"/>
                <a:hueOff val="-530984"/>
                <a:satOff val="5406"/>
                <a:lumOff val="32441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Индивидуальная работа с детьми с использованием ноутбука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79346" y="3056105"/>
        <a:ext cx="2299890" cy="1234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1C92A9C-7802-4F02-A505-0B857A877197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855D225-0AC3-4DA1-9E7D-D2608C1906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046;&#1080;&#1074;&#1086;&#1090;&#1085;&#1099;&#1077;%20&#1074;&#1077;&#1089;&#1085;&#1086;&#1081;.ppt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637054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«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Работоспособность и активность дошкольников с задержкой психического развития на различных этапах занятия с применением информационно – коммуникативные технологий»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85852" y="3501008"/>
            <a:ext cx="7406640" cy="285695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Выполнила: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Учитель - дефектолог 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МБДОУ детского сада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комбинированного вида № 436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Ленинского района</a:t>
            </a:r>
          </a:p>
          <a:p>
            <a:pPr algn="r"/>
            <a:r>
              <a:rPr lang="ru-RU" sz="1800" dirty="0" smtClean="0">
                <a:latin typeface="Arial" pitchFamily="34" charset="0"/>
                <a:cs typeface="Arial" pitchFamily="34" charset="0"/>
              </a:rPr>
              <a:t>Шимина Мария Изосимовна</a:t>
            </a:r>
          </a:p>
          <a:p>
            <a:pPr algn="ctr"/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800" dirty="0" smtClean="0">
                <a:latin typeface="Arial" pitchFamily="34" charset="0"/>
                <a:cs typeface="Arial" pitchFamily="34" charset="0"/>
              </a:rPr>
              <a:t>Город Нижний Новгород</a:t>
            </a:r>
          </a:p>
          <a:p>
            <a:pPr algn="ctr"/>
            <a:r>
              <a:rPr lang="ru-RU" sz="1800" dirty="0" smtClean="0">
                <a:latin typeface="Arial" pitchFamily="34" charset="0"/>
                <a:cs typeface="Arial" pitchFamily="34" charset="0"/>
              </a:rPr>
              <a:t>2014 год</a:t>
            </a:r>
          </a:p>
          <a:p>
            <a:pPr algn="ctr"/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effectLst/>
                <a:latin typeface="Arial" pitchFamily="34" charset="0"/>
                <a:cs typeface="Arial" pitchFamily="34" charset="0"/>
              </a:rPr>
              <a:t>Актуальность</a:t>
            </a:r>
            <a:endParaRPr lang="ru-RU" sz="2400" b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1268760"/>
            <a:ext cx="7498080" cy="497964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Реализация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ФГОС ДО предусматривает внедрение в образовательный процесс современных технических средств.</a:t>
            </a:r>
          </a:p>
          <a:p>
            <a:pPr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Информационно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коммуникативные технологии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являются мощным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техническим средством обучения, коммуникации,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необходимым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для совместной деятельности </a:t>
            </a:r>
            <a:r>
              <a:rPr lang="ru-RU" sz="1800" dirty="0" smtClean="0">
                <a:latin typeface="Arial" pitchFamily="34" charset="0"/>
                <a:cs typeface="Arial" pitchFamily="34" charset="0"/>
              </a:rPr>
              <a:t>педагога – родителя -  дошкольника;</a:t>
            </a:r>
            <a:endParaRPr lang="ru-RU" sz="1800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 В процессе НООД с детьми с использованием информационно – компьютерных технологий у детей улучшается память, внимание, абстрактное мышление, мелкая моторика, воображение, творческие способности и т.д.;</a:t>
            </a:r>
          </a:p>
          <a:p>
            <a:pPr>
              <a:lnSpc>
                <a:spcPct val="150000"/>
              </a:lnSpc>
            </a:pPr>
            <a:endParaRPr lang="ru-RU" sz="1800" dirty="0" smtClean="0">
              <a:latin typeface="Arial" pitchFamily="34" charset="0"/>
              <a:cs typeface="Arial" pitchFamily="34" charset="0"/>
            </a:endParaRPr>
          </a:p>
          <a:p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23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6613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Особенности развития детей</a:t>
            </a:r>
            <a:b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effectLst/>
                <a:latin typeface="Arial" pitchFamily="34" charset="0"/>
                <a:cs typeface="Arial" pitchFamily="34" charset="0"/>
              </a:rPr>
              <a:t> с задержкой психического развития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772816"/>
            <a:ext cx="7498080" cy="4475584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У детей с ЗПР наблюдается незрелость эмоционально-волевой сферы, низкий навык самоконтроля, своеобразное поведение.</a:t>
            </a:r>
          </a:p>
          <a:p>
            <a:pPr lvl="0"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Отдельные психические функции: память, внимание, мышление отстают в своем развитии от принятых психологических норм.</a:t>
            </a:r>
          </a:p>
          <a:p>
            <a:pPr lvl="0"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Проявляется ограниченный запас сведений и представлений об окружающем мире, бедный словарный запас, снижена работоспособность.</a:t>
            </a:r>
          </a:p>
          <a:p>
            <a:pPr lvl="0">
              <a:lnSpc>
                <a:spcPct val="150000"/>
              </a:lnSpc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Отмечается слабое развитие сенсорных и моторных навыков, отсутствие игровых интересов.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" pitchFamily="34" charset="0"/>
                <a:cs typeface="Arial" pitchFamily="34" charset="0"/>
              </a:rPr>
              <a:t>Формы организации совместной деятельности взрослых и детей с использованием ИКТ: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1361352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/>
              <a:t>Работоспособность и активность детей с ЗПР на разных этапах занятия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ctr">
              <a:buNone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 marL="82296" indent="0" algn="ctr"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Стадии работоспособности:</a:t>
            </a:r>
          </a:p>
          <a:p>
            <a:pPr marL="82296" indent="0" algn="ctr">
              <a:buNone/>
            </a:pPr>
            <a:endParaRPr lang="ru-RU" sz="1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Стадия врабатывания;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Стадия устойчивой работоспособности;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Стадия снижения работоспособности;</a:t>
            </a: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Стадия восстановления.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7732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latin typeface="Arial" pitchFamily="34" charset="0"/>
                <a:cs typeface="Arial" pitchFamily="34" charset="0"/>
              </a:rPr>
              <a:t>Использование презентаций</a:t>
            </a:r>
            <a:br>
              <a:rPr lang="ru-RU" sz="2800" dirty="0">
                <a:latin typeface="Arial" pitchFamily="34" charset="0"/>
                <a:cs typeface="Arial" pitchFamily="34" charset="0"/>
              </a:rPr>
            </a:br>
            <a:r>
              <a:rPr lang="ru-RU" sz="2800" dirty="0">
                <a:latin typeface="Arial" pitchFamily="34" charset="0"/>
                <a:cs typeface="Arial" pitchFamily="34" charset="0"/>
              </a:rPr>
              <a:t> в работе с детьми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Arial" pitchFamily="34" charset="0"/>
                <a:cs typeface="Arial" pitchFamily="34" charset="0"/>
              </a:rPr>
              <a:t>«Перелетные птицы»;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  <a:hlinkClick r:id="rId2" action="ppaction://hlinkpres?slideindex=1&amp;slidetitle="/>
              </a:rPr>
              <a:t>«Животные весной»;</a:t>
            </a:r>
            <a:endParaRPr lang="ru-RU" sz="2200" dirty="0">
              <a:latin typeface="Arial" pitchFamily="34" charset="0"/>
              <a:cs typeface="Arial" pitchFamily="34" charset="0"/>
            </a:endParaRP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«Космическое путешествие»;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«Весна идет»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«Подводный мир»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«Моя родина»</a:t>
            </a:r>
          </a:p>
          <a:p>
            <a:r>
              <a:rPr lang="ru-RU" sz="2200" dirty="0">
                <a:latin typeface="Arial" pitchFamily="34" charset="0"/>
                <a:cs typeface="Arial" pitchFamily="34" charset="0"/>
              </a:rPr>
              <a:t>«Олимпиада - 2014»</a:t>
            </a:r>
          </a:p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25217">
            <a:off x="5436096" y="2132856"/>
            <a:ext cx="2922290" cy="2191718"/>
          </a:xfrm>
        </p:spPr>
      </p:pic>
    </p:spTree>
    <p:extLst>
      <p:ext uri="{BB962C8B-B14F-4D97-AF65-F5344CB8AC3E}">
        <p14:creationId xmlns:p14="http://schemas.microsoft.com/office/powerpoint/2010/main" val="197777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70640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Индивидуальная работа с детьми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836712"/>
            <a:ext cx="6952816" cy="5350728"/>
          </a:xfrm>
        </p:spPr>
        <p:txBody>
          <a:bodyPr>
            <a:normAutofit fontScale="92500" lnSpcReduction="20000"/>
          </a:bodyPr>
          <a:lstStyle/>
          <a:p>
            <a:pPr marL="82296" indent="0" algn="ctr">
              <a:lnSpc>
                <a:spcPct val="150000"/>
              </a:lnSpc>
              <a:buNone/>
            </a:pPr>
            <a:r>
              <a:rPr lang="ru-RU" sz="1800" b="1" dirty="0" smtClean="0">
                <a:latin typeface="Arial" pitchFamily="34" charset="0"/>
                <a:cs typeface="Arial" pitchFamily="34" charset="0"/>
              </a:rPr>
              <a:t>Серии индивидуальных заданий, игр, упражнений: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«Тренируем память» - задания на развитие различных видов памяти;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«Учимся считать» - игры направленные на закрепление навыков прямого и обратного счета, сравнение множеств, игры на развитие восприятия;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«Учимся анализировать» - задания на установление причинно – следственных связей;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«Планета чисел для малышей» - задания на сравнение, счет, внимание, память;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«Необыкновенное Сафари» - в игре дети знакомятся с различными животными и их средой обитания;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800" dirty="0" smtClean="0">
                <a:latin typeface="Arial" pitchFamily="34" charset="0"/>
                <a:cs typeface="Arial" pitchFamily="34" charset="0"/>
              </a:rPr>
              <a:t>«Вера и Анфиса» -  игра включает тестовые задания на развитие речи, счета на классификацию и обобщение. </a:t>
            </a:r>
            <a:endParaRPr lang="ru-RU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506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Arial" pitchFamily="34" charset="0"/>
                <a:cs typeface="Arial" pitchFamily="34" charset="0"/>
              </a:rPr>
              <a:t>Вывод.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ctr">
              <a:lnSpc>
                <a:spcPct val="150000"/>
              </a:lnSpc>
              <a:buNone/>
            </a:pP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marL="82296" indent="0" algn="ctr">
              <a:lnSpc>
                <a:spcPct val="150000"/>
              </a:lnSpc>
              <a:buNone/>
            </a:pPr>
            <a:r>
              <a:rPr lang="ru-RU" sz="2000" dirty="0" smtClean="0">
                <a:latin typeface="Arial" pitchFamily="34" charset="0"/>
                <a:cs typeface="Arial" pitchFamily="34" charset="0"/>
              </a:rPr>
              <a:t>Использование информационно – коммуникативных технологий позволяет сделать образовательный процесс более понятным, интересным, эффективным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62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314602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86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1674</TotalTime>
  <Words>401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«Работоспособность и активность дошкольников с задержкой психического развития на различных этапах занятия с применением информационно – коммуникативные технологий»</vt:lpstr>
      <vt:lpstr>Актуальность</vt:lpstr>
      <vt:lpstr>Особенности развития детей  с задержкой психического развития</vt:lpstr>
      <vt:lpstr>Формы организации совместной деятельности взрослых и детей с использованием ИКТ:</vt:lpstr>
      <vt:lpstr>Работоспособность и активность детей с ЗПР на разных этапах занятия</vt:lpstr>
      <vt:lpstr>Использование презентаций  в работе с детьми</vt:lpstr>
      <vt:lpstr>Индивидуальная работа с детьми</vt:lpstr>
      <vt:lpstr>Вывод.</vt:lpstr>
      <vt:lpstr>Спасибо за внимание!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Методическая разработка одного из раздела основной общеобразовательной программы МБДОУ детский сад комбинированного вида № 436 «Содержание коррекционной работы» по теме: «Развитие предпосылок учебной деятельности у детей с задержкой психического развития посредством игровой деятельности»</dc:title>
  <dc:creator>Пользователь</dc:creator>
  <cp:lastModifiedBy>Елена</cp:lastModifiedBy>
  <cp:revision>166</cp:revision>
  <dcterms:created xsi:type="dcterms:W3CDTF">2014-01-21T05:19:40Z</dcterms:created>
  <dcterms:modified xsi:type="dcterms:W3CDTF">2014-09-18T10:39:31Z</dcterms:modified>
</cp:coreProperties>
</file>