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9" r:id="rId8"/>
    <p:sldId id="270" r:id="rId9"/>
    <p:sldId id="268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4EEA60D-1D11-4C14-800F-15A4B44AE182}">
          <p14:sldIdLst>
            <p14:sldId id="257"/>
            <p14:sldId id="258"/>
            <p14:sldId id="259"/>
            <p14:sldId id="260"/>
            <p14:sldId id="261"/>
            <p14:sldId id="262"/>
            <p14:sldId id="269"/>
            <p14:sldId id="270"/>
            <p14:sldId id="268"/>
          </p14:sldIdLst>
        </p14:section>
        <p14:section name="Раздел без заголовка" id="{66B90CF8-75DD-4DF6-B034-E3A23A81F051}">
          <p14:sldIdLst>
            <p14:sldId id="263"/>
            <p14:sldId id="264"/>
            <p14:sldId id="2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EC48242-CBD8-4171-BAD1-0990C372DEB8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2AF40368-DC69-4E44-AA9F-C486D240C1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48242-CBD8-4171-BAD1-0990C372DEB8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0368-DC69-4E44-AA9F-C486D240C1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48242-CBD8-4171-BAD1-0990C372DEB8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0368-DC69-4E44-AA9F-C486D240C1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48242-CBD8-4171-BAD1-0990C372DEB8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0368-DC69-4E44-AA9F-C486D240C1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48242-CBD8-4171-BAD1-0990C372DEB8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0368-DC69-4E44-AA9F-C486D240C1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48242-CBD8-4171-BAD1-0990C372DEB8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0368-DC69-4E44-AA9F-C486D240C1A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48242-CBD8-4171-BAD1-0990C372DEB8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0368-DC69-4E44-AA9F-C486D240C1A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48242-CBD8-4171-BAD1-0990C372DEB8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0368-DC69-4E44-AA9F-C486D240C1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48242-CBD8-4171-BAD1-0990C372DEB8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0368-DC69-4E44-AA9F-C486D240C1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EC48242-CBD8-4171-BAD1-0990C372DEB8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2AF40368-DC69-4E44-AA9F-C486D240C1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EC48242-CBD8-4171-BAD1-0990C372DEB8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2AF40368-DC69-4E44-AA9F-C486D240C1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EC48242-CBD8-4171-BAD1-0990C372DEB8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AF40368-DC69-4E44-AA9F-C486D240C1A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26834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Познавательно-творческий проект  речевого уголка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420889"/>
            <a:ext cx="7920880" cy="3816424"/>
          </a:xfrm>
        </p:spPr>
        <p:txBody>
          <a:bodyPr>
            <a:normAutofit fontScale="47500" lnSpcReduction="20000"/>
          </a:bodyPr>
          <a:lstStyle/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marL="0" lvl="0" indent="0" algn="ctr">
              <a:buNone/>
            </a:pPr>
            <a:r>
              <a:rPr lang="ru-RU" sz="8000" dirty="0" smtClean="0"/>
              <a:t>«</a:t>
            </a:r>
            <a:r>
              <a:rPr lang="ru-RU" sz="8000" dirty="0" err="1" smtClean="0"/>
              <a:t>Звуковичок</a:t>
            </a:r>
            <a:r>
              <a:rPr lang="ru-RU" sz="8000" dirty="0" smtClean="0"/>
              <a:t>»</a:t>
            </a:r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>
              <a:lnSpc>
                <a:spcPct val="120000"/>
              </a:lnSpc>
            </a:pPr>
            <a:endParaRPr lang="ru-RU" dirty="0" smtClean="0"/>
          </a:p>
          <a:p>
            <a:pPr marL="0" indent="0" algn="ctr">
              <a:lnSpc>
                <a:spcPct val="120000"/>
              </a:lnSpc>
              <a:buNone/>
            </a:pPr>
            <a:r>
              <a:rPr lang="ru-RU" sz="2900" b="1" dirty="0" smtClean="0"/>
              <a:t>Авторы и разработчики проекта:</a:t>
            </a:r>
          </a:p>
          <a:p>
            <a:pPr marL="0" lvl="0" indent="0">
              <a:buNone/>
            </a:pPr>
            <a:r>
              <a:rPr lang="ru-RU" sz="2900" dirty="0" smtClean="0"/>
              <a:t>Адаменко Лариса Алексеевна и Огурцова Марина Александровна</a:t>
            </a:r>
          </a:p>
          <a:p>
            <a:pPr marL="0" lvl="0" indent="0">
              <a:buNone/>
            </a:pPr>
            <a:r>
              <a:rPr lang="ru-RU" sz="2900" dirty="0" smtClean="0"/>
              <a:t>воспитатели МБДОУ развивающего вида  детский сад «Солнышко»</a:t>
            </a:r>
          </a:p>
          <a:p>
            <a:pPr marL="0" lvl="0" indent="0">
              <a:buNone/>
            </a:pPr>
            <a:r>
              <a:rPr lang="ru-RU" sz="2900" dirty="0" smtClean="0"/>
              <a:t>п. Савинский Архангельской области</a:t>
            </a:r>
          </a:p>
          <a:p>
            <a:pPr marL="0" lvl="0" indent="0" algn="ctr">
              <a:buNone/>
            </a:pPr>
            <a:r>
              <a:rPr lang="ru-RU" sz="2900" b="1" dirty="0" smtClean="0"/>
              <a:t>2015 год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210" y="3068960"/>
            <a:ext cx="3665508" cy="340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3862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95023" y="548680"/>
            <a:ext cx="6965245" cy="115212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Мы </a:t>
            </a:r>
            <a:r>
              <a:rPr lang="ru-RU" dirty="0"/>
              <a:t>играемы</a:t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C:\Users\АААААААА\Desktop\фото развитие речи\DSC_01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555" y="1700808"/>
            <a:ext cx="2304256" cy="22846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C:\Users\АААААААА\Desktop\фото развитие речи\DSC_01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264" y="1484784"/>
            <a:ext cx="2520280" cy="21214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C:\Users\АААААААА\Desktop\фото развитие речи\DSC_01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4149080"/>
            <a:ext cx="3056169" cy="19546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7" name="Picture 5" descr="C:\Users\АААААААА\Desktop\фото развитие речи\DSC_02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497" y="3799691"/>
            <a:ext cx="2952328" cy="22920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59909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Мы играемы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Users\АААААААА\Desktop\фото развитие речи\DSC_02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28216"/>
            <a:ext cx="2460114" cy="23743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 descr="C:\Users\АААААААА\Desktop\фото развитие речи\DSC_02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32" y="1428216"/>
            <a:ext cx="2760094" cy="214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 descr="C:\Users\АААААААА\Desktop\фото развитие речи\SAM_11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198856"/>
            <a:ext cx="2103195" cy="29993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1" name="Picture 5" descr="C:\Users\АААААААА\Desktop\фото развитие речи\SAM_13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311579"/>
            <a:ext cx="2840832" cy="2130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2" name="Picture 6" descr="C:\Users\АААААААА\Desktop\фото развитие речи\DSC_026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87" y="3982842"/>
            <a:ext cx="2780513" cy="24593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39131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Picture 2" descr="C:\Users\АААААААА\Desktop\фото развитие речи\dsc_03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2276872"/>
            <a:ext cx="3767964" cy="37679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76345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5" y="548680"/>
            <a:ext cx="7232684" cy="1728192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Цель</a:t>
            </a:r>
            <a:r>
              <a:rPr lang="ru-RU" sz="2700" b="1" dirty="0"/>
              <a:t>:</a:t>
            </a:r>
            <a:r>
              <a:rPr lang="ru-RU" sz="2700" dirty="0"/>
              <a:t>  </a:t>
            </a:r>
            <a:br>
              <a:rPr lang="ru-RU" sz="2700" dirty="0"/>
            </a:br>
            <a:r>
              <a:rPr lang="ru-RU" sz="2700" b="1" dirty="0"/>
              <a:t> развитие у детей 3-4 лет познавательной речевой активности</a:t>
            </a:r>
            <a:r>
              <a:rPr lang="ru-RU" sz="2000" b="1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420888"/>
            <a:ext cx="6984776" cy="37444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443" y="476672"/>
            <a:ext cx="2495557" cy="2664296"/>
          </a:xfrm>
          <a:prstGeom prst="rect">
            <a:avLst/>
          </a:prstGeom>
        </p:spPr>
      </p:pic>
      <p:sp>
        <p:nvSpPr>
          <p:cNvPr id="5" name="Волна 4"/>
          <p:cNvSpPr/>
          <p:nvPr/>
        </p:nvSpPr>
        <p:spPr>
          <a:xfrm>
            <a:off x="827583" y="1988840"/>
            <a:ext cx="5820859" cy="4248472"/>
          </a:xfrm>
          <a:prstGeom prst="wave">
            <a:avLst>
              <a:gd name="adj1" fmla="val 6437"/>
              <a:gd name="adj2" fmla="val 0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</a:rPr>
              <a:t>Задачи:</a:t>
            </a:r>
            <a:endParaRPr lang="ru-RU" sz="1600" dirty="0">
              <a:solidFill>
                <a:schemeClr val="tx1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b="1" dirty="0">
                <a:solidFill>
                  <a:schemeClr val="tx1"/>
                </a:solidFill>
              </a:rPr>
              <a:t> Расширение,  уточнение и обогащение словаря.</a:t>
            </a:r>
            <a:endParaRPr lang="ru-RU" sz="1600" dirty="0">
              <a:solidFill>
                <a:schemeClr val="tx1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b="1" dirty="0">
                <a:solidFill>
                  <a:schemeClr val="tx1"/>
                </a:solidFill>
              </a:rPr>
              <a:t> Совершенствование грамматического строя речи.</a:t>
            </a:r>
            <a:endParaRPr lang="ru-RU" sz="1600" dirty="0">
              <a:solidFill>
                <a:schemeClr val="tx1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b="1" dirty="0">
                <a:solidFill>
                  <a:schemeClr val="tx1"/>
                </a:solidFill>
              </a:rPr>
              <a:t> Развитие диалогической  речи.</a:t>
            </a:r>
            <a:endParaRPr lang="ru-RU" sz="1600" dirty="0">
              <a:solidFill>
                <a:schemeClr val="tx1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b="1" dirty="0">
                <a:solidFill>
                  <a:schemeClr val="tx1"/>
                </a:solidFill>
              </a:rPr>
              <a:t> Развитие инициативной речи во взаимодействии со    взрослыми и сверстниками.</a:t>
            </a:r>
            <a:endParaRPr lang="ru-RU" sz="1600" dirty="0">
              <a:solidFill>
                <a:schemeClr val="tx1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b="1" dirty="0">
                <a:solidFill>
                  <a:schemeClr val="tx1"/>
                </a:solidFill>
              </a:rPr>
              <a:t> Привлечение внимания детей к собственной речи.</a:t>
            </a:r>
            <a:endParaRPr lang="ru-RU" sz="1600" dirty="0">
              <a:solidFill>
                <a:schemeClr val="tx1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b="1" dirty="0">
                <a:solidFill>
                  <a:schemeClr val="tx1"/>
                </a:solidFill>
              </a:rPr>
              <a:t> Знакомство со звуками, введение элементов звукового анализа.</a:t>
            </a:r>
            <a:endParaRPr lang="ru-RU" sz="1600" dirty="0">
              <a:solidFill>
                <a:schemeClr val="tx1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b="1" dirty="0">
                <a:solidFill>
                  <a:schemeClr val="tx1"/>
                </a:solidFill>
              </a:rPr>
              <a:t> Развитие речевого аппарата.</a:t>
            </a:r>
            <a:endParaRPr lang="ru-RU" sz="1600" dirty="0">
              <a:solidFill>
                <a:schemeClr val="tx1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b="1" dirty="0">
                <a:solidFill>
                  <a:schemeClr val="tx1"/>
                </a:solidFill>
              </a:rPr>
              <a:t> Развитие мелкой моторики.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b="1" dirty="0">
                <a:solidFill>
                  <a:schemeClr val="tx1"/>
                </a:solidFill>
              </a:rPr>
              <a:t>Формирование у детей социально – коммуникативной компетентности.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1194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600745"/>
          </a:xfrm>
        </p:spPr>
        <p:txBody>
          <a:bodyPr>
            <a:normAutofit/>
          </a:bodyPr>
          <a:lstStyle/>
          <a:p>
            <a:r>
              <a:rPr lang="ru-RU" b="1" dirty="0"/>
              <a:t>Ожидаемый результат: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103492"/>
            <a:ext cx="2397819" cy="3543500"/>
          </a:xfrm>
          <a:prstGeom prst="rect">
            <a:avLst/>
          </a:prstGeom>
        </p:spPr>
      </p:pic>
      <p:sp>
        <p:nvSpPr>
          <p:cNvPr id="5" name="Волна 4"/>
          <p:cNvSpPr/>
          <p:nvPr/>
        </p:nvSpPr>
        <p:spPr>
          <a:xfrm>
            <a:off x="899592" y="1700808"/>
            <a:ext cx="5760640" cy="4320480"/>
          </a:xfrm>
          <a:prstGeom prst="wave">
            <a:avLst>
              <a:gd name="adj1" fmla="val 6836"/>
              <a:gd name="adj2" fmla="val 0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b="1" dirty="0">
                <a:solidFill>
                  <a:schemeClr val="tx1"/>
                </a:solidFill>
              </a:rPr>
              <a:t>Активизировать речь детей, обогатить словарный запас.</a:t>
            </a:r>
            <a:endParaRPr lang="ru-RU" dirty="0">
              <a:solidFill>
                <a:schemeClr val="tx1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b="1" dirty="0">
                <a:solidFill>
                  <a:schemeClr val="tx1"/>
                </a:solidFill>
              </a:rPr>
              <a:t>Оформление проектной папки.</a:t>
            </a:r>
            <a:endParaRPr lang="ru-RU" dirty="0">
              <a:solidFill>
                <a:schemeClr val="tx1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b="1" dirty="0">
                <a:solidFill>
                  <a:schemeClr val="tx1"/>
                </a:solidFill>
              </a:rPr>
              <a:t>Оформление книжки-малышки «Моя любимая буква».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b="1" dirty="0">
                <a:solidFill>
                  <a:schemeClr val="tx1"/>
                </a:solidFill>
              </a:rPr>
              <a:t>Оформление и пополнение речевого уголка пособиями.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/>
              <a:t> 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8856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476672"/>
            <a:ext cx="7632848" cy="122413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План подготовки и реализации проекта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1463040" y="1556792"/>
            <a:ext cx="6196405" cy="4166277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1979712" y="1628800"/>
            <a:ext cx="6264696" cy="4536504"/>
          </a:xfrm>
          <a:prstGeom prst="flowChartPunchedTap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Деятельность </a:t>
            </a:r>
            <a:r>
              <a:rPr lang="ru-RU" sz="2400" b="1" dirty="0" smtClean="0">
                <a:solidFill>
                  <a:schemeClr val="tx1"/>
                </a:solidFill>
              </a:rPr>
              <a:t>воспитателей</a:t>
            </a: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Разработать </a:t>
            </a:r>
            <a:r>
              <a:rPr lang="ru-RU" b="1" dirty="0">
                <a:solidFill>
                  <a:schemeClr val="tx1"/>
                </a:solidFill>
              </a:rPr>
              <a:t>цикл мероприятий по теме проекта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Подобрать </a:t>
            </a:r>
            <a:r>
              <a:rPr lang="ru-RU" b="1" dirty="0">
                <a:solidFill>
                  <a:schemeClr val="tx1"/>
                </a:solidFill>
              </a:rPr>
              <a:t>художественную литературу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Подготовить </a:t>
            </a:r>
            <a:r>
              <a:rPr lang="ru-RU" b="1" dirty="0">
                <a:solidFill>
                  <a:schemeClr val="tx1"/>
                </a:solidFill>
              </a:rPr>
              <a:t>картотеку игр и игровых упражнений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Изготовить </a:t>
            </a:r>
            <a:r>
              <a:rPr lang="ru-RU" b="1" dirty="0">
                <a:solidFill>
                  <a:schemeClr val="tx1"/>
                </a:solidFill>
              </a:rPr>
              <a:t>дидактические и  настольные игры, </a:t>
            </a:r>
            <a:r>
              <a:rPr lang="ru-RU" b="1" dirty="0" err="1">
                <a:solidFill>
                  <a:schemeClr val="tx1"/>
                </a:solidFill>
              </a:rPr>
              <a:t>мнемотаблицы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Подготовить </a:t>
            </a:r>
            <a:r>
              <a:rPr lang="ru-RU" b="1" dirty="0">
                <a:solidFill>
                  <a:schemeClr val="tx1"/>
                </a:solidFill>
              </a:rPr>
              <a:t>наглядный речевой материал: сюжетные </a:t>
            </a:r>
            <a:r>
              <a:rPr lang="ru-RU" b="1" dirty="0" smtClean="0">
                <a:solidFill>
                  <a:schemeClr val="tx1"/>
                </a:solidFill>
              </a:rPr>
              <a:t>картины, предметные </a:t>
            </a:r>
            <a:r>
              <a:rPr lang="ru-RU" b="1" dirty="0">
                <a:solidFill>
                  <a:schemeClr val="tx1"/>
                </a:solidFill>
              </a:rPr>
              <a:t>картинки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Провести </a:t>
            </a:r>
            <a:r>
              <a:rPr lang="ru-RU" b="1" dirty="0">
                <a:solidFill>
                  <a:schemeClr val="tx1"/>
                </a:solidFill>
              </a:rPr>
              <a:t>родительское  собрание </a:t>
            </a:r>
            <a:endParaRPr lang="ru-RU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b="1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b="1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7" y="4325305"/>
            <a:ext cx="2448272" cy="253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516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95023" y="548681"/>
            <a:ext cx="6965245" cy="122413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План подготовки и реализации проекта</a:t>
            </a:r>
            <a:endParaRPr lang="ru-RU" dirty="0"/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899592" y="1628800"/>
            <a:ext cx="6048672" cy="4464496"/>
          </a:xfrm>
          <a:prstGeom prst="flowChartPunchedTap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Деятельность детей</a:t>
            </a: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Участие в беседах, мероприятиях по составлению рассказа </a:t>
            </a:r>
            <a:r>
              <a:rPr lang="ru-RU" b="1" dirty="0" smtClean="0">
                <a:solidFill>
                  <a:schemeClr val="tx1"/>
                </a:solidFill>
              </a:rPr>
              <a:t>по предметным </a:t>
            </a:r>
            <a:r>
              <a:rPr lang="ru-RU" b="1" dirty="0">
                <a:solidFill>
                  <a:schemeClr val="tx1"/>
                </a:solidFill>
              </a:rPr>
              <a:t>картинкам, сюжетным картинам, пересказ текстов</a:t>
            </a:r>
            <a:r>
              <a:rPr lang="ru-RU" b="1" dirty="0" smtClean="0">
                <a:solidFill>
                  <a:schemeClr val="tx1"/>
                </a:solidFill>
              </a:rPr>
              <a:t>, описание </a:t>
            </a:r>
            <a:r>
              <a:rPr lang="ru-RU" b="1" dirty="0">
                <a:solidFill>
                  <a:schemeClr val="tx1"/>
                </a:solidFill>
              </a:rPr>
              <a:t>игрушек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Игры: сюжетно - ролевые, дидактические и настольные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Чтение художественной литературы и беседы по содержанию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Рисование рисунков, выполнение работ по аппликации и лепке по теме </a:t>
            </a:r>
            <a:r>
              <a:rPr lang="ru-RU" b="1" dirty="0" smtClean="0">
                <a:solidFill>
                  <a:schemeClr val="tx1"/>
                </a:solidFill>
              </a:rPr>
              <a:t>проекта.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Работа </a:t>
            </a:r>
            <a:r>
              <a:rPr lang="ru-RU" b="1" dirty="0">
                <a:solidFill>
                  <a:schemeClr val="tx1"/>
                </a:solidFill>
              </a:rPr>
              <a:t>с </a:t>
            </a:r>
            <a:r>
              <a:rPr lang="ru-RU" b="1" dirty="0" err="1">
                <a:solidFill>
                  <a:schemeClr val="tx1"/>
                </a:solidFill>
              </a:rPr>
              <a:t>мнемотаблицами</a:t>
            </a:r>
            <a:r>
              <a:rPr lang="ru-RU" b="1" dirty="0">
                <a:solidFill>
                  <a:schemeClr val="tx1"/>
                </a:solidFill>
              </a:rPr>
              <a:t>. </a:t>
            </a:r>
            <a:endParaRPr lang="ru-RU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b="1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b="1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896" y="3501008"/>
            <a:ext cx="2503238" cy="327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637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548681"/>
            <a:ext cx="6965245" cy="115212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План подготовки и реализации проекта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848" y="3861048"/>
            <a:ext cx="1836469" cy="2713936"/>
          </a:xfrm>
          <a:prstGeom prst="rect">
            <a:avLst/>
          </a:prstGeom>
        </p:spPr>
      </p:pic>
      <p:sp>
        <p:nvSpPr>
          <p:cNvPr id="4" name="Блок-схема: перфолента 3"/>
          <p:cNvSpPr/>
          <p:nvPr/>
        </p:nvSpPr>
        <p:spPr>
          <a:xfrm>
            <a:off x="827584" y="1988840"/>
            <a:ext cx="6336704" cy="4248472"/>
          </a:xfrm>
          <a:prstGeom prst="flowChartPunchedTap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b="1" dirty="0">
                <a:solidFill>
                  <a:schemeClr val="tx1"/>
                </a:solidFill>
              </a:rPr>
              <a:t>Деятельность родителей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Изготовить </a:t>
            </a:r>
            <a:r>
              <a:rPr lang="ru-RU" b="1" dirty="0">
                <a:solidFill>
                  <a:schemeClr val="tx1"/>
                </a:solidFill>
              </a:rPr>
              <a:t>дидактические  и настольные игры  для развития правильного звукопроизношения,  для развития артикуляционного аппарата, для развития речевого дыхания,  для развития мелкой моторики.</a:t>
            </a:r>
            <a:endParaRPr lang="ru-RU" dirty="0">
              <a:solidFill>
                <a:schemeClr val="tx1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b="1" dirty="0">
                <a:solidFill>
                  <a:schemeClr val="tx1"/>
                </a:solidFill>
              </a:rPr>
              <a:t>Пополнить уголок  книжками  с </a:t>
            </a:r>
            <a:r>
              <a:rPr lang="ru-RU" b="1" dirty="0" err="1">
                <a:solidFill>
                  <a:schemeClr val="tx1"/>
                </a:solidFill>
              </a:rPr>
              <a:t>чистоговорками</a:t>
            </a:r>
            <a:r>
              <a:rPr lang="ru-RU" b="1" dirty="0">
                <a:solidFill>
                  <a:schemeClr val="tx1"/>
                </a:solidFill>
              </a:rPr>
              <a:t>, стихами, </a:t>
            </a:r>
            <a:r>
              <a:rPr lang="ru-RU" b="1" dirty="0" err="1">
                <a:solidFill>
                  <a:schemeClr val="tx1"/>
                </a:solidFill>
              </a:rPr>
              <a:t>потешками</a:t>
            </a:r>
            <a:r>
              <a:rPr lang="ru-RU" b="1" dirty="0">
                <a:solidFill>
                  <a:schemeClr val="tx1"/>
                </a:solidFill>
              </a:rPr>
              <a:t>. </a:t>
            </a:r>
            <a:endParaRPr lang="ru-RU" dirty="0">
              <a:solidFill>
                <a:schemeClr val="tx1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b="1" dirty="0">
                <a:solidFill>
                  <a:schemeClr val="tx1"/>
                </a:solidFill>
              </a:rPr>
              <a:t>Сделать книжку-малышку «Моя любимая буква».</a:t>
            </a:r>
            <a:endParaRPr lang="ru-RU" dirty="0">
              <a:solidFill>
                <a:schemeClr val="tx1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b="1" dirty="0">
                <a:solidFill>
                  <a:schemeClr val="tx1"/>
                </a:solidFill>
              </a:rPr>
              <a:t>Принести картинки по лексическим темам с изображением явлений природы,  с изображением предметов домашнего обихода,  с изображением труда взрослых    и т. д.</a:t>
            </a:r>
            <a:endParaRPr lang="ru-RU" dirty="0">
              <a:solidFill>
                <a:schemeClr val="tx1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b="1" dirty="0">
                <a:solidFill>
                  <a:schemeClr val="tx1"/>
                </a:solidFill>
              </a:rPr>
              <a:t>Принести портреты детских писателей и их краткую </a:t>
            </a:r>
            <a:r>
              <a:rPr lang="ru-RU" b="1" dirty="0" smtClean="0">
                <a:solidFill>
                  <a:schemeClr val="tx1"/>
                </a:solidFill>
              </a:rPr>
              <a:t>биографию.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222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908720"/>
            <a:ext cx="6965245" cy="43204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Работа с родителями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Волна 3"/>
          <p:cNvSpPr/>
          <p:nvPr/>
        </p:nvSpPr>
        <p:spPr>
          <a:xfrm>
            <a:off x="899592" y="1268760"/>
            <a:ext cx="5904656" cy="4968552"/>
          </a:xfrm>
          <a:prstGeom prst="wave">
            <a:avLst>
              <a:gd name="adj1" fmla="val 7317"/>
              <a:gd name="adj2" fmla="val 0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Беседы с родителями о важности проблемы </a:t>
            </a:r>
            <a:r>
              <a:rPr lang="ru-RU" dirty="0" smtClean="0">
                <a:solidFill>
                  <a:schemeClr val="tx1"/>
                </a:solidFill>
              </a:rPr>
              <a:t>развития речи </a:t>
            </a:r>
            <a:r>
              <a:rPr lang="ru-RU" dirty="0">
                <a:solidFill>
                  <a:schemeClr val="tx1"/>
                </a:solidFill>
              </a:rPr>
              <a:t>детей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Папка </a:t>
            </a:r>
            <a:r>
              <a:rPr lang="ru-RU" dirty="0">
                <a:solidFill>
                  <a:schemeClr val="tx1"/>
                </a:solidFill>
              </a:rPr>
              <a:t>- передвижка «О роли родителей в </a:t>
            </a:r>
            <a:r>
              <a:rPr lang="ru-RU" dirty="0" smtClean="0">
                <a:solidFill>
                  <a:schemeClr val="tx1"/>
                </a:solidFill>
              </a:rPr>
              <a:t>развитии речи </a:t>
            </a:r>
            <a:r>
              <a:rPr lang="ru-RU" dirty="0">
                <a:solidFill>
                  <a:schemeClr val="tx1"/>
                </a:solidFill>
              </a:rPr>
              <a:t>детей</a:t>
            </a:r>
            <a:r>
              <a:rPr lang="ru-RU" dirty="0" smtClean="0">
                <a:solidFill>
                  <a:schemeClr val="tx1"/>
                </a:solidFill>
              </a:rPr>
              <a:t>».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Участие </a:t>
            </a:r>
            <a:r>
              <a:rPr lang="ru-RU" dirty="0">
                <a:solidFill>
                  <a:schemeClr val="tx1"/>
                </a:solidFill>
              </a:rPr>
              <a:t>в оформлении и пополнении речевого </a:t>
            </a:r>
            <a:r>
              <a:rPr lang="ru-RU" dirty="0" err="1">
                <a:solidFill>
                  <a:schemeClr val="tx1"/>
                </a:solidFill>
              </a:rPr>
              <a:t>уголка«Звуковичок</a:t>
            </a:r>
            <a:r>
              <a:rPr lang="ru-RU" dirty="0" smtClean="0">
                <a:solidFill>
                  <a:schemeClr val="tx1"/>
                </a:solidFill>
              </a:rPr>
              <a:t>».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Памятка </a:t>
            </a:r>
            <a:r>
              <a:rPr lang="ru-RU" dirty="0">
                <a:solidFill>
                  <a:schemeClr val="tx1"/>
                </a:solidFill>
              </a:rPr>
              <a:t>для родителей «Упражнения для </a:t>
            </a:r>
            <a:r>
              <a:rPr lang="ru-RU" dirty="0" smtClean="0">
                <a:solidFill>
                  <a:schemeClr val="tx1"/>
                </a:solidFill>
              </a:rPr>
              <a:t>развития речевого </a:t>
            </a:r>
            <a:r>
              <a:rPr lang="ru-RU" dirty="0">
                <a:solidFill>
                  <a:schemeClr val="tx1"/>
                </a:solidFill>
              </a:rPr>
              <a:t>дыхания»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630000"/>
            <a:ext cx="3470968" cy="32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55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620688"/>
            <a:ext cx="6965245" cy="129614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План работы с детьми через интеграцию образовательной деятельности</a:t>
            </a:r>
            <a:endParaRPr lang="ru-RU" sz="32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308199" y="1940775"/>
            <a:ext cx="2796438" cy="1695451"/>
            <a:chOff x="2399927" y="288031"/>
            <a:chExt cx="2349934" cy="1393652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2399927" y="288031"/>
              <a:ext cx="2349934" cy="1393652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2467959" y="356063"/>
              <a:ext cx="2213870" cy="125758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tx1"/>
                  </a:solidFill>
                </a:rPr>
                <a:t>Чтение художественной</a:t>
              </a:r>
              <a:endParaRPr lang="ru-RU" sz="1200" kern="1200" dirty="0" smtClean="0">
                <a:solidFill>
                  <a:schemeClr val="tx1"/>
                </a:solidFill>
              </a:endParaRP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tx1"/>
                  </a:solidFill>
                </a:rPr>
                <a:t>литературы:</a:t>
              </a:r>
              <a:endParaRPr lang="ru-RU" sz="1200" kern="1200" dirty="0" smtClean="0">
                <a:solidFill>
                  <a:schemeClr val="tx1"/>
                </a:solidFill>
              </a:endParaRPr>
            </a:p>
            <a:p>
              <a:pPr lvl="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dirty="0" smtClean="0">
                  <a:solidFill>
                    <a:schemeClr val="tx1"/>
                  </a:solidFill>
                </a:rPr>
                <a:t>1. Чтение рассказов, стихов,</a:t>
              </a:r>
              <a:endParaRPr lang="ru-RU" sz="1000" kern="1200" dirty="0" smtClean="0">
                <a:solidFill>
                  <a:schemeClr val="tx1"/>
                </a:solidFill>
              </a:endParaRPr>
            </a:p>
            <a:p>
              <a:pPr lvl="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dirty="0" smtClean="0">
                  <a:solidFill>
                    <a:schemeClr val="tx1"/>
                  </a:solidFill>
                </a:rPr>
                <a:t>рассказывание сказок.</a:t>
              </a:r>
              <a:endParaRPr lang="ru-RU" sz="1000" kern="1200" dirty="0" smtClean="0">
                <a:solidFill>
                  <a:schemeClr val="tx1"/>
                </a:solidFill>
              </a:endParaRPr>
            </a:p>
            <a:p>
              <a:pPr lvl="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dirty="0" smtClean="0">
                  <a:solidFill>
                    <a:schemeClr val="tx1"/>
                  </a:solidFill>
                </a:rPr>
                <a:t>2. Загадывание загадок.</a:t>
              </a:r>
              <a:endParaRPr lang="ru-RU" sz="1000" kern="1200" dirty="0" smtClean="0">
                <a:solidFill>
                  <a:schemeClr val="tx1"/>
                </a:solidFill>
              </a:endParaRPr>
            </a:p>
            <a:p>
              <a:pPr lvl="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dirty="0" smtClean="0">
                  <a:solidFill>
                    <a:schemeClr val="tx1"/>
                  </a:solidFill>
                </a:rPr>
                <a:t>3. Заучивание наизусть стихотворений</a:t>
              </a:r>
              <a:r>
                <a:rPr lang="ru-RU" sz="1000" b="1" kern="1200" dirty="0" smtClean="0"/>
                <a:t>.</a:t>
              </a:r>
              <a:endParaRPr lang="ru-RU" sz="1000" kern="1200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097099" y="2111890"/>
            <a:ext cx="2694390" cy="1749157"/>
            <a:chOff x="3320664" y="648071"/>
            <a:chExt cx="2895687" cy="1779395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3320664" y="648071"/>
              <a:ext cx="2895687" cy="177939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3407527" y="734934"/>
              <a:ext cx="2721961" cy="160566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tx1"/>
                  </a:solidFill>
                </a:rPr>
                <a:t>Музыка:</a:t>
              </a:r>
              <a:endParaRPr lang="ru-RU" sz="1200" kern="1200" dirty="0" smtClean="0">
                <a:solidFill>
                  <a:schemeClr val="tx1"/>
                </a:solidFill>
              </a:endParaRP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dirty="0" smtClean="0">
                  <a:solidFill>
                    <a:schemeClr val="tx1"/>
                  </a:solidFill>
                </a:rPr>
                <a:t>Прослушивание музыкальных произведений,</a:t>
              </a:r>
              <a:endParaRPr lang="ru-RU" sz="1000" kern="1200" dirty="0" smtClean="0">
                <a:solidFill>
                  <a:schemeClr val="tx1"/>
                </a:solidFill>
              </a:endParaRP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dirty="0" smtClean="0">
                  <a:solidFill>
                    <a:schemeClr val="tx1"/>
                  </a:solidFill>
                </a:rPr>
                <a:t>беседы</a:t>
              </a:r>
              <a:endParaRPr lang="ru-RU" sz="10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6101893" y="4172169"/>
            <a:ext cx="2689596" cy="1760842"/>
            <a:chOff x="3406187" y="844027"/>
            <a:chExt cx="2689596" cy="1760842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3406187" y="844027"/>
              <a:ext cx="2689596" cy="176084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3492144" y="929984"/>
              <a:ext cx="2517682" cy="15889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tx1"/>
                  </a:solidFill>
                </a:rPr>
                <a:t>Здоровье:</a:t>
              </a:r>
              <a:endParaRPr lang="ru-RU" sz="1200" kern="1200" dirty="0" smtClean="0">
                <a:solidFill>
                  <a:schemeClr val="tx1"/>
                </a:solidFill>
              </a:endParaRP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dirty="0" smtClean="0">
                  <a:solidFill>
                    <a:schemeClr val="tx1"/>
                  </a:solidFill>
                </a:rPr>
                <a:t>Пальчиковые игры,</a:t>
              </a:r>
              <a:endParaRPr lang="ru-RU" sz="1000" kern="1200" dirty="0" smtClean="0">
                <a:solidFill>
                  <a:schemeClr val="tx1"/>
                </a:solidFill>
              </a:endParaRP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dirty="0" smtClean="0">
                  <a:solidFill>
                    <a:schemeClr val="tx1"/>
                  </a:solidFill>
                </a:rPr>
                <a:t>физкультурные минутки,</a:t>
              </a:r>
              <a:endParaRPr lang="ru-RU" sz="1000" kern="1200" dirty="0" smtClean="0">
                <a:solidFill>
                  <a:schemeClr val="tx1"/>
                </a:solidFill>
              </a:endParaRP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dirty="0" err="1" smtClean="0">
                  <a:solidFill>
                    <a:schemeClr val="tx1"/>
                  </a:solidFill>
                </a:rPr>
                <a:t>логоритмика</a:t>
              </a:r>
              <a:r>
                <a:rPr lang="ru-RU" sz="1000" b="1" kern="1200" dirty="0" smtClean="0">
                  <a:solidFill>
                    <a:schemeClr val="tx1"/>
                  </a:solidFill>
                </a:rPr>
                <a:t>.</a:t>
              </a:r>
              <a:endParaRPr lang="ru-RU" sz="10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Скругленный прямоугольник 18"/>
          <p:cNvSpPr/>
          <p:nvPr/>
        </p:nvSpPr>
        <p:spPr>
          <a:xfrm>
            <a:off x="959666" y="3526152"/>
            <a:ext cx="2863548" cy="182909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sp>
      <p:sp>
        <p:nvSpPr>
          <p:cNvPr id="23" name="Скругленный прямоугольник 4"/>
          <p:cNvSpPr/>
          <p:nvPr/>
        </p:nvSpPr>
        <p:spPr>
          <a:xfrm>
            <a:off x="6444208" y="3526152"/>
            <a:ext cx="2438032" cy="122732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00" kern="1200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627784" y="5010883"/>
            <a:ext cx="2686650" cy="175888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Социализация:</a:t>
            </a:r>
            <a:endParaRPr lang="ru-RU" sz="1200" dirty="0">
              <a:solidFill>
                <a:schemeClr val="tx1"/>
              </a:solidFill>
            </a:endParaRPr>
          </a:p>
          <a:p>
            <a:r>
              <a:rPr lang="ru-RU" sz="1050" b="1" dirty="0">
                <a:solidFill>
                  <a:schemeClr val="tx1"/>
                </a:solidFill>
              </a:rPr>
              <a:t>1. Сюжетно-ролевые игры: «В парикмахерской», «Плывем на корабле» и др.</a:t>
            </a:r>
            <a:endParaRPr lang="ru-RU" sz="1050" dirty="0">
              <a:solidFill>
                <a:schemeClr val="tx1"/>
              </a:solidFill>
            </a:endParaRPr>
          </a:p>
          <a:p>
            <a:r>
              <a:rPr lang="ru-RU" sz="1050" b="1" dirty="0">
                <a:solidFill>
                  <a:schemeClr val="tx1"/>
                </a:solidFill>
              </a:rPr>
              <a:t>2. Дидактические игры: </a:t>
            </a:r>
            <a:endParaRPr lang="ru-RU" sz="1050" dirty="0">
              <a:solidFill>
                <a:schemeClr val="tx1"/>
              </a:solidFill>
            </a:endParaRPr>
          </a:p>
          <a:p>
            <a:r>
              <a:rPr lang="ru-RU" sz="1050" b="1" dirty="0">
                <a:solidFill>
                  <a:schemeClr val="tx1"/>
                </a:solidFill>
              </a:rPr>
              <a:t>«Найди и расскажи», «Угадай по описанию», рассматривание</a:t>
            </a:r>
            <a:endParaRPr lang="ru-RU" sz="1050" dirty="0">
              <a:solidFill>
                <a:schemeClr val="tx1"/>
              </a:solidFill>
            </a:endParaRPr>
          </a:p>
          <a:p>
            <a:r>
              <a:rPr lang="ru-RU" sz="1050" b="1" dirty="0">
                <a:solidFill>
                  <a:schemeClr val="tx1"/>
                </a:solidFill>
              </a:rPr>
              <a:t>предметных картинок   и др.</a:t>
            </a:r>
            <a:endParaRPr lang="ru-RU" sz="1050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 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3456" y="3636226"/>
            <a:ext cx="2140811" cy="1470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 smtClean="0"/>
              <a:t>Труд</a:t>
            </a:r>
            <a:r>
              <a:rPr lang="ru-RU" sz="1200" b="1" dirty="0"/>
              <a:t>:</a:t>
            </a:r>
            <a:endParaRPr lang="ru-RU" sz="1200" dirty="0"/>
          </a:p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50" dirty="0"/>
          </a:p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dirty="0"/>
              <a:t>Формирование представлений о разных профессиях, наблюдение за работой сотрудников детского сада</a:t>
            </a:r>
            <a:endParaRPr lang="ru-RU" sz="1050" dirty="0"/>
          </a:p>
          <a:p>
            <a:endParaRPr lang="ru-RU" sz="1050" dirty="0"/>
          </a:p>
        </p:txBody>
      </p:sp>
      <p:pic>
        <p:nvPicPr>
          <p:cNvPr id="1026" name="Picture 2" descr="C:\Users\АААААААА\Desktop\фото развитие речи\dsc_03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111890"/>
            <a:ext cx="2269756" cy="22697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28916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6872644" cy="936104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План работы с детьми через интеграцию образовательной деятельности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95738" y="1636637"/>
            <a:ext cx="2880321" cy="186294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Коммуникация:</a:t>
            </a:r>
            <a:endParaRPr lang="ru-RU" sz="1200" dirty="0">
              <a:solidFill>
                <a:schemeClr val="tx1"/>
              </a:solidFill>
            </a:endParaRPr>
          </a:p>
          <a:p>
            <a:r>
              <a:rPr lang="ru-RU" sz="1050" b="1" dirty="0">
                <a:solidFill>
                  <a:schemeClr val="tx1"/>
                </a:solidFill>
              </a:rPr>
              <a:t>1. Беседа: «Надо ли учиться</a:t>
            </a:r>
            <a:endParaRPr lang="ru-RU" sz="1050" dirty="0">
              <a:solidFill>
                <a:schemeClr val="tx1"/>
              </a:solidFill>
            </a:endParaRPr>
          </a:p>
          <a:p>
            <a:r>
              <a:rPr lang="ru-RU" sz="1050" b="1" dirty="0">
                <a:solidFill>
                  <a:schemeClr val="tx1"/>
                </a:solidFill>
              </a:rPr>
              <a:t>говорить?»</a:t>
            </a:r>
            <a:endParaRPr lang="ru-RU" sz="1050" dirty="0">
              <a:solidFill>
                <a:schemeClr val="tx1"/>
              </a:solidFill>
            </a:endParaRPr>
          </a:p>
          <a:p>
            <a:r>
              <a:rPr lang="ru-RU" sz="1050" b="1" dirty="0">
                <a:solidFill>
                  <a:schemeClr val="tx1"/>
                </a:solidFill>
              </a:rPr>
              <a:t>2. Пересказ сказок «Репка», «Козлята и волк» и др.</a:t>
            </a:r>
            <a:endParaRPr lang="ru-RU" sz="1050" dirty="0">
              <a:solidFill>
                <a:schemeClr val="tx1"/>
              </a:solidFill>
            </a:endParaRPr>
          </a:p>
          <a:p>
            <a:r>
              <a:rPr lang="ru-RU" sz="1050" b="1" dirty="0">
                <a:solidFill>
                  <a:schemeClr val="tx1"/>
                </a:solidFill>
              </a:rPr>
              <a:t>Рассматривание картин «Мы играем в кубики», «</a:t>
            </a:r>
            <a:r>
              <a:rPr lang="ru-RU" sz="1050" b="1" dirty="0" smtClean="0">
                <a:solidFill>
                  <a:schemeClr val="tx1"/>
                </a:solidFill>
              </a:rPr>
              <a:t>Катаемся </a:t>
            </a:r>
            <a:r>
              <a:rPr lang="ru-RU" sz="1050" b="1" dirty="0">
                <a:solidFill>
                  <a:schemeClr val="tx1"/>
                </a:solidFill>
              </a:rPr>
              <a:t>на санках» и др.</a:t>
            </a:r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03648" y="3272792"/>
            <a:ext cx="2489812" cy="195640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Познание</a:t>
            </a:r>
            <a:endParaRPr lang="ru-RU" sz="1200" dirty="0">
              <a:solidFill>
                <a:schemeClr val="tx1"/>
              </a:solidFill>
            </a:endParaRPr>
          </a:p>
          <a:p>
            <a:r>
              <a:rPr lang="ru-RU" sz="1050" b="1" dirty="0">
                <a:solidFill>
                  <a:schemeClr val="tx1"/>
                </a:solidFill>
              </a:rPr>
              <a:t> </a:t>
            </a:r>
            <a:endParaRPr lang="ru-RU" sz="1050" dirty="0">
              <a:solidFill>
                <a:schemeClr val="tx1"/>
              </a:solidFill>
            </a:endParaRPr>
          </a:p>
          <a:p>
            <a:r>
              <a:rPr lang="ru-RU" sz="1050" b="1" dirty="0">
                <a:solidFill>
                  <a:schemeClr val="tx1"/>
                </a:solidFill>
              </a:rPr>
              <a:t>1.  Знакомство с </a:t>
            </a:r>
            <a:r>
              <a:rPr lang="ru-RU" sz="1050" b="1" dirty="0" err="1" smtClean="0">
                <a:solidFill>
                  <a:schemeClr val="tx1"/>
                </a:solidFill>
              </a:rPr>
              <a:t>мнемотаблицами</a:t>
            </a:r>
            <a:endParaRPr lang="ru-RU" sz="1050" dirty="0">
              <a:solidFill>
                <a:schemeClr val="tx1"/>
              </a:solidFill>
            </a:endParaRPr>
          </a:p>
          <a:p>
            <a:r>
              <a:rPr lang="ru-RU" sz="1050" b="1" dirty="0">
                <a:solidFill>
                  <a:schemeClr val="tx1"/>
                </a:solidFill>
              </a:rPr>
              <a:t>2.  Беседы «Кто такие писатели?», «Прогулка в зимний лес» и др.</a:t>
            </a:r>
            <a:endParaRPr lang="ru-RU" sz="1050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 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51733" y="1931921"/>
            <a:ext cx="2800778" cy="1831475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TextBox 6"/>
          <p:cNvSpPr txBox="1"/>
          <p:nvPr/>
        </p:nvSpPr>
        <p:spPr>
          <a:xfrm>
            <a:off x="6395261" y="2246023"/>
            <a:ext cx="2384022" cy="1179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/>
              <a:t>Безопасность:</a:t>
            </a:r>
            <a:endParaRPr lang="ru-RU" sz="1200" dirty="0"/>
          </a:p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dirty="0"/>
              <a:t>Беседы об основных источниках опасности в</a:t>
            </a:r>
            <a:endParaRPr lang="ru-RU" sz="1050" dirty="0"/>
          </a:p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dirty="0"/>
              <a:t>детском саду, на улице, в быту, в лесу и др.</a:t>
            </a:r>
            <a:endParaRPr lang="ru-RU" sz="1050" dirty="0"/>
          </a:p>
          <a:p>
            <a:endParaRPr lang="ru-RU" sz="105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48554" y="4908043"/>
            <a:ext cx="2650546" cy="1873061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Художественное</a:t>
            </a:r>
            <a:endParaRPr lang="ru-RU" sz="1200" dirty="0">
              <a:solidFill>
                <a:schemeClr val="tx1"/>
              </a:solidFill>
            </a:endParaRPr>
          </a:p>
          <a:p>
            <a:pPr algn="ctr"/>
            <a:r>
              <a:rPr lang="ru-RU" sz="1200" b="1" dirty="0">
                <a:solidFill>
                  <a:schemeClr val="tx1"/>
                </a:solidFill>
              </a:rPr>
              <a:t>творчество</a:t>
            </a:r>
            <a:r>
              <a:rPr lang="ru-RU" sz="1050" b="1" dirty="0">
                <a:solidFill>
                  <a:schemeClr val="tx1"/>
                </a:solidFill>
              </a:rPr>
              <a:t>:</a:t>
            </a:r>
            <a:endParaRPr lang="ru-RU" sz="1050" dirty="0">
              <a:solidFill>
                <a:schemeClr val="tx1"/>
              </a:solidFill>
            </a:endParaRPr>
          </a:p>
          <a:p>
            <a:r>
              <a:rPr lang="ru-RU" sz="1050" b="1" dirty="0">
                <a:solidFill>
                  <a:schemeClr val="tx1"/>
                </a:solidFill>
              </a:rPr>
              <a:t>1. Рисование: «Следы на снегу»»</a:t>
            </a:r>
            <a:endParaRPr lang="ru-RU" sz="1050" dirty="0">
              <a:solidFill>
                <a:schemeClr val="tx1"/>
              </a:solidFill>
            </a:endParaRPr>
          </a:p>
          <a:p>
            <a:r>
              <a:rPr lang="ru-RU" sz="1050" b="1" dirty="0">
                <a:solidFill>
                  <a:schemeClr val="tx1"/>
                </a:solidFill>
              </a:rPr>
              <a:t>2. Аппликация: «Ёжик в лесу»</a:t>
            </a:r>
            <a:endParaRPr lang="ru-RU" sz="1050" dirty="0">
              <a:solidFill>
                <a:schemeClr val="tx1"/>
              </a:solidFill>
            </a:endParaRPr>
          </a:p>
          <a:p>
            <a:r>
              <a:rPr lang="ru-RU" sz="1050" b="1" dirty="0">
                <a:solidFill>
                  <a:schemeClr val="tx1"/>
                </a:solidFill>
              </a:rPr>
              <a:t>3. Лепка: «Пирожки для бабушки»</a:t>
            </a:r>
            <a:endParaRPr lang="ru-RU" sz="1050" dirty="0">
              <a:solidFill>
                <a:schemeClr val="tx1"/>
              </a:solidFill>
            </a:endParaRPr>
          </a:p>
          <a:p>
            <a:r>
              <a:rPr lang="ru-RU" sz="1050" b="1" dirty="0">
                <a:solidFill>
                  <a:schemeClr val="tx1"/>
                </a:solidFill>
              </a:rPr>
              <a:t> </a:t>
            </a:r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17953" y="4112104"/>
            <a:ext cx="2664295" cy="194421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Физическая культура</a:t>
            </a:r>
            <a:endParaRPr lang="ru-RU" sz="1200" dirty="0">
              <a:solidFill>
                <a:schemeClr val="tx1"/>
              </a:solidFill>
            </a:endParaRPr>
          </a:p>
          <a:p>
            <a:r>
              <a:rPr lang="ru-RU" sz="1050" b="1" dirty="0">
                <a:solidFill>
                  <a:schemeClr val="tx1"/>
                </a:solidFill>
              </a:rPr>
              <a:t>Развитие потребности в</a:t>
            </a:r>
            <a:endParaRPr lang="ru-RU" sz="1050" dirty="0">
              <a:solidFill>
                <a:schemeClr val="tx1"/>
              </a:solidFill>
            </a:endParaRPr>
          </a:p>
          <a:p>
            <a:r>
              <a:rPr lang="ru-RU" sz="1050" b="1" dirty="0">
                <a:solidFill>
                  <a:schemeClr val="tx1"/>
                </a:solidFill>
              </a:rPr>
              <a:t>физическом совершенствовании,</a:t>
            </a:r>
            <a:endParaRPr lang="ru-RU" sz="1050" dirty="0">
              <a:solidFill>
                <a:schemeClr val="tx1"/>
              </a:solidFill>
            </a:endParaRPr>
          </a:p>
          <a:p>
            <a:r>
              <a:rPr lang="ru-RU" sz="1050" b="1" dirty="0">
                <a:solidFill>
                  <a:schemeClr val="tx1"/>
                </a:solidFill>
              </a:rPr>
              <a:t>развитие физических качеств,</a:t>
            </a:r>
            <a:endParaRPr lang="ru-RU" sz="1050" dirty="0">
              <a:solidFill>
                <a:schemeClr val="tx1"/>
              </a:solidFill>
            </a:endParaRPr>
          </a:p>
          <a:p>
            <a:r>
              <a:rPr lang="ru-RU" sz="1050" b="1" dirty="0">
                <a:solidFill>
                  <a:schemeClr val="tx1"/>
                </a:solidFill>
              </a:rPr>
              <a:t>воспитание культуры движений</a:t>
            </a:r>
            <a:r>
              <a:rPr lang="ru-RU" sz="1050" b="1" dirty="0"/>
              <a:t>.</a:t>
            </a:r>
            <a:endParaRPr lang="ru-RU" sz="105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964" y="2006444"/>
            <a:ext cx="2448272" cy="253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355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Другая 1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D467A8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605</TotalTime>
  <Words>602</Words>
  <Application>Microsoft Office PowerPoint</Application>
  <PresentationFormat>Экран (4:3)</PresentationFormat>
  <Paragraphs>121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Кнопка</vt:lpstr>
      <vt:lpstr>Познавательно-творческий проект  речевого уголка </vt:lpstr>
      <vt:lpstr> Цель:    развитие у детей 3-4 лет познавательной речевой активности. </vt:lpstr>
      <vt:lpstr>Ожидаемый результат: </vt:lpstr>
      <vt:lpstr>План подготовки и реализации проекта</vt:lpstr>
      <vt:lpstr>План подготовки и реализации проекта</vt:lpstr>
      <vt:lpstr>План подготовки и реализации проекта</vt:lpstr>
      <vt:lpstr>Работа с родителями </vt:lpstr>
      <vt:lpstr>План работы с детьми через интеграцию образовательной деятельности</vt:lpstr>
      <vt:lpstr>План работы с детьми через интеграцию образовательной деятельности</vt:lpstr>
      <vt:lpstr> Мы играемы </vt:lpstr>
      <vt:lpstr>Мы играемы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АААААААА</dc:creator>
  <cp:lastModifiedBy>АААААААА</cp:lastModifiedBy>
  <cp:revision>31</cp:revision>
  <dcterms:created xsi:type="dcterms:W3CDTF">2015-02-28T11:42:45Z</dcterms:created>
  <dcterms:modified xsi:type="dcterms:W3CDTF">2015-03-09T13:54:03Z</dcterms:modified>
</cp:coreProperties>
</file>