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94" r:id="rId3"/>
    <p:sldId id="320" r:id="rId4"/>
    <p:sldId id="322" r:id="rId5"/>
    <p:sldId id="328" r:id="rId6"/>
    <p:sldId id="288" r:id="rId7"/>
    <p:sldId id="297" r:id="rId8"/>
    <p:sldId id="313" r:id="rId9"/>
    <p:sldId id="314" r:id="rId10"/>
    <p:sldId id="315" r:id="rId11"/>
    <p:sldId id="262" r:id="rId12"/>
    <p:sldId id="263" r:id="rId13"/>
    <p:sldId id="264" r:id="rId14"/>
    <p:sldId id="265" r:id="rId15"/>
    <p:sldId id="274" r:id="rId16"/>
    <p:sldId id="275" r:id="rId17"/>
    <p:sldId id="280" r:id="rId18"/>
    <p:sldId id="323" r:id="rId19"/>
    <p:sldId id="324" r:id="rId20"/>
    <p:sldId id="329" r:id="rId21"/>
    <p:sldId id="330" r:id="rId22"/>
    <p:sldId id="33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9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3" autoAdjust="0"/>
    <p:restoredTop sz="94660"/>
  </p:normalViewPr>
  <p:slideViewPr>
    <p:cSldViewPr>
      <p:cViewPr varScale="1">
        <p:scale>
          <a:sx n="59" d="100"/>
          <a:sy n="59" d="100"/>
        </p:scale>
        <p:origin x="-96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C50F-9890-4C35-9AD5-5B66085FA33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D5F95-D656-4AAA-A465-6FF9FC0F7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90985-5E78-4543-8297-4089A5956C2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E49D-4D88-40FF-B4FA-07C458C7D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6C53-7E4F-4C65-9095-59C120BABB23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75A3-5E25-4252-B130-B95CBCCB2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FE13-90E0-4F33-93D3-FC782A9859D0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D8460-2F40-4324-ACF3-819474F0C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0310-D055-46DE-A824-0EE5A497AB3C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6BE9-5D2E-4A5B-BD36-C064EA247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0799-F997-48C1-B0BA-591DC6816FE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07A9-1B55-4326-B78F-8CF5F8E8D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B2D9-897C-4C5C-BA62-A85388EED36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7AED-79D1-4940-A52F-7FEACE296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5E6D-98C3-47BC-B1F8-52328BCE3161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F3D8-26B9-4448-B31F-A48C0E5FF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CFA9-C465-4B0C-A4C0-95AA226E8BF6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D5AE-E448-4A05-92FF-2533E1FBA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8452-08EC-41AF-9F0A-616934C42998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A471E-807B-4900-A554-75D83FF15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4A0E-55C7-49E5-83E1-DE8BF961EFB2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8836-F9B0-4AE7-910D-0086A854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C8505A-7833-4ACB-93EF-75AFBF3BC74F}" type="datetimeFigureOut">
              <a:rPr lang="ru-RU"/>
              <a:pPr>
                <a:defRPr/>
              </a:pPr>
              <a:t>02.04.2015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A06E69-4797-44D7-A927-8EF24DF5B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1" r:id="rId4"/>
    <p:sldLayoutId id="2147483915" r:id="rId5"/>
    <p:sldLayoutId id="2147483910" r:id="rId6"/>
    <p:sldLayoutId id="2147483916" r:id="rId7"/>
    <p:sldLayoutId id="2147483917" r:id="rId8"/>
    <p:sldLayoutId id="2147483918" r:id="rId9"/>
    <p:sldLayoutId id="2147483909" r:id="rId10"/>
    <p:sldLayoutId id="21474839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ki.yandex.ru/users/tringaa/view/252917/?page=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tki.yandex.ru/users/tringaa/view/216594/?page=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zoovet.ru/pet/6646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tki.yandex.ru/users/tringaa/view/240813/?page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fotki.yandex.ru/users/tringaa/view/236207/?page=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ub.foto.ru/gallery/images/photo/2005/09/23/487554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.crazys.info/files/i/2007.5.21/thumbs/1179711292_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limanworld.ru/foto/images/birds/IMG_6222_1_60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nterfotki.ru/content/photo/14/46/144692/vhnhz8_con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club.foto.ru/gallery/images/photo/2009/08/05/1399182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zoovet.ru/pet/590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stat17.privet.ru/lr/092998ce0e00c85cb28a5da30959333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ntent.foto.mail.ru/mail/lumashkova/_blogs/i-3062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g.crazys.info/files/i/2007.5.21/thumbs/1179711292_9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dic.academic.ru/pictures/wiki/files/82/Red_Crossbill_(Female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yl333/view/118365/?page=4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fotki.yandex.ru/users/tringaa/view/237521/?page=1" TargetMode="External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1.jpeg"/><Relationship Id="rId7" Type="http://schemas.openxmlformats.org/officeDocument/2006/relationships/hyperlink" Target="http://fotki.yandex.ru/users/yl333/view/141169/?page=2" TargetMode="External"/><Relationship Id="rId2" Type="http://schemas.openxmlformats.org/officeDocument/2006/relationships/hyperlink" Target="http://img-fotki.yandex.ru/get/1/yul-smirnova.0/0_1137_dbc95b33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2.jpeg"/><Relationship Id="rId4" Type="http://schemas.openxmlformats.org/officeDocument/2006/relationships/hyperlink" Target="http://fotki.yandex.ru/tags/%D0%BF%D1%82%D0%B8%D1%86%D1%8B/users/pollika-rzn/view/290730/?page=2&amp;how=wee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http://stat17.privet.ru/lr/092998ce0e00c85cb28a5da309593338" TargetMode="Externa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tki.yandex.ru/users/tringaa/view/216139/?page=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naturelifepark.com/birds/foto/big/Hylocichla_mustelin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andex.ru/users/yl333/view/178170/?page=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fotki.yandex.ru/users/yl333/view/92937/?page=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u="sng" dirty="0" smtClean="0">
                <a:solidFill>
                  <a:srgbClr val="C00000"/>
                </a:solidFill>
              </a:rPr>
              <a:t>птицы</a:t>
            </a:r>
            <a:endParaRPr lang="ru-RU" sz="9600" u="sng" dirty="0">
              <a:solidFill>
                <a:srgbClr val="C00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143248"/>
            <a:ext cx="8458200" cy="165735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Составила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воспитатель </a:t>
            </a: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ГБОУ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Лицей №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1560,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Корпус «</a:t>
            </a:r>
            <a:r>
              <a:rPr lang="ru-RU" dirty="0" err="1" smtClean="0">
                <a:solidFill>
                  <a:schemeClr val="tx1"/>
                </a:solidFill>
                <a:latin typeface="Arial" charset="0"/>
              </a:rPr>
              <a:t>Знайка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»</a:t>
            </a: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Болотина Светлана Александровна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zoometod.narod.ru/mal/foto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85750"/>
            <a:ext cx="40862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5875" y="642938"/>
            <a:ext cx="1954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Franklin Gothic Book" pitchFamily="34" charset="0"/>
              </a:rPr>
              <a:t>Кряква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371475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Она так плавает, ныряет!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Меня как будто проверяет: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Смогу ли я проделать так.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Себе сознаюсь, что – никак.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Так плавать, ну совсем не шутка,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Но всё проделать сможет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4302/tringaa.c/0_3dbf6_ed82873f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img-fotki.yandex.ru/get/3810/tringaa.a/0_39f78_dd667571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352800"/>
            <a:ext cx="47625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687763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Franklin Gothic Book" pitchFamily="34" charset="0"/>
              </a:rPr>
              <a:t>Птичка хвостиком трясет: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«Берегись, лесной народ!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Вижу в небе ястребка –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Нападет исподтишка!»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Крик, а может, всхлип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Радостный: «Цилипп-цилипп!»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Всех друзей предупредит,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И на речку полетит.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/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72188" y="1071563"/>
            <a:ext cx="2138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Franklin Gothic Book" pitchFamily="34" charset="0"/>
              </a:rPr>
              <a:t>Трясогузка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4010/tringaa.5/0_34d0b_84b358bd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214313"/>
            <a:ext cx="3600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3429000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Птицам этим очень рады,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Прячь, зима, свои наряды!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Даже маленький ручей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Рад приветствовать грачей.</a:t>
            </a:r>
            <a:br>
              <a:rPr lang="ru-RU" sz="2800" b="1">
                <a:latin typeface="Franklin Gothic Book" pitchFamily="34" charset="0"/>
              </a:rPr>
            </a:br>
            <a:endParaRPr lang="ru-RU" sz="2800" b="1">
              <a:latin typeface="Franklin Gothic Book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3" y="78581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Всех перелетных птиц черней,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чистит пашню от червей.</a:t>
            </a:r>
            <a:br>
              <a:rPr lang="ru-RU" sz="2400" b="1">
                <a:latin typeface="Franklin Gothic Book" pitchFamily="34" charset="0"/>
              </a:rPr>
            </a:br>
            <a:endParaRPr lang="ru-RU" sz="2400" b="1">
              <a:latin typeface="Franklin Gothic Boo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75" y="5286375"/>
            <a:ext cx="1338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latin typeface="Franklin Gothic Book" pitchFamily="34" charset="0"/>
              </a:rPr>
              <a:t>Грач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Картинка 3 из 160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2857500"/>
            <a:ext cx="5067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4572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Franklin Gothic Book" pitchFamily="34" charset="0"/>
              </a:rPr>
              <a:t>Я при виде золотисто-жёлтой птицы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Замираю в восхищённом умиленьи…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Это – иволга!.. Красива, как царица!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Перед нею преклоняю я колени.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Встретишь – времени на это не жалей ты,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Посиди, послушай пение немножко: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То тревожно засвистит пастушьей флейтой,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То мяукнет, как рассерженная кошка…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Песню иволги словами не расскажешь,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Как строфу в стихотвореньи поэтессы…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Только – самая тяжелая поклажа</a:t>
            </a:r>
            <a:br>
              <a:rPr lang="ru-RU" sz="1600" b="1">
                <a:latin typeface="Franklin Gothic Book" pitchFamily="34" charset="0"/>
              </a:rPr>
            </a:br>
            <a:r>
              <a:rPr lang="ru-RU" sz="1600" b="1">
                <a:latin typeface="Franklin Gothic Book" pitchFamily="34" charset="0"/>
              </a:rPr>
              <a:t>Лёгкой кажется при выходе из леса…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72125" y="357188"/>
            <a:ext cx="26193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5400" b="1" u="sng">
              <a:latin typeface="Franklin Gothic Book" pitchFamily="34" charset="0"/>
            </a:endParaRPr>
          </a:p>
          <a:p>
            <a:r>
              <a:rPr lang="ru-RU" sz="5400" b="1" u="sng">
                <a:latin typeface="Franklin Gothic Book" pitchFamily="34" charset="0"/>
              </a:rPr>
              <a:t>Иволга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4311/tringaa.b/0_3ace9_3320601d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img-fotki.yandex.ru/get/3809/tringaa.9/0_39d8d_98b936a5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62300"/>
            <a:ext cx="47625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857750" y="40005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В голубенькой шапке, бурой сорочке, 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В саду, где набухли на яблоньке почки,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Он ежится, зябнет на ветке росистой. 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Но песни не бросит певец голосистый,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На яблоньке звонко поет, не смолкая, 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Встречая зарю долгожданного мая.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" y="500063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Зяблик : - Пинь! Пинь! Пинь!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Шубу скинь! Скинь! Скинь! -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Зяблик распелся -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Зяблик согрелся! </a:t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28625"/>
            <a:ext cx="4848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28938" y="4500563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Все понять я не могу,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Там и тут звучит: Ку-ку.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Лес прошел я до опушки,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Где ж ты спряталась, кукушка?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/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/>
            </a:r>
            <a:br>
              <a:rPr lang="ru-RU" sz="2400" b="1">
                <a:latin typeface="Franklin Gothic Book" pitchFamily="34" charset="0"/>
              </a:rPr>
            </a:br>
            <a:endParaRPr lang="ru-RU" sz="2400" b="1">
              <a:latin typeface="Franklin Gothic Book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500688" y="1643063"/>
            <a:ext cx="4572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Кто на елке, на суку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Счет ведет: ку-ку, ку-ку?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(Кукушка)</a:t>
            </a:r>
            <a:br>
              <a:rPr lang="ru-RU" sz="2400" b="1">
                <a:latin typeface="Franklin Gothic Book" pitchFamily="34" charset="0"/>
              </a:rPr>
            </a:br>
            <a:endParaRPr lang="ru-RU" sz="2400" b="1">
              <a:latin typeface="Franklin Gothic Book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57938" y="428625"/>
            <a:ext cx="1870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latin typeface="Franklin Gothic Book" pitchFamily="34" charset="0"/>
              </a:rPr>
              <a:t>Кукушка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71688" y="4549775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Под закат багровый солнца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Трелью звонкой песня льется.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А певец среди ветвей — Голосистый соловей.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/>
            </a:r>
            <a:br>
              <a:rPr lang="ru-RU" sz="2400" b="1">
                <a:latin typeface="Franklin Gothic Book" pitchFamily="34" charset="0"/>
              </a:rPr>
            </a:br>
            <a:endParaRPr lang="ru-RU" sz="2400" b="1">
              <a:latin typeface="Franklin Gothic Book" pitchFamily="34" charset="0"/>
            </a:endParaRPr>
          </a:p>
        </p:txBody>
      </p:sp>
      <p:pic>
        <p:nvPicPr>
          <p:cNvPr id="2050" name="Picture 2" descr="Картинка 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8"/>
            <a:ext cx="2990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Картинка 7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5718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 из 64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0480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4786313"/>
            <a:ext cx="296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u="sng">
                <a:latin typeface="Franklin Gothic Book" pitchFamily="34" charset="0"/>
              </a:rPr>
              <a:t>Мухоловка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25" y="642938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Как ртуть подвижна мухоловка,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Съедает насекомых ловко: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Летит стрелою, взгляд остер –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Поберегись, мушиный хор!</a:t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  <p:pic>
        <p:nvPicPr>
          <p:cNvPr id="1026" name="Picture 2" descr="Картинка 36 из 62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7438" y="142875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Сколотили мы скворечник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Птицам, мы должны беречь их.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Ну когда же наконец,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В нем поселится скворец?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/>
            </a:r>
            <a:br>
              <a:rPr lang="ru-RU" sz="2400" b="1">
                <a:latin typeface="Franklin Gothic Book" pitchFamily="34" charset="0"/>
              </a:rPr>
            </a:br>
            <a:endParaRPr lang="ru-RU" sz="2400" b="1">
              <a:latin typeface="Franklin Gothic Book" pitchFamily="34" charset="0"/>
            </a:endParaRPr>
          </a:p>
        </p:txBody>
      </p:sp>
      <p:pic>
        <p:nvPicPr>
          <p:cNvPr id="65538" name="Picture 2" descr="Картинка 2 из 287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8575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Картинка 6 из 2875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2857500"/>
            <a:ext cx="3648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142875" y="301625"/>
            <a:ext cx="871537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Franklin Gothic Book" pitchFamily="34" charset="0"/>
              </a:rPr>
              <a:t>Прилетели птицы: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голуби, синицы,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мухи и стрижи.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/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голуби, синицы,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аисты, вороны,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галки, макароны.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/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голуби, куницы.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/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голуби, синицы,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чибисы, чижи,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галки и стрижи,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комары, кукушки.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/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голуби, синицы,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галки и стрижи,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чибисы, чижи,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аисты, кукушки,</a:t>
            </a:r>
            <a:br>
              <a:rPr lang="ru-RU" sz="2000" b="1" dirty="0">
                <a:latin typeface="Franklin Gothic Book" pitchFamily="34" charset="0"/>
              </a:rPr>
            </a:br>
            <a:r>
              <a:rPr lang="ru-RU" sz="2000" b="1" dirty="0">
                <a:latin typeface="Franklin Gothic Book" pitchFamily="34" charset="0"/>
              </a:rPr>
              <a:t>совы и ватрушки.</a:t>
            </a:r>
            <a:br>
              <a:rPr lang="ru-RU" sz="2000" b="1" dirty="0">
                <a:latin typeface="Franklin Gothic Book" pitchFamily="34" charset="0"/>
              </a:rPr>
            </a:b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143375" y="28575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latin typeface="Franklin Gothic Book" pitchFamily="34" charset="0"/>
              </a:rPr>
              <a:t>Давай поиграем.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714500" y="0"/>
            <a:ext cx="681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u="sng">
                <a:latin typeface="Franklin Gothic Book" pitchFamily="34" charset="0"/>
              </a:rPr>
              <a:t>Перелетные птицы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28625" y="4919663"/>
            <a:ext cx="84470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Прилет птиц идет по строгим правилам: первыми возвращаются те,</a:t>
            </a:r>
          </a:p>
          <a:p>
            <a:r>
              <a:rPr lang="ru-RU" b="1">
                <a:latin typeface="Franklin Gothic Book" pitchFamily="34" charset="0"/>
              </a:rPr>
              <a:t> которые улетели последними осенью, </a:t>
            </a:r>
          </a:p>
          <a:p>
            <a:r>
              <a:rPr lang="ru-RU" b="1">
                <a:latin typeface="Franklin Gothic Book" pitchFamily="34" charset="0"/>
              </a:rPr>
              <a:t>последними – те, что улетели первыми.</a:t>
            </a:r>
          </a:p>
          <a:p>
            <a:r>
              <a:rPr lang="ru-RU" b="1">
                <a:latin typeface="Franklin Gothic Book" pitchFamily="34" charset="0"/>
              </a:rPr>
              <a:t>Первые вестники весны – грачи. За ними прилетают скворцы, зяблики,</a:t>
            </a:r>
          </a:p>
          <a:p>
            <a:endParaRPr lang="ru-RU" b="1">
              <a:latin typeface="Franklin Gothic Book" pitchFamily="34" charset="0"/>
            </a:endParaRPr>
          </a:p>
          <a:p>
            <a:endParaRPr lang="ru-RU" b="1">
              <a:latin typeface="Franklin Gothic Book" pitchFamily="34" charset="0"/>
            </a:endParaRPr>
          </a:p>
        </p:txBody>
      </p:sp>
      <p:pic>
        <p:nvPicPr>
          <p:cNvPr id="14339" name="Picture 2" descr="Картинка 32 из 73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92868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Картинка 3 из 33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14313"/>
            <a:ext cx="37909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img-fotki.yandex.ru/get/3806/tringaa.a/0_3a0b5_b257cb95_-1-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14313"/>
            <a:ext cx="45005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img-fotki.yandex.ru/get/3003/yl333.29/0_1ce5e_cd61ada9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3429000"/>
            <a:ext cx="45720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а 3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286125"/>
            <a:ext cx="29908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Картинка 2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14313"/>
            <a:ext cx="44338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http://img-fotki.yandex.ru/get/5700/velicula.176/0_4c2a8_8097b47b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3857625"/>
            <a:ext cx="4262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Зарянка - Erithacus rubecula. Фото с сайта http://digiscopingukbirds.homestead.com/Thrushes.html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28625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img-fotki.yandex.ru/get/3307/yl333.2b/0_22772_bea7f793_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0" y="3857625"/>
            <a:ext cx="407193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zoometod.narod.ru/mal/foto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3"/>
            <a:ext cx="4286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zoometod.narod.ru/mal/foto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0862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http://zoometod.narod.ru/mal/foto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42875"/>
            <a:ext cx="29337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6 из 2875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548063"/>
            <a:ext cx="36480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Хвостик рыженький – тут - там,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Часто кланяется нам…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Приседает, вертится,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Если люди встретятся.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Съест вредителей садов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И споет про пауков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По такому случаю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Песенку скрипучую.</a:t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  <p:pic>
        <p:nvPicPr>
          <p:cNvPr id="22530" name="Picture 2" descr="http://www.birds.kz/Phoenicurus%20ochruros/main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07168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0" y="785813"/>
            <a:ext cx="241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Franklin Gothic Book" pitchFamily="34" charset="0"/>
              </a:rPr>
              <a:t>Горихвостка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Зарянка - Erithacus rubecula. Фото с сайта http://digiscopingukbirds.homestead.com/Thrushes.html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Зарянка - Erithacus rubecula. Фото: Игорь 15.04.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642938"/>
            <a:ext cx="2381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0" y="3143250"/>
            <a:ext cx="4572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Franklin Gothic Book" pitchFamily="34" charset="0"/>
              </a:rPr>
              <a:t>Птица утренней зари,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Песню детям подари!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Ты не бойся нас, шустряк,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Не посадим в клетку,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Мы раскрасим черный фрак,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Яркую жилетку.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Пой нам песню до зари, 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>Весне двери отвори!</a:t>
            </a:r>
            <a:br>
              <a:rPr lang="ru-RU" sz="2000" b="1">
                <a:latin typeface="Franklin Gothic Book" pitchFamily="34" charset="0"/>
              </a:rPr>
            </a:br>
            <a:r>
              <a:rPr lang="ru-RU" sz="2000" b="1">
                <a:latin typeface="Franklin Gothic Book" pitchFamily="34" charset="0"/>
              </a:rPr>
              <a:t/>
            </a:r>
            <a:br>
              <a:rPr lang="ru-RU" sz="2000" b="1">
                <a:latin typeface="Franklin Gothic Book" pitchFamily="34" charset="0"/>
              </a:rPr>
            </a:br>
            <a:endParaRPr lang="ru-RU" sz="2000" b="1">
              <a:latin typeface="Franklin Gothic Boo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4625" y="571500"/>
            <a:ext cx="29352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 dirty="0">
                <a:latin typeface="Franklin Gothic Book" pitchFamily="34" charset="0"/>
              </a:rPr>
              <a:t>МАЛИНОВКА – </a:t>
            </a:r>
          </a:p>
          <a:p>
            <a:r>
              <a:rPr lang="ru-RU" sz="3600" b="1" u="sng" dirty="0" err="1">
                <a:latin typeface="Franklin Gothic Book" pitchFamily="34" charset="0"/>
              </a:rPr>
              <a:t>зарянка</a:t>
            </a:r>
            <a:endParaRPr lang="ru-RU" sz="3600" b="1" u="sng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Зарянка на пень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85725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4010/tringaa.3/0_33d8a_6288370c_-4-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214313"/>
            <a:ext cx="4762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25" y="3929063"/>
            <a:ext cx="4572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Примостился на забор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Разудалый птичий хор.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Под душевный шум берёз,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Песнь выводит певчий дрозд.</a:t>
            </a:r>
            <a: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  <a:t/>
            </a:r>
            <a:b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</a:br>
            <a: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  <a:t/>
            </a:r>
            <a:b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</a:br>
            <a: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  <a:t/>
            </a:r>
            <a:b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</a:br>
            <a:endParaRPr lang="ru-RU" sz="2400" b="1">
              <a:solidFill>
                <a:srgbClr val="FFC000"/>
              </a:solidFill>
              <a:latin typeface="Franklin Gothic Book" pitchFamily="34" charset="0"/>
            </a:endParaRPr>
          </a:p>
        </p:txBody>
      </p:sp>
      <p:pic>
        <p:nvPicPr>
          <p:cNvPr id="17410" name="Picture 2" descr="Картинка 15 из 7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857625"/>
            <a:ext cx="4572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714375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Дружок ты мой, дрозд,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В крапинку хвост,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Носик — остренький,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Бочок — пестренький,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Перья — тонкие,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Песни — звонкие: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Летом распеваются, 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Зимой забываются.</a:t>
            </a:r>
            <a: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  <a:t/>
            </a:r>
            <a:b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</a:br>
            <a:r>
              <a:rPr lang="ru-RU" sz="2400" b="1">
                <a:solidFill>
                  <a:srgbClr val="FFC000"/>
                </a:solidFill>
                <a:latin typeface="Franklin Gothic Book" pitchFamily="34" charset="0"/>
              </a:rPr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-fotki.yandex.ru/get/3314/yl333.2d/0_2ba56_54ba0f64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448050"/>
            <a:ext cx="47625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http://img-fotki.yandex.ru/get/41/yl333.27/0_176f2_df5df5d2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62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929188" y="357188"/>
            <a:ext cx="4572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Franklin Gothic Book" pitchFamily="34" charset="0"/>
              </a:rPr>
              <a:t>Это старый наш знакомый: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Он живет на крыше дома –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Длинноногий, длинноносый,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Длинношеий, безголосый.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Он летает на охоту</a:t>
            </a:r>
            <a:br>
              <a:rPr lang="ru-RU" sz="2400" b="1">
                <a:latin typeface="Franklin Gothic Book" pitchFamily="34" charset="0"/>
              </a:rPr>
            </a:br>
            <a:r>
              <a:rPr lang="ru-RU" sz="2400" b="1">
                <a:latin typeface="Franklin Gothic Book" pitchFamily="34" charset="0"/>
              </a:rPr>
              <a:t>За лягушками к болоту.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4438" y="4214813"/>
            <a:ext cx="2017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u="sng">
                <a:latin typeface="Franklin Gothic Book" pitchFamily="34" charset="0"/>
              </a:rPr>
              <a:t>Аист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zoometod.narod.ru/mal/foto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500063"/>
            <a:ext cx="42862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3903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u="sng">
                <a:latin typeface="Franklin Gothic Book" pitchFamily="34" charset="0"/>
              </a:rPr>
              <a:t>Лебедь - шипун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3929063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Стая птиц белее мела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Отдохнуть на пруд присела,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Дивно видеть на воде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Грациозных лебедей!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/>
            </a:r>
            <a:br>
              <a:rPr lang="ru-RU" sz="2800" b="1">
                <a:latin typeface="Franklin Gothic Book" pitchFamily="34" charset="0"/>
              </a:rPr>
            </a:br>
            <a:endParaRPr lang="ru-RU" sz="2800" b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zoometod.narod.ru/mal/foto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2857500"/>
            <a:ext cx="29337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642938"/>
            <a:ext cx="2543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latin typeface="Franklin Gothic Book" pitchFamily="34" charset="0"/>
              </a:rPr>
              <a:t>Серый гусь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0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На зеленую полянку,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Не спеша идут вразвалку,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Это, знаем наизусть: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Серый гусь и белый гусь.</a:t>
            </a:r>
            <a:br>
              <a:rPr lang="ru-RU" sz="2800" b="1">
                <a:latin typeface="Franklin Gothic Book" pitchFamily="34" charset="0"/>
              </a:rPr>
            </a:br>
            <a:endParaRPr lang="ru-RU" sz="2800" b="1">
              <a:latin typeface="Franklin Gothic Book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2571750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Он имеет грозный вид,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Тянет шею и шипит.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Я боюсь его невольно –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Он щипается так больно!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Я лучше мимо пробегусь,</a:t>
            </a:r>
            <a:br>
              <a:rPr lang="ru-RU" sz="2800" b="1">
                <a:latin typeface="Franklin Gothic Book" pitchFamily="34" charset="0"/>
              </a:rPr>
            </a:br>
            <a:r>
              <a:rPr lang="ru-RU" sz="2800" b="1">
                <a:latin typeface="Franklin Gothic Book" pitchFamily="34" charset="0"/>
              </a:rPr>
              <a:t>И не догонит меня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217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птицы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1</cp:lastModifiedBy>
  <cp:revision>152</cp:revision>
  <dcterms:created xsi:type="dcterms:W3CDTF">2010-12-04T11:52:34Z</dcterms:created>
  <dcterms:modified xsi:type="dcterms:W3CDTF">2015-04-01T23:21:09Z</dcterms:modified>
</cp:coreProperties>
</file>