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0" r:id="rId6"/>
    <p:sldId id="273" r:id="rId7"/>
    <p:sldId id="264" r:id="rId8"/>
    <p:sldId id="263" r:id="rId9"/>
    <p:sldId id="265" r:id="rId10"/>
    <p:sldId id="267" r:id="rId11"/>
    <p:sldId id="268" r:id="rId12"/>
    <p:sldId id="269" r:id="rId13"/>
    <p:sldId id="270" r:id="rId14"/>
    <p:sldId id="275" r:id="rId15"/>
    <p:sldId id="276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685801"/>
            <a:ext cx="8077200" cy="2438399"/>
          </a:xfrm>
        </p:spPr>
        <p:txBody>
          <a:bodyPr/>
          <a:lstStyle/>
          <a:p>
            <a:pPr algn="ctr"/>
            <a:r>
              <a:rPr lang="ru-RU" dirty="0" smtClean="0"/>
              <a:t>Урок здоровья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9144000" cy="12192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 Правда об     алкоголизме»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91400" cy="144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Люди употребляющие спиртные напитки выглядят жалкими, смешными.</a:t>
            </a:r>
            <a:endParaRPr lang="ru-RU" sz="3200" dirty="0"/>
          </a:p>
        </p:txBody>
      </p:sp>
      <p:pic>
        <p:nvPicPr>
          <p:cNvPr id="5" name="Содержимое 4" descr="NVE0000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429000"/>
            <a:ext cx="3810000" cy="3200400"/>
          </a:xfrm>
        </p:spPr>
      </p:pic>
      <p:pic>
        <p:nvPicPr>
          <p:cNvPr id="6" name="Содержимое 5" descr="NVE0000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676400"/>
            <a:ext cx="3670300" cy="2819400"/>
          </a:xfrm>
        </p:spPr>
      </p:pic>
      <p:pic>
        <p:nvPicPr>
          <p:cNvPr id="10" name="Picture 9" descr="QSQ0WCAVRIWMTCAR4JHIMCANZFN30CABIT2KOCAO0JN57CA2Y492SCA719OUWCAUEDFN7CAAWCRQECA9YOESDCAVAAYYZCA2KJ3OPCAB3RCOECAX3PGP6CA38J8KUCAAPD40ZCAMHP9IQCAFGI4ZZCAPRC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1676400"/>
            <a:ext cx="2362200" cy="160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6" descr="Рисунок1110000000000000000000000000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6482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17576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«Говорю нет»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80999"/>
            <a:ext cx="7093688" cy="624840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800" dirty="0" smtClean="0"/>
              <a:t>Средь традиций самых разных</a:t>
            </a:r>
            <a:br>
              <a:rPr lang="ru-RU" sz="2800" dirty="0" smtClean="0"/>
            </a:br>
            <a:r>
              <a:rPr lang="ru-RU" sz="2800" dirty="0" smtClean="0"/>
              <a:t>есть нелегкая одна</a:t>
            </a:r>
            <a:br>
              <a:rPr lang="ru-RU" sz="2800" dirty="0" smtClean="0"/>
            </a:br>
            <a:r>
              <a:rPr lang="ru-RU" sz="2800" dirty="0" smtClean="0"/>
              <a:t>если встреча, если праздник, </a:t>
            </a:r>
            <a:br>
              <a:rPr lang="ru-RU" sz="2800" dirty="0" smtClean="0"/>
            </a:br>
            <a:r>
              <a:rPr lang="ru-RU" sz="2800" dirty="0" smtClean="0"/>
              <a:t>Значит, пей и пей до дна!</a:t>
            </a:r>
            <a:br>
              <a:rPr lang="ru-RU" sz="2800" dirty="0" smtClean="0"/>
            </a:br>
            <a:r>
              <a:rPr lang="ru-RU" sz="2800" dirty="0" smtClean="0"/>
              <a:t>Пей одну и пей другую, и седьмую, и восьмую</a:t>
            </a:r>
            <a:br>
              <a:rPr lang="ru-RU" sz="2800" dirty="0" smtClean="0"/>
            </a:br>
            <a:r>
              <a:rPr lang="ru-RU" sz="2800" dirty="0" smtClean="0"/>
              <a:t>Просят, давят, жмут «друзья»!</a:t>
            </a:r>
            <a:br>
              <a:rPr lang="ru-RU" sz="2800" dirty="0" smtClean="0"/>
            </a:br>
            <a:r>
              <a:rPr lang="ru-RU" sz="2800" dirty="0" smtClean="0"/>
              <a:t>Ну, а если не могу я,</a:t>
            </a:r>
            <a:br>
              <a:rPr lang="ru-RU" sz="2800" dirty="0" smtClean="0"/>
            </a:br>
            <a:r>
              <a:rPr lang="ru-RU" sz="2800" dirty="0" smtClean="0"/>
              <a:t>Ну, а если мне нельзя?</a:t>
            </a:r>
            <a:br>
              <a:rPr lang="ru-RU" sz="2800" dirty="0" smtClean="0"/>
            </a:br>
            <a:r>
              <a:rPr lang="ru-RU" sz="2800" dirty="0" smtClean="0"/>
              <a:t>Ну, а если есть причина</a:t>
            </a:r>
            <a:br>
              <a:rPr lang="ru-RU" sz="2800" dirty="0" smtClean="0"/>
            </a:br>
            <a:r>
              <a:rPr lang="ru-RU" sz="2800" dirty="0" smtClean="0"/>
              <a:t>завтра утром в форме быть,</a:t>
            </a:r>
            <a:br>
              <a:rPr lang="ru-RU" sz="2800" dirty="0" smtClean="0"/>
            </a:br>
            <a:r>
              <a:rPr lang="ru-RU" sz="2800" dirty="0" smtClean="0"/>
              <a:t>Подскажите, как мне быть?</a:t>
            </a:r>
            <a:br>
              <a:rPr lang="ru-RU" sz="2800" dirty="0" smtClean="0"/>
            </a:br>
            <a:r>
              <a:rPr lang="ru-RU" sz="2800" dirty="0" smtClean="0"/>
              <a:t>Пить спиртное иль не пить?</a:t>
            </a:r>
            <a:endParaRPr lang="ru-RU" sz="28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20040"/>
            <a:ext cx="3962400" cy="7467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Ты вместе с группой подростков играешь на детской площадке. Вдруг один из них вытащил бутылку пива и предлагает тебе попробовать его. Все остальные подростки подбадривают его и дразнят тебя.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3886200" cy="44497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Подросток старше тебя, живущий в твоем подъезде предлагает тебе попробовать выпить спиртной напиток. По его словам, это тебе очень понравится.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5638800" y="1066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981200" y="1066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3" grpId="1" build="p"/>
      <p:bldP spid="4" grpId="0" build="p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763000" cy="5791200"/>
          </a:xfrm>
        </p:spPr>
        <p:txBody>
          <a:bodyPr>
            <a:normAutofit/>
          </a:bodyPr>
          <a:lstStyle/>
          <a:p>
            <a:pPr algn="l"/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52399"/>
            <a:ext cx="8458200" cy="60960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Рискованные и нерискованные ситуации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761999"/>
          <a:ext cx="8839200" cy="5947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01395"/>
                <a:gridCol w="1408014"/>
                <a:gridCol w="1329791"/>
              </a:tblGrid>
              <a:tr h="34180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Ситуации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Есть риск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Риска нет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Курить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сигареты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04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Кататься на велосипеде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528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Переходить через дорогу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Восходить  на высокую гору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Идти по парку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Подобрать бывший  в употреблении шприц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Выпить алкогольный напиток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Улыбаться человеку, которого не знаешь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Выпить лекарство от кашля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Выходить гулять поздно вечером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Пробовать наркотики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Догонять автобус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Летать на дельтаплане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03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Играть в футбол</a:t>
                      </a:r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267200" cy="556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ru-RU" sz="2000" i="1" dirty="0" smtClean="0">
                <a:latin typeface="Tahoma" charset="0"/>
              </a:rPr>
              <a:t>Влияние алкоголя на организм человека. </a:t>
            </a:r>
            <a:br>
              <a:rPr lang="ru-RU" sz="2000" i="1" dirty="0" smtClean="0">
                <a:latin typeface="Tahoma" charset="0"/>
              </a:rPr>
            </a:br>
            <a:r>
              <a:rPr lang="ru-RU" sz="2000" i="1" dirty="0" smtClean="0">
                <a:latin typeface="Tahoma" charset="0"/>
              </a:rPr>
              <a:t/>
            </a:r>
            <a:br>
              <a:rPr lang="ru-RU" sz="2000" i="1" dirty="0" smtClean="0">
                <a:latin typeface="Tahoma" charset="0"/>
              </a:rPr>
            </a:br>
            <a:r>
              <a:rPr lang="ru-RU" sz="2000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  <a:r>
              <a:rPr lang="ru-RU" sz="4000" dirty="0" smtClean="0">
                <a:latin typeface="Tahoma" charset="0"/>
              </a:rPr>
              <a:t/>
            </a:r>
            <a:br>
              <a:rPr lang="ru-RU" sz="4000" dirty="0" smtClean="0">
                <a:latin typeface="Tahoma" charset="0"/>
              </a:rPr>
            </a:br>
            <a:endParaRPr lang="ru-RU" dirty="0"/>
          </a:p>
        </p:txBody>
      </p:sp>
      <p:pic>
        <p:nvPicPr>
          <p:cNvPr id="3" name="Picture 7" descr="сканирование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37115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Анкета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533400"/>
            <a:ext cx="8763000" cy="6324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1.Сколько вам лет?</a:t>
            </a:r>
          </a:p>
          <a:p>
            <a:pPr>
              <a:buNone/>
            </a:pPr>
            <a:r>
              <a:rPr lang="ru-RU" b="1" dirty="0" smtClean="0"/>
              <a:t>2.Вы пробовали алкогольные напитки?</a:t>
            </a:r>
          </a:p>
          <a:p>
            <a:pPr>
              <a:buNone/>
            </a:pPr>
            <a:r>
              <a:rPr lang="ru-RU" b="1" dirty="0" smtClean="0"/>
              <a:t>3.Какой алкогольный напиток вы пробовали первым?</a:t>
            </a:r>
          </a:p>
          <a:p>
            <a:pPr>
              <a:buNone/>
            </a:pPr>
            <a:r>
              <a:rPr lang="ru-RU" b="1" dirty="0" smtClean="0"/>
              <a:t>4.В каком возрасте вы впервые попробовали алкогольные напитки?</a:t>
            </a:r>
          </a:p>
          <a:p>
            <a:pPr>
              <a:buNone/>
            </a:pPr>
            <a:r>
              <a:rPr lang="ru-RU" b="1" dirty="0" smtClean="0"/>
              <a:t>5.Как часто вы употребляете алкогольные напитки? (подчеркнуть):</a:t>
            </a:r>
          </a:p>
          <a:p>
            <a:pPr>
              <a:buNone/>
            </a:pPr>
            <a:r>
              <a:rPr lang="ru-RU" b="1" dirty="0" smtClean="0"/>
              <a:t>- дома по праздникам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ru-RU" b="1" dirty="0" smtClean="0"/>
              <a:t>1-2 раза в неделю</a:t>
            </a:r>
          </a:p>
          <a:p>
            <a:pPr>
              <a:buNone/>
            </a:pPr>
            <a:r>
              <a:rPr lang="ru-RU" b="1" dirty="0" smtClean="0"/>
              <a:t>- изредка в компаниях с друзьями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/>
              <a:t> регулярно</a:t>
            </a:r>
          </a:p>
          <a:p>
            <a:pPr>
              <a:buNone/>
            </a:pPr>
            <a:r>
              <a:rPr lang="ru-RU" b="1" dirty="0" smtClean="0"/>
              <a:t>- несколько раз в месяц</a:t>
            </a:r>
          </a:p>
          <a:p>
            <a:pPr>
              <a:buNone/>
            </a:pPr>
            <a:r>
              <a:rPr lang="ru-RU" b="1" dirty="0" smtClean="0"/>
              <a:t>6.Разрешают ли вам употреблять алкоголь в семейном кругу?</a:t>
            </a:r>
          </a:p>
          <a:p>
            <a:pPr>
              <a:buNone/>
            </a:pPr>
            <a:r>
              <a:rPr lang="ru-RU" b="1" dirty="0" smtClean="0"/>
              <a:t>7.Сколько раз в месяц вы употребляете пиво?</a:t>
            </a:r>
          </a:p>
          <a:p>
            <a:pPr>
              <a:buNone/>
            </a:pPr>
            <a:r>
              <a:rPr lang="ru-RU" b="1" dirty="0" smtClean="0"/>
              <a:t>8.Сколько раз в месяц вы употребляете крепкие спиртные напитки (вино, водка)?</a:t>
            </a:r>
          </a:p>
          <a:p>
            <a:pPr>
              <a:buNone/>
            </a:pPr>
            <a:r>
              <a:rPr lang="ru-RU" b="1" dirty="0" smtClean="0"/>
              <a:t>9.Реакция Ваших родителей, когда они узнали, что Вы употребляете спиртные напитки (подчеркнуть):</a:t>
            </a:r>
          </a:p>
          <a:p>
            <a:pPr>
              <a:buNone/>
            </a:pPr>
            <a:r>
              <a:rPr lang="ru-RU" b="1" dirty="0" smtClean="0"/>
              <a:t>- ругали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b="1" dirty="0" smtClean="0"/>
              <a:t> объясняли вред алкоголя</a:t>
            </a:r>
          </a:p>
          <a:p>
            <a:pPr>
              <a:buNone/>
            </a:pPr>
            <a:r>
              <a:rPr lang="ru-RU" b="1" dirty="0" smtClean="0"/>
              <a:t>- отнеслись спокойно</a:t>
            </a:r>
          </a:p>
          <a:p>
            <a:pPr>
              <a:buNone/>
            </a:pPr>
            <a:r>
              <a:rPr lang="ru-RU" b="1" dirty="0" smtClean="0"/>
              <a:t>10.Часто ли употребляют спиртные напитки Ваши родители?</a:t>
            </a:r>
          </a:p>
          <a:p>
            <a:pPr>
              <a:buNone/>
            </a:pPr>
            <a:r>
              <a:rPr lang="ru-RU" b="1" dirty="0" smtClean="0"/>
              <a:t>- да (отец, мать)                         - нет (отец, мать)</a:t>
            </a:r>
          </a:p>
          <a:p>
            <a:pPr>
              <a:buNone/>
            </a:pPr>
            <a:r>
              <a:rPr lang="ru-RU" b="1" dirty="0" smtClean="0"/>
              <a:t>11.Как, по – вашему, по какой причине Вы употребляете алкогольные напитки</a:t>
            </a:r>
            <a:r>
              <a:rPr lang="ru-RU" b="1" dirty="0" smtClean="0">
                <a:sym typeface="Wingdings" pitchFamily="2" charset="2"/>
              </a:rPr>
              <a:t>: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- для настроения                            -снять стресс          - чтобы казаться взрослым</a:t>
            </a:r>
          </a:p>
          <a:p>
            <a:pPr>
              <a:buNone/>
            </a:pPr>
            <a:r>
              <a:rPr lang="ru-RU" b="1" i="1" dirty="0" smtClean="0"/>
              <a:t>- </a:t>
            </a:r>
            <a:r>
              <a:rPr lang="ru-RU" b="1" dirty="0" smtClean="0"/>
              <a:t>чтобы не быть  «белой вороной»                                - чтобы привлечь к себе внимание</a:t>
            </a:r>
          </a:p>
          <a:p>
            <a:pPr>
              <a:buNone/>
            </a:pPr>
            <a:r>
              <a:rPr lang="ru-RU" b="1" dirty="0" smtClean="0"/>
              <a:t>12.Кто Вам рассказывал о вреде алкоголя? (подчеркнуть):</a:t>
            </a:r>
          </a:p>
          <a:p>
            <a:pPr>
              <a:buNone/>
            </a:pPr>
            <a:r>
              <a:rPr lang="ru-RU" b="1" dirty="0" smtClean="0"/>
              <a:t>- родители                 - учителя                   - медработники</a:t>
            </a:r>
          </a:p>
          <a:p>
            <a:pPr>
              <a:buNone/>
            </a:pPr>
            <a:r>
              <a:rPr lang="ru-RU" b="1" dirty="0" smtClean="0"/>
              <a:t>- средства массовой информации               - друзья</a:t>
            </a:r>
          </a:p>
          <a:p>
            <a:pPr>
              <a:buNone/>
            </a:pPr>
            <a:r>
              <a:rPr lang="ru-RU" b="1" dirty="0" smtClean="0"/>
              <a:t>13.Как, по-вашему, помогают ли беседы с медицинскими работниками, педагогами отказаться  от употребления алкоголя, курения?</a:t>
            </a:r>
          </a:p>
          <a:p>
            <a:pPr>
              <a:buNone/>
            </a:pPr>
            <a:r>
              <a:rPr lang="ru-RU" b="1" dirty="0" smtClean="0"/>
              <a:t>14.Употребляют ли алкоголь Ваши друзья?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9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4114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1. О чем вы узнали на уроке?</a:t>
            </a:r>
            <a:br>
              <a:rPr lang="ru-RU" dirty="0" smtClean="0"/>
            </a:br>
            <a:r>
              <a:rPr lang="ru-RU" dirty="0" smtClean="0"/>
              <a:t>2. Какой вывод вы сделали для себя?</a:t>
            </a:r>
            <a:br>
              <a:rPr lang="ru-RU" dirty="0" smtClean="0"/>
            </a:br>
            <a:r>
              <a:rPr lang="ru-RU" dirty="0" smtClean="0"/>
              <a:t>3. что вам понравилось на уроке больше всего?</a:t>
            </a:r>
            <a:br>
              <a:rPr lang="ru-RU" dirty="0" smtClean="0"/>
            </a:br>
            <a:r>
              <a:rPr lang="ru-RU" dirty="0" smtClean="0"/>
              <a:t>4. Что не понравилось?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Познакомиться с действием алкоголя на организм;</a:t>
            </a:r>
          </a:p>
          <a:p>
            <a:r>
              <a:rPr lang="ru-RU" sz="3200" dirty="0" smtClean="0"/>
              <a:t>Познакомиться с распространенными мотивами и последствиями употребления алкоголя;</a:t>
            </a:r>
          </a:p>
          <a:p>
            <a:r>
              <a:rPr lang="ru-RU" sz="3200" dirty="0" smtClean="0"/>
              <a:t>Выработать негативное отношение к алкоголю. </a:t>
            </a:r>
            <a:endParaRPr lang="ru-RU" sz="3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242048" cy="4191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Девиз: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путь – дорогу собирайся, </a:t>
            </a:r>
            <a:br>
              <a:rPr lang="ru-RU" dirty="0" smtClean="0"/>
            </a:br>
            <a:r>
              <a:rPr lang="ru-RU" dirty="0" smtClean="0"/>
              <a:t>За здоровьем отправляйся</a:t>
            </a:r>
            <a:br>
              <a:rPr lang="ru-RU" dirty="0" smtClean="0"/>
            </a:br>
            <a:r>
              <a:rPr lang="ru-RU" dirty="0" smtClean="0"/>
              <a:t>Я здоровье сберегу</a:t>
            </a:r>
            <a:br>
              <a:rPr lang="ru-RU" dirty="0" smtClean="0"/>
            </a:br>
            <a:r>
              <a:rPr lang="ru-RU" dirty="0" smtClean="0"/>
              <a:t>Сам себе я помогу.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Реклама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это способ информировать покупателя о цене, качестве, возможностях использования предлагаемого товара.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1447800"/>
            <a:ext cx="3255498" cy="9144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Реклама  </a:t>
            </a:r>
            <a:endParaRPr lang="ru-RU" sz="5400" dirty="0"/>
          </a:p>
        </p:txBody>
      </p:sp>
      <p:pic>
        <p:nvPicPr>
          <p:cNvPr id="14" name="Рисунок 13" descr="NVE00004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86" r="12486"/>
          <a:stretch>
            <a:fillRect/>
          </a:stretch>
        </p:blipFill>
        <p:spPr>
          <a:xfrm>
            <a:off x="304800" y="228600"/>
            <a:ext cx="5105400" cy="6324600"/>
          </a:xfrm>
        </p:spPr>
      </p:pic>
      <p:sp>
        <p:nvSpPr>
          <p:cNvPr id="16" name="Стрелка влево 15"/>
          <p:cNvSpPr/>
          <p:nvPr/>
        </p:nvSpPr>
        <p:spPr>
          <a:xfrm>
            <a:off x="5715000" y="2514600"/>
            <a:ext cx="3048000" cy="9418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0"/>
            <a:ext cx="504825" cy="1511300"/>
          </a:xfrm>
          <a:prstGeom prst="rect">
            <a:avLst/>
          </a:prstGeom>
          <a:noFill/>
        </p:spPr>
      </p:pic>
      <p:pic>
        <p:nvPicPr>
          <p:cNvPr id="6" name="Picture 6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88913"/>
            <a:ext cx="792163" cy="1316037"/>
          </a:xfrm>
          <a:prstGeom prst="rect">
            <a:avLst/>
          </a:prstGeom>
          <a:noFill/>
        </p:spPr>
      </p:pic>
      <p:pic>
        <p:nvPicPr>
          <p:cNvPr id="7" name="Picture 7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3886200"/>
            <a:ext cx="539750" cy="13684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17 0.0  0.031 0.01865  0.031 0.04129  C 0.031 0.06526  0.017 0.0839  0.0 0.0839  C -0.017 0.0839  -0.031 0.10255  -0.031 0.12519  C -0.031 0.14783  -0.017 0.16647  0.0 0.16647  C 0.017 0.16647  0.031 0.18512  0.031 0.20776  C 0.031 0.2304  0.017 0.24905  0.0 0.24905  C -0.017 0.24905  -0.031 0.26769  -0.031 0.29166  C -0.031 0.3143  -0.017 0.33295  0.0 0.33295  C 0.017 0.33295  0.031 0.3143  0.031 0.29166  C 0.031 0.26769  0.017 0.24905  0.0 0.24905  C -0.017 0.24905  -0.031 0.2304  -0.031 0.20776  C -0.031 0.18512  -0.017 0.16647  0.0 0.16647  C 0.017 0.16647  0.031 0.14783  0.031 0.12519  C 0.031 0.10255  0.017 0.0839  0.0 0.0839  C -0.017 0.0839  -0.031 0.06526  -0.031 0.04129  C -0.031 0.01865  -0.017 0.0  0.0 0.0  Z" pathEditMode="relative" ptsTypes="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17 0.0  0.031 0.01865  0.031 0.04129  C 0.031 0.06526  0.017 0.0839  0.0 0.0839  C -0.017 0.0839  -0.031 0.10255  -0.031 0.12519  C -0.031 0.14783  -0.017 0.16647  0.0 0.16647  C 0.017 0.16647  0.031 0.18512  0.031 0.20776  C 0.031 0.2304  0.017 0.24905  0.0 0.24905  C -0.017 0.24905  -0.031 0.26769  -0.031 0.29166  C -0.031 0.3143  -0.017 0.33295  0.0 0.33295  C 0.017 0.33295  0.031 0.3143  0.031 0.29166  C 0.031 0.26769  0.017 0.24905  0.0 0.24905  C -0.017 0.24905  -0.031 0.2304  -0.031 0.20776  C -0.031 0.18512  -0.017 0.16647  0.0 0.16647  C 0.017 0.16647  0.031 0.14783  0.031 0.12519  C 0.031 0.10255  0.017 0.0839  0.0 0.0839  C -0.017 0.0839  -0.031 0.06526  -0.031 0.04129  C -0.031 0.01865  -0.017 0.0  0.0 0.0  Z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4798E-6 C 0.02778 -2.94798E-6 0.05087 0.01526 0.05087 0.03515 C 0.05087 0.05619 0.02778 0.07191 -1.94444E-6 0.07191 C -0.02778 0.07191 -0.05069 0.08879 -0.05069 0.10821 C -0.05069 0.12786 -0.02778 0.14428 -1.94444E-6 0.14428 C 0.02778 0.14428 0.05087 0.16 0.05087 0.18012 C 0.05087 0.19954 0.02778 0.21619 -1.94444E-6 0.21619 C -0.02778 0.21619 -0.05069 0.23214 -0.05069 0.25318 C -0.05069 0.27237 -0.02778 0.28971 -1.94444E-6 0.28971 C 0.02778 0.28971 0.05087 0.27237 0.05087 0.25318 C 0.05087 0.23214 0.02778 0.21619 -1.94444E-6 0.21619 C -0.02778 0.21619 -0.05069 0.19954 -0.05069 0.18012 C -0.05069 0.16 -0.02778 0.14428 -1.94444E-6 0.14428 C 0.02778 0.14428 0.05087 0.12786 0.05087 0.10821 C 0.05087 0.08879 0.02778 0.07191 -1.94444E-6 0.07191 C -0.02778 0.07191 -0.05069 0.05619 -0.05069 0.03515 C -0.05069 0.01526 -0.02778 -2.94798E-6 -1.94444E-6 -2.94798E-6 Z " pathEditMode="relative" rAng="0" ptsTypes="fffffffffffffffff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7848600" cy="1676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(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alcoholism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) – 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биопсихосоциальное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200" b="0" dirty="0" err="1" smtClean="0">
                <a:solidFill>
                  <a:srgbClr val="002060"/>
                </a:solidFill>
                <a:latin typeface="Tahoma" charset="0"/>
              </a:rPr>
              <a:t>девиантного</a:t>
            </a:r>
            <a:r>
              <a:rPr lang="ru-RU" sz="2200" b="0" dirty="0" smtClean="0">
                <a:solidFill>
                  <a:srgbClr val="002060"/>
                </a:solidFill>
                <a:latin typeface="Tahoma" charset="0"/>
              </a:rPr>
              <a:t>) поведения.</a:t>
            </a:r>
            <a:endParaRPr lang="ru-RU" sz="2200" b="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0"/>
            <a:ext cx="7848600" cy="14477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Алкоголь-</a:t>
            </a:r>
          </a:p>
          <a:p>
            <a:pPr algn="ctr"/>
            <a:r>
              <a:rPr lang="ru-RU" sz="2600" dirty="0" smtClean="0"/>
              <a:t>это вредное для здоровья вещество, которое содержится в пиве, вине, шампанском и водке.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4114799"/>
          <a:ext cx="7848600" cy="2610429"/>
        </p:xfrm>
        <a:graphic>
          <a:graphicData uri="http://schemas.openxmlformats.org/drawingml/2006/table">
            <a:tbl>
              <a:tblPr/>
              <a:tblGrid>
                <a:gridCol w="3707061"/>
                <a:gridCol w="4141539"/>
              </a:tblGrid>
              <a:tr h="2424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ПОНЯТИЯ «АЛКОГОЛИЗМ»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2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болезнь индивида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формирование у него психологической и физиологической зависимости от спиртного.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патология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проявление социального неблагополучия и причина его усиления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114800" y="1447800"/>
            <a:ext cx="484632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153400" cy="5791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</a:t>
            </a:r>
            <a:r>
              <a:rPr lang="ru-RU" sz="2700" dirty="0" smtClean="0"/>
              <a:t>1. алкоголь придает силы.</a:t>
            </a:r>
            <a:br>
              <a:rPr lang="ru-RU" sz="2700" dirty="0" smtClean="0"/>
            </a:br>
            <a:r>
              <a:rPr lang="ru-RU" sz="2700" dirty="0" smtClean="0"/>
              <a:t> 2. Алкоголь является наркотическим веществом.</a:t>
            </a:r>
            <a:br>
              <a:rPr lang="ru-RU" sz="2700" dirty="0" smtClean="0"/>
            </a:br>
            <a:r>
              <a:rPr lang="ru-RU" sz="2700" dirty="0" smtClean="0"/>
              <a:t> 3. Употребление алкоголя приводит к заболеванию  - алкоголизму.</a:t>
            </a:r>
            <a:br>
              <a:rPr lang="ru-RU" sz="2700" dirty="0" smtClean="0"/>
            </a:br>
            <a:r>
              <a:rPr lang="ru-RU" sz="2700" dirty="0" smtClean="0"/>
              <a:t> 4. Подростки употребляют алкоголь за компанию.</a:t>
            </a:r>
            <a:br>
              <a:rPr lang="ru-RU" sz="2700" dirty="0" smtClean="0"/>
            </a:br>
            <a:r>
              <a:rPr lang="ru-RU" sz="2700" dirty="0" smtClean="0"/>
              <a:t> 5. употребление алкоголя является одной из причин заболеваний сердечно - сосудистой системы.</a:t>
            </a:r>
            <a:br>
              <a:rPr lang="ru-RU" sz="2700" dirty="0" smtClean="0"/>
            </a:br>
            <a:r>
              <a:rPr lang="ru-RU" sz="2700" dirty="0" smtClean="0"/>
              <a:t> 6. Алкоголь является причиной заболеваний органов репродуктивной системы.</a:t>
            </a:r>
            <a:br>
              <a:rPr lang="ru-RU" sz="2700" dirty="0" smtClean="0"/>
            </a:br>
            <a:r>
              <a:rPr lang="ru-RU" sz="2700" dirty="0" smtClean="0"/>
              <a:t> 7. Алкоголь является причиной онкологических заболеваний.</a:t>
            </a:r>
            <a:br>
              <a:rPr lang="ru-RU" sz="2700" dirty="0" smtClean="0"/>
            </a:br>
            <a:r>
              <a:rPr lang="ru-RU" sz="2700" dirty="0" smtClean="0"/>
              <a:t> 8. Алкоголь снижает интеллект человека.</a:t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52401"/>
            <a:ext cx="7391400" cy="8381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sz="6000" dirty="0" smtClean="0"/>
              <a:t>Правда или ложь</a:t>
            </a:r>
            <a:endParaRPr lang="ru-RU" sz="60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486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Для пьянства есть такие поводы:</a:t>
            </a:r>
            <a:endParaRPr lang="ru-RU" sz="3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43000"/>
            <a:ext cx="7543800" cy="53127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Поминки, праздник, встреча, проводы,</a:t>
            </a:r>
          </a:p>
          <a:p>
            <a:pPr>
              <a:buNone/>
            </a:pPr>
            <a:r>
              <a:rPr lang="ru-RU" sz="3600" dirty="0" smtClean="0"/>
              <a:t>Крестины, свадьба и развод,</a:t>
            </a:r>
          </a:p>
          <a:p>
            <a:pPr>
              <a:buNone/>
            </a:pPr>
            <a:r>
              <a:rPr lang="ru-RU" sz="3600" dirty="0" smtClean="0"/>
              <a:t>Мороз, охота, Новый год, </a:t>
            </a:r>
          </a:p>
          <a:p>
            <a:pPr>
              <a:buNone/>
            </a:pPr>
            <a:r>
              <a:rPr lang="ru-RU" sz="3600" dirty="0" smtClean="0"/>
              <a:t>Выздоровленье, новоселье,</a:t>
            </a:r>
          </a:p>
          <a:p>
            <a:pPr>
              <a:buNone/>
            </a:pPr>
            <a:r>
              <a:rPr lang="ru-RU" sz="3600" dirty="0" smtClean="0"/>
              <a:t>Успех, награда, новых чин,</a:t>
            </a:r>
          </a:p>
          <a:p>
            <a:pPr>
              <a:buNone/>
            </a:pPr>
            <a:r>
              <a:rPr lang="ru-RU" sz="3600" dirty="0" smtClean="0"/>
              <a:t>И просто пьянство - без причин.</a:t>
            </a:r>
          </a:p>
          <a:p>
            <a:pPr>
              <a:buNone/>
            </a:pPr>
            <a:r>
              <a:rPr lang="ru-RU" sz="2000" dirty="0" smtClean="0"/>
              <a:t>( перевод англ. поэта Роберта Бернса – С. Маршак)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7924800" cy="2438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Arial Unicode MS" pitchFamily="34" charset="-128"/>
              </a:rPr>
              <a:t>« </a:t>
            </a: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>Алкоголизм»</a:t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</a:br>
            <a:r>
              <a:rPr lang="ru-RU" sz="3200" dirty="0" smtClean="0">
                <a:solidFill>
                  <a:schemeClr val="tx1"/>
                </a:solidFill>
                <a:latin typeface="Arial Unicode MS" pitchFamily="34" charset="-128"/>
              </a:rPr>
              <a:t>«Особенности подросткового алкоголизма»</a:t>
            </a:r>
            <a:endParaRPr lang="ru-RU" sz="3200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533401"/>
            <a:ext cx="7924800" cy="1447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4000" dirty="0" smtClean="0"/>
              <a:t>« Последствия употребления алкоголя»</a:t>
            </a:r>
            <a:endParaRPr lang="ru-RU" sz="4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651</TotalTime>
  <Words>570</Words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Урок здоровья</vt:lpstr>
      <vt:lpstr>задачи:</vt:lpstr>
      <vt:lpstr> Девиз:  В путь – дорогу собирайся,  За здоровьем отправляйся Я здоровье сберегу Сам себе я помогу.</vt:lpstr>
      <vt:lpstr>Реклама -</vt:lpstr>
      <vt:lpstr>Реклама  </vt:lpstr>
      <vt:lpstr>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</vt:lpstr>
      <vt:lpstr> 1. алкоголь придает силы.  2. Алкоголь является наркотическим веществом.  3. Употребление алкоголя приводит к заболеванию  - алкоголизму.  4. Подростки употребляют алкоголь за компанию.  5. употребление алкоголя является одной из причин заболеваний сердечно - сосудистой системы.  6. Алкоголь является причиной заболеваний органов репродуктивной системы.  7. Алкоголь является причиной онкологических заболеваний.  8. Алкоголь снижает интеллект человека.     </vt:lpstr>
      <vt:lpstr>Для пьянства есть такие поводы:</vt:lpstr>
      <vt:lpstr>« Алкоголизм»   «Особенности подросткового алкоголизма»</vt:lpstr>
      <vt:lpstr>Люди употребляющие спиртные напитки выглядят жалкими, смешными.</vt:lpstr>
      <vt:lpstr>«Говорю нет»</vt:lpstr>
      <vt:lpstr>Средь традиций самых разных есть нелегкая одна если встреча, если праздник,  Значит, пей и пей до дна! Пей одну и пей другую, и седьмую, и восьмую Просят, давят, жмут «друзья»! Ну, а если не могу я, Ну, а если мне нельзя? Ну, а если есть причина завтра утром в форме быть, Подскажите, как мне быть? Пить спиртное иль не пить?</vt:lpstr>
      <vt:lpstr>Ситуации</vt:lpstr>
      <vt:lpstr>Слайд 14</vt:lpstr>
      <vt:lpstr>Влияние алкоголя на организм человека.   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 </vt:lpstr>
      <vt:lpstr>Анкета</vt:lpstr>
      <vt:lpstr>1. О чем вы узнали на уроке? 2. Какой вывод вы сделали для себя? 3. что вам понравилось на уроке больше всего? 4. Что не понравилось?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здоровья</dc:title>
  <cp:lastModifiedBy>XTreme</cp:lastModifiedBy>
  <cp:revision>62</cp:revision>
  <dcterms:modified xsi:type="dcterms:W3CDTF">2010-12-08T18:50:31Z</dcterms:modified>
</cp:coreProperties>
</file>