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9" r:id="rId3"/>
    <p:sldId id="260" r:id="rId4"/>
    <p:sldId id="263" r:id="rId5"/>
    <p:sldId id="264" r:id="rId6"/>
    <p:sldId id="265" r:id="rId7"/>
    <p:sldId id="266" r:id="rId8"/>
    <p:sldId id="267" r:id="rId9"/>
    <p:sldId id="268" r:id="rId10"/>
    <p:sldId id="269" r:id="rId11"/>
    <p:sldId id="270" r:id="rId12"/>
    <p:sldId id="271" r:id="rId13"/>
    <p:sldId id="272" r:id="rId14"/>
    <p:sldId id="273" r:id="rId15"/>
    <p:sldId id="274" r:id="rId16"/>
    <p:sldId id="279" r:id="rId17"/>
    <p:sldId id="275" r:id="rId18"/>
    <p:sldId id="276" r:id="rId19"/>
    <p:sldId id="277" r:id="rId20"/>
    <p:sldId id="278" r:id="rId21"/>
    <p:sldId id="280" r:id="rId22"/>
    <p:sldId id="281" r:id="rId23"/>
    <p:sldId id="282" r:id="rId24"/>
    <p:sldId id="283" r:id="rId25"/>
    <p:sldId id="284" r:id="rId26"/>
    <p:sldId id="285" r:id="rId27"/>
    <p:sldId id="286" r:id="rId28"/>
    <p:sldId id="28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99" autoAdjust="0"/>
    <p:restoredTop sz="94268" autoAdjust="0"/>
  </p:normalViewPr>
  <p:slideViewPr>
    <p:cSldViewPr>
      <p:cViewPr varScale="1">
        <p:scale>
          <a:sx n="103" d="100"/>
          <a:sy n="103" d="100"/>
        </p:scale>
        <p:origin x="-2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74BEDA-D99E-41C9-B323-5A7BE9261BB4}" type="datetimeFigureOut">
              <a:rPr lang="ru-RU" smtClean="0"/>
              <a:pPr/>
              <a:t>27.04.2012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EE9E36-2F63-4667-8611-42244D48B8C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7EE9E36-2F63-4667-8611-42244D48B8C2}"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7EE9E36-2F63-4667-8611-42244D48B8C2}" type="slidenum">
              <a:rPr lang="ru-RU" smtClean="0"/>
              <a:pPr/>
              <a:t>15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7EE9E36-2F63-4667-8611-42244D48B8C2}"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E824077E-00CD-48D9-9469-C900802FB09C}" type="datetimeFigureOut">
              <a:rPr lang="ru-RU" smtClean="0"/>
              <a:pPr/>
              <a:t>27.04.2012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25ABC14D-ADB2-43BD-B460-2F285D7F047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824077E-00CD-48D9-9469-C900802FB09C}" type="datetimeFigureOut">
              <a:rPr lang="ru-RU" smtClean="0"/>
              <a:pPr/>
              <a:t>27.04.2012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5ABC14D-ADB2-43BD-B460-2F285D7F047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824077E-00CD-48D9-9469-C900802FB09C}" type="datetimeFigureOut">
              <a:rPr lang="ru-RU" smtClean="0"/>
              <a:pPr/>
              <a:t>27.04.2012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5ABC14D-ADB2-43BD-B460-2F285D7F047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824077E-00CD-48D9-9469-C900802FB09C}" type="datetimeFigureOut">
              <a:rPr lang="ru-RU" smtClean="0"/>
              <a:pPr/>
              <a:t>27.04.2012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5ABC14D-ADB2-43BD-B460-2F285D7F047F}"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824077E-00CD-48D9-9469-C900802FB09C}" type="datetimeFigureOut">
              <a:rPr lang="ru-RU" smtClean="0"/>
              <a:pPr/>
              <a:t>27.04.2012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5ABC14D-ADB2-43BD-B460-2F285D7F047F}"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824077E-00CD-48D9-9469-C900802FB09C}" type="datetimeFigureOut">
              <a:rPr lang="ru-RU" smtClean="0"/>
              <a:pPr/>
              <a:t>27.04.2012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5ABC14D-ADB2-43BD-B460-2F285D7F047F}"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824077E-00CD-48D9-9469-C900802FB09C}" type="datetimeFigureOut">
              <a:rPr lang="ru-RU" smtClean="0"/>
              <a:pPr/>
              <a:t>27.04.2012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5ABC14D-ADB2-43BD-B460-2F285D7F047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E824077E-00CD-48D9-9469-C900802FB09C}" type="datetimeFigureOut">
              <a:rPr lang="ru-RU" smtClean="0"/>
              <a:pPr/>
              <a:t>27.04.2012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5ABC14D-ADB2-43BD-B460-2F285D7F047F}"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E824077E-00CD-48D9-9469-C900802FB09C}" type="datetimeFigureOut">
              <a:rPr lang="ru-RU" smtClean="0"/>
              <a:pPr/>
              <a:t>27.04.2012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5ABC14D-ADB2-43BD-B460-2F285D7F047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E824077E-00CD-48D9-9469-C900802FB09C}" type="datetimeFigureOut">
              <a:rPr lang="ru-RU" smtClean="0"/>
              <a:pPr/>
              <a:t>27.04.2012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5ABC14D-ADB2-43BD-B460-2F285D7F047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E824077E-00CD-48D9-9469-C900802FB09C}" type="datetimeFigureOut">
              <a:rPr lang="ru-RU" smtClean="0"/>
              <a:pPr/>
              <a:t>27.04.2012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25ABC14D-ADB2-43BD-B460-2F285D7F047F}"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824077E-00CD-48D9-9469-C900802FB09C}" type="datetimeFigureOut">
              <a:rPr lang="ru-RU" smtClean="0"/>
              <a:pPr/>
              <a:t>27.04.2012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5ABC14D-ADB2-43BD-B460-2F285D7F047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97568"/>
          </a:xfrm>
        </p:spPr>
        <p:txBody>
          <a:bodyPr/>
          <a:lstStyle/>
          <a:p>
            <a:pPr algn="ctr"/>
            <a:r>
              <a:rPr lang="ru-RU" dirty="0" smtClean="0">
                <a:solidFill>
                  <a:srgbClr val="002060"/>
                </a:solidFill>
                <a:latin typeface="TruthCYR Medium" pitchFamily="50" charset="-52"/>
              </a:rPr>
              <a:t>Предметная неделя по кулинарии</a:t>
            </a:r>
            <a:br>
              <a:rPr lang="ru-RU" dirty="0" smtClean="0">
                <a:solidFill>
                  <a:srgbClr val="002060"/>
                </a:solidFill>
                <a:latin typeface="TruthCYR Medium" pitchFamily="50" charset="-52"/>
              </a:rPr>
            </a:br>
            <a:r>
              <a:rPr lang="ru-RU" dirty="0" smtClean="0">
                <a:solidFill>
                  <a:srgbClr val="002060"/>
                </a:solidFill>
                <a:latin typeface="TruthCYR Medium" pitchFamily="50" charset="-52"/>
              </a:rPr>
              <a:t>«Кулинарный калейдоскоп»</a:t>
            </a:r>
            <a:endParaRPr lang="ru-RU" dirty="0">
              <a:solidFill>
                <a:srgbClr val="002060"/>
              </a:solidFill>
              <a:latin typeface="TruthCYR Medium" pitchFamily="50" charset="-52"/>
            </a:endParaRPr>
          </a:p>
        </p:txBody>
      </p:sp>
      <p:sp>
        <p:nvSpPr>
          <p:cNvPr id="3" name="Прямоугольник 2"/>
          <p:cNvSpPr/>
          <p:nvPr/>
        </p:nvSpPr>
        <p:spPr>
          <a:xfrm rot="10800000" flipV="1">
            <a:off x="4929190" y="4566501"/>
            <a:ext cx="3643338" cy="1077218"/>
          </a:xfrm>
          <a:prstGeom prst="rect">
            <a:avLst/>
          </a:prstGeom>
        </p:spPr>
        <p:txBody>
          <a:bodyPr wrap="square">
            <a:spAutoFit/>
          </a:bodyPr>
          <a:lstStyle/>
          <a:p>
            <a:pPr algn="just"/>
            <a:r>
              <a:rPr lang="ru-RU" sz="1600" dirty="0" smtClean="0">
                <a:solidFill>
                  <a:srgbClr val="002060"/>
                </a:solidFill>
              </a:rPr>
              <a:t>«Изобретение нового блюда важнее для счастья людей, нежели открытие новой планеты».</a:t>
            </a:r>
            <a:endParaRPr lang="ru-RU" sz="1600" dirty="0">
              <a:solidFill>
                <a:srgbClr val="002060"/>
              </a:solidFill>
            </a:endParaRPr>
          </a:p>
        </p:txBody>
      </p:sp>
      <p:sp>
        <p:nvSpPr>
          <p:cNvPr id="4" name="Прямоугольник 3"/>
          <p:cNvSpPr/>
          <p:nvPr/>
        </p:nvSpPr>
        <p:spPr>
          <a:xfrm>
            <a:off x="4929190" y="5572141"/>
            <a:ext cx="3714776" cy="584775"/>
          </a:xfrm>
          <a:prstGeom prst="rect">
            <a:avLst/>
          </a:prstGeom>
        </p:spPr>
        <p:txBody>
          <a:bodyPr wrap="square">
            <a:spAutoFit/>
          </a:bodyPr>
          <a:lstStyle/>
          <a:p>
            <a:pPr algn="r"/>
            <a:r>
              <a:rPr lang="ru-RU" sz="1600" dirty="0" smtClean="0">
                <a:solidFill>
                  <a:srgbClr val="002060"/>
                </a:solidFill>
              </a:rPr>
              <a:t>Великий гурман Жан Ансельм </a:t>
            </a:r>
            <a:r>
              <a:rPr lang="ru-RU" sz="1600" dirty="0" err="1" smtClean="0">
                <a:solidFill>
                  <a:srgbClr val="002060"/>
                </a:solidFill>
              </a:rPr>
              <a:t>Брийя-Саварен</a:t>
            </a:r>
            <a:endParaRPr lang="ru-RU" sz="1600" dirty="0">
              <a:solidFill>
                <a:srgbClr val="002060"/>
              </a:solidFill>
            </a:endParaRPr>
          </a:p>
        </p:txBody>
      </p:sp>
      <p:pic>
        <p:nvPicPr>
          <p:cNvPr id="1026" name="Picture 2" descr="C:\Documents and Settings\User\Рабочий стол\613170.jpg"/>
          <p:cNvPicPr>
            <a:picLocks noChangeAspect="1" noChangeArrowheads="1"/>
          </p:cNvPicPr>
          <p:nvPr/>
        </p:nvPicPr>
        <p:blipFill>
          <a:blip r:embed="rId3" cstate="screen"/>
          <a:srcRect/>
          <a:stretch>
            <a:fillRect/>
          </a:stretch>
        </p:blipFill>
        <p:spPr bwMode="auto">
          <a:xfrm>
            <a:off x="357158" y="2714620"/>
            <a:ext cx="1905013" cy="2857520"/>
          </a:xfrm>
          <a:prstGeom prst="rect">
            <a:avLst/>
          </a:prstGeom>
          <a:noFill/>
        </p:spPr>
      </p:pic>
      <p:sp>
        <p:nvSpPr>
          <p:cNvPr id="6" name="TextBox 5"/>
          <p:cNvSpPr txBox="1"/>
          <p:nvPr/>
        </p:nvSpPr>
        <p:spPr>
          <a:xfrm>
            <a:off x="0" y="6581001"/>
            <a:ext cx="2715984" cy="276999"/>
          </a:xfrm>
          <a:prstGeom prst="rect">
            <a:avLst/>
          </a:prstGeom>
          <a:noFill/>
        </p:spPr>
        <p:txBody>
          <a:bodyPr wrap="square" rtlCol="0">
            <a:spAutoFit/>
          </a:bodyPr>
          <a:lstStyle/>
          <a:p>
            <a:r>
              <a:rPr lang="ru-RU" sz="1200" dirty="0" smtClean="0"/>
              <a:t>Преподаватель: Быковская А.Б.</a:t>
            </a:r>
            <a:endParaRPr lang="ru-RU" sz="1200" dirty="0"/>
          </a:p>
        </p:txBody>
      </p:sp>
    </p:spTree>
  </p:cSld>
  <p:clrMapOvr>
    <a:masterClrMapping/>
  </p:clrMapOvr>
  <p:transition>
    <p:cover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91440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16. Труден путь этого овоща на русский стол. Даже в жестокие голодные годы народ упорно не желал допускать на свой стол иноземный продукт – «чертово яблоко». Но шло время, и этот овощ стал полноценным хозяином нашего стола.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Вопрос: Что же это за овощ?</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 картофель.</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17. Когда- то давно на Руси этот суп называли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калья</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Готовили его не только с огурцами, но и с солеными лимонами. Добавляя часто и почки. А подавали с различными пирогами.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Вопрос: какой это суп?</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 рассольник</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18. Эта бобовая культура впервые появилась в России в первой половине 16 века. Долгое время она играла роль декоративного растения, украшая дворцовые сады. В пищу эту культуру стали использовать только с первой половины 18 века. В ней содержится большое количество белка - до 25%.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Вопрос: что это за культура?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 фасоль.</a:t>
            </a:r>
          </a:p>
          <a:p>
            <a:pPr marL="0" marR="0" lvl="0" indent="0" algn="just"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200" b="1" dirty="0" smtClean="0">
                <a:latin typeface="Times New Roman" pitchFamily="18" charset="0"/>
                <a:cs typeface="Times New Roman" pitchFamily="18" charset="0"/>
              </a:rPr>
              <a:t>ЭТАП 2</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6" name="Picture 2" descr="C:\Documents and Settings\User\Мои документы\Мои рисунки\img007.jpg"/>
          <p:cNvPicPr>
            <a:picLocks noChangeAspect="1" noChangeArrowheads="1"/>
          </p:cNvPicPr>
          <p:nvPr/>
        </p:nvPicPr>
        <p:blipFill>
          <a:blip r:embed="rId2" cstate="screen"/>
          <a:srcRect/>
          <a:stretch>
            <a:fillRect/>
          </a:stretch>
        </p:blipFill>
        <p:spPr bwMode="auto">
          <a:xfrm>
            <a:off x="2651125" y="2200275"/>
            <a:ext cx="6492875" cy="46577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a:bodyPr>
          <a:lstStyle/>
          <a:p>
            <a:pPr algn="just">
              <a:buNone/>
            </a:pPr>
            <a:r>
              <a:rPr lang="ru-RU" sz="1800" dirty="0" smtClean="0"/>
              <a:t>Пожалуй, самым зрелищным был конкурс профессионального мастерства, который прошёл 7 декабря среди учащихся групп ПК – 55, 57, 60.  Конкурс был организован под руководством заместителя заведующего 2 структурного подразделения </a:t>
            </a:r>
            <a:r>
              <a:rPr lang="ru-RU" sz="1800" dirty="0" err="1" smtClean="0"/>
              <a:t>Собуляк</a:t>
            </a:r>
            <a:r>
              <a:rPr lang="ru-RU" sz="1800" dirty="0" smtClean="0"/>
              <a:t> Н.М. и мастеров производственного обучения </a:t>
            </a:r>
            <a:r>
              <a:rPr lang="ru-RU" sz="1800" dirty="0" err="1" smtClean="0"/>
              <a:t>Савватеевой</a:t>
            </a:r>
            <a:r>
              <a:rPr lang="ru-RU" sz="1800" dirty="0" smtClean="0"/>
              <a:t> М.Ю., Смирновой Е.А.</a:t>
            </a:r>
          </a:p>
          <a:p>
            <a:pPr algn="just">
              <a:buNone/>
            </a:pPr>
            <a:r>
              <a:rPr lang="ru-RU" sz="1800" dirty="0" smtClean="0"/>
              <a:t>Конкурс включал в себя: практическую часть -  4 часа, за отведённое время необходимо было приготовить: холодное блюдо, горячее второе блюдо,  десерт; декор и представление стола.</a:t>
            </a:r>
          </a:p>
          <a:p>
            <a:pPr algn="just">
              <a:buNone/>
            </a:pPr>
            <a:r>
              <a:rPr lang="ru-RU" sz="1800" dirty="0" smtClean="0"/>
              <a:t>     Учащиеся групп продемонстрировали свои умения, показали творческие способности, проявили чудеса фантазии.</a:t>
            </a:r>
          </a:p>
          <a:p>
            <a:pPr algn="just">
              <a:buNone/>
            </a:pPr>
            <a:r>
              <a:rPr lang="ru-RU" sz="1800" dirty="0" smtClean="0"/>
              <a:t>     Жюри было достаточно трудно выбрать победителей т.к. все участники  показали высокий уровень подготовки, работали практически без нарушений санитарных норм и правил, все уложились в отведённое время, оригинально и с выдумкой защищали свои столы, и тем не менее места и номинации были распределены следующим образом.</a:t>
            </a:r>
            <a:endParaRPr lang="ru-RU" sz="1800" dirty="0"/>
          </a:p>
        </p:txBody>
      </p:sp>
      <p:sp>
        <p:nvSpPr>
          <p:cNvPr id="3" name="Заголовок 2"/>
          <p:cNvSpPr>
            <a:spLocks noGrp="1"/>
          </p:cNvSpPr>
          <p:nvPr>
            <p:ph type="title"/>
          </p:nvPr>
        </p:nvSpPr>
        <p:spPr>
          <a:xfrm>
            <a:off x="457200" y="274638"/>
            <a:ext cx="8229600" cy="1296974"/>
          </a:xfrm>
        </p:spPr>
        <p:txBody>
          <a:bodyPr>
            <a:normAutofit/>
          </a:bodyPr>
          <a:lstStyle/>
          <a:p>
            <a:pPr algn="ctr"/>
            <a:r>
              <a:rPr lang="ru-RU" sz="3200" dirty="0" smtClean="0">
                <a:solidFill>
                  <a:srgbClr val="00B0F0"/>
                </a:solidFill>
              </a:rPr>
              <a:t>Конкурс профессионального мастерства по специальности «Повар»</a:t>
            </a:r>
            <a:endParaRPr lang="ru-RU" sz="3200" dirty="0">
              <a:solidFill>
                <a:srgbClr val="00B0F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Неделя кулинарии 2011\Изображение 076.jpg"/>
          <p:cNvPicPr>
            <a:picLocks noChangeAspect="1" noChangeArrowheads="1"/>
          </p:cNvPicPr>
          <p:nvPr/>
        </p:nvPicPr>
        <p:blipFill>
          <a:blip r:embed="rId2" cstate="screen"/>
          <a:srcRect/>
          <a:stretch>
            <a:fillRect/>
          </a:stretch>
        </p:blipFill>
        <p:spPr bwMode="auto">
          <a:xfrm>
            <a:off x="0" y="0"/>
            <a:ext cx="4214810" cy="3357562"/>
          </a:xfrm>
          <a:prstGeom prst="rect">
            <a:avLst/>
          </a:prstGeom>
          <a:noFill/>
        </p:spPr>
      </p:pic>
      <p:sp>
        <p:nvSpPr>
          <p:cNvPr id="3" name="TextBox 2"/>
          <p:cNvSpPr txBox="1"/>
          <p:nvPr/>
        </p:nvSpPr>
        <p:spPr>
          <a:xfrm>
            <a:off x="142844" y="3429001"/>
            <a:ext cx="4195379" cy="646331"/>
          </a:xfrm>
          <a:prstGeom prst="rect">
            <a:avLst/>
          </a:prstGeom>
          <a:noFill/>
        </p:spPr>
        <p:txBody>
          <a:bodyPr wrap="square" rtlCol="0">
            <a:spAutoFit/>
          </a:bodyPr>
          <a:lstStyle/>
          <a:p>
            <a:r>
              <a:rPr lang="ru-RU" dirty="0" smtClean="0"/>
              <a:t>1 место Сухорукова Ольга ПК – 60</a:t>
            </a:r>
          </a:p>
          <a:p>
            <a:r>
              <a:rPr lang="ru-RU" dirty="0" smtClean="0"/>
              <a:t>Мастер </a:t>
            </a:r>
            <a:r>
              <a:rPr lang="ru-RU" dirty="0" err="1" smtClean="0"/>
              <a:t>п</a:t>
            </a:r>
            <a:r>
              <a:rPr lang="ru-RU" dirty="0" smtClean="0"/>
              <a:t>/о Смирнова Е.А. </a:t>
            </a:r>
            <a:endParaRPr lang="ru-RU" dirty="0"/>
          </a:p>
        </p:txBody>
      </p:sp>
      <p:pic>
        <p:nvPicPr>
          <p:cNvPr id="27651" name="Picture 3" descr="M:\Неделя кулинарии 2011\Изображение 045.jpg"/>
          <p:cNvPicPr>
            <a:picLocks noChangeAspect="1" noChangeArrowheads="1"/>
          </p:cNvPicPr>
          <p:nvPr/>
        </p:nvPicPr>
        <p:blipFill>
          <a:blip r:embed="rId3" cstate="screen"/>
          <a:srcRect/>
          <a:stretch>
            <a:fillRect/>
          </a:stretch>
        </p:blipFill>
        <p:spPr bwMode="auto">
          <a:xfrm>
            <a:off x="6715140" y="214290"/>
            <a:ext cx="2214578" cy="1857388"/>
          </a:xfrm>
          <a:prstGeom prst="rect">
            <a:avLst/>
          </a:prstGeom>
          <a:noFill/>
        </p:spPr>
      </p:pic>
      <p:pic>
        <p:nvPicPr>
          <p:cNvPr id="27652" name="Picture 4" descr="M:\Неделя кулинарии 2011\Изображение 048.jpg"/>
          <p:cNvPicPr>
            <a:picLocks noChangeAspect="1" noChangeArrowheads="1"/>
          </p:cNvPicPr>
          <p:nvPr/>
        </p:nvPicPr>
        <p:blipFill>
          <a:blip r:embed="rId4" cstate="screen"/>
          <a:srcRect/>
          <a:stretch>
            <a:fillRect/>
          </a:stretch>
        </p:blipFill>
        <p:spPr bwMode="auto">
          <a:xfrm>
            <a:off x="4643438" y="2143116"/>
            <a:ext cx="2643206" cy="2214578"/>
          </a:xfrm>
          <a:prstGeom prst="rect">
            <a:avLst/>
          </a:prstGeom>
          <a:noFill/>
        </p:spPr>
      </p:pic>
      <p:pic>
        <p:nvPicPr>
          <p:cNvPr id="27653" name="Picture 5" descr="M:\Неделя кулинарии 2011\Изображение 070.jpg"/>
          <p:cNvPicPr>
            <a:picLocks noChangeAspect="1" noChangeArrowheads="1"/>
          </p:cNvPicPr>
          <p:nvPr/>
        </p:nvPicPr>
        <p:blipFill>
          <a:blip r:embed="rId5" cstate="screen"/>
          <a:srcRect/>
          <a:stretch>
            <a:fillRect/>
          </a:stretch>
        </p:blipFill>
        <p:spPr bwMode="auto">
          <a:xfrm>
            <a:off x="7358082" y="3506763"/>
            <a:ext cx="1785918" cy="3351237"/>
          </a:xfrm>
          <a:prstGeom prst="rect">
            <a:avLst/>
          </a:prstGeom>
          <a:noFill/>
        </p:spPr>
      </p:pic>
      <p:pic>
        <p:nvPicPr>
          <p:cNvPr id="27654" name="Picture 6" descr="M:\Неделя кулинарии 2011\Изображение 031.jpg"/>
          <p:cNvPicPr>
            <a:picLocks noChangeAspect="1" noChangeArrowheads="1"/>
          </p:cNvPicPr>
          <p:nvPr/>
        </p:nvPicPr>
        <p:blipFill>
          <a:blip r:embed="rId6" cstate="screen"/>
          <a:srcRect/>
          <a:stretch>
            <a:fillRect/>
          </a:stretch>
        </p:blipFill>
        <p:spPr bwMode="auto">
          <a:xfrm>
            <a:off x="214282" y="4071942"/>
            <a:ext cx="3571901" cy="278605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Неделя кулинарии 2011\Изображение 082.jpg"/>
          <p:cNvPicPr>
            <a:picLocks noChangeAspect="1" noChangeArrowheads="1"/>
          </p:cNvPicPr>
          <p:nvPr/>
        </p:nvPicPr>
        <p:blipFill>
          <a:blip r:embed="rId2" cstate="screen"/>
          <a:srcRect/>
          <a:stretch>
            <a:fillRect/>
          </a:stretch>
        </p:blipFill>
        <p:spPr bwMode="auto">
          <a:xfrm>
            <a:off x="0" y="0"/>
            <a:ext cx="4214810" cy="3571876"/>
          </a:xfrm>
          <a:prstGeom prst="rect">
            <a:avLst/>
          </a:prstGeom>
          <a:noFill/>
        </p:spPr>
      </p:pic>
      <p:sp>
        <p:nvSpPr>
          <p:cNvPr id="3" name="TextBox 2"/>
          <p:cNvSpPr txBox="1"/>
          <p:nvPr/>
        </p:nvSpPr>
        <p:spPr>
          <a:xfrm>
            <a:off x="0" y="3714752"/>
            <a:ext cx="4429124" cy="646331"/>
          </a:xfrm>
          <a:prstGeom prst="rect">
            <a:avLst/>
          </a:prstGeom>
          <a:noFill/>
        </p:spPr>
        <p:txBody>
          <a:bodyPr wrap="square" rtlCol="0">
            <a:spAutoFit/>
          </a:bodyPr>
          <a:lstStyle/>
          <a:p>
            <a:r>
              <a:rPr lang="ru-RU" dirty="0" smtClean="0"/>
              <a:t>2 место </a:t>
            </a:r>
            <a:r>
              <a:rPr lang="ru-RU" dirty="0" err="1" smtClean="0"/>
              <a:t>Верхутина</a:t>
            </a:r>
            <a:r>
              <a:rPr lang="ru-RU" dirty="0" smtClean="0"/>
              <a:t> Светлана ПК – 57</a:t>
            </a:r>
          </a:p>
          <a:p>
            <a:r>
              <a:rPr lang="ru-RU" dirty="0" smtClean="0"/>
              <a:t>Мастер </a:t>
            </a:r>
            <a:r>
              <a:rPr lang="ru-RU" dirty="0" err="1" smtClean="0"/>
              <a:t>п</a:t>
            </a:r>
            <a:r>
              <a:rPr lang="ru-RU" dirty="0" smtClean="0"/>
              <a:t>/о </a:t>
            </a:r>
            <a:r>
              <a:rPr lang="ru-RU" dirty="0" err="1" smtClean="0"/>
              <a:t>Савватеева</a:t>
            </a:r>
            <a:r>
              <a:rPr lang="ru-RU" dirty="0" smtClean="0"/>
              <a:t> М.Ю.</a:t>
            </a:r>
            <a:endParaRPr lang="ru-RU" dirty="0"/>
          </a:p>
        </p:txBody>
      </p:sp>
      <p:pic>
        <p:nvPicPr>
          <p:cNvPr id="28675" name="Picture 3" descr="M:\Неделя кулинарии 2011\Изображение 055.jpg"/>
          <p:cNvPicPr>
            <a:picLocks noChangeAspect="1" noChangeArrowheads="1"/>
          </p:cNvPicPr>
          <p:nvPr/>
        </p:nvPicPr>
        <p:blipFill>
          <a:blip r:embed="rId3" cstate="screen"/>
          <a:srcRect/>
          <a:stretch>
            <a:fillRect/>
          </a:stretch>
        </p:blipFill>
        <p:spPr bwMode="auto">
          <a:xfrm>
            <a:off x="6000760" y="0"/>
            <a:ext cx="3143240" cy="2714620"/>
          </a:xfrm>
          <a:prstGeom prst="rect">
            <a:avLst/>
          </a:prstGeom>
          <a:noFill/>
        </p:spPr>
      </p:pic>
      <p:pic>
        <p:nvPicPr>
          <p:cNvPr id="28676" name="Picture 4" descr="M:\Неделя кулинарии 2011\Изображение 066.jpg"/>
          <p:cNvPicPr>
            <a:picLocks noChangeAspect="1" noChangeArrowheads="1"/>
          </p:cNvPicPr>
          <p:nvPr/>
        </p:nvPicPr>
        <p:blipFill>
          <a:blip r:embed="rId4" cstate="screen"/>
          <a:srcRect/>
          <a:stretch>
            <a:fillRect/>
          </a:stretch>
        </p:blipFill>
        <p:spPr bwMode="auto">
          <a:xfrm>
            <a:off x="4286248" y="2786058"/>
            <a:ext cx="2286016" cy="1857388"/>
          </a:xfrm>
          <a:prstGeom prst="rect">
            <a:avLst/>
          </a:prstGeom>
          <a:noFill/>
        </p:spPr>
      </p:pic>
      <p:pic>
        <p:nvPicPr>
          <p:cNvPr id="28677" name="Picture 5" descr="M:\Неделя кулинарии 2011\Изображение 071.jpg"/>
          <p:cNvPicPr>
            <a:picLocks noChangeAspect="1" noChangeArrowheads="1"/>
          </p:cNvPicPr>
          <p:nvPr/>
        </p:nvPicPr>
        <p:blipFill>
          <a:blip r:embed="rId5" cstate="screen"/>
          <a:srcRect/>
          <a:stretch>
            <a:fillRect/>
          </a:stretch>
        </p:blipFill>
        <p:spPr bwMode="auto">
          <a:xfrm>
            <a:off x="6357950" y="4615592"/>
            <a:ext cx="2786050" cy="2242408"/>
          </a:xfrm>
          <a:prstGeom prst="rect">
            <a:avLst/>
          </a:prstGeom>
          <a:noFill/>
        </p:spPr>
      </p:pic>
      <p:pic>
        <p:nvPicPr>
          <p:cNvPr id="28678" name="Picture 6" descr="M:\Неделя кулинарии 2011\Изображение 038.jpg"/>
          <p:cNvPicPr>
            <a:picLocks noChangeAspect="1" noChangeArrowheads="1"/>
          </p:cNvPicPr>
          <p:nvPr/>
        </p:nvPicPr>
        <p:blipFill>
          <a:blip r:embed="rId6" cstate="screen"/>
          <a:srcRect/>
          <a:stretch>
            <a:fillRect/>
          </a:stretch>
        </p:blipFill>
        <p:spPr bwMode="auto">
          <a:xfrm>
            <a:off x="1857356" y="4286256"/>
            <a:ext cx="2000264" cy="257174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Неделя кулинарии 2011\Изображение 074.jpg"/>
          <p:cNvPicPr>
            <a:picLocks noChangeAspect="1" noChangeArrowheads="1"/>
          </p:cNvPicPr>
          <p:nvPr/>
        </p:nvPicPr>
        <p:blipFill>
          <a:blip r:embed="rId2" cstate="screen"/>
          <a:srcRect/>
          <a:stretch>
            <a:fillRect/>
          </a:stretch>
        </p:blipFill>
        <p:spPr bwMode="auto">
          <a:xfrm>
            <a:off x="0" y="0"/>
            <a:ext cx="3786182" cy="3286148"/>
          </a:xfrm>
          <a:prstGeom prst="rect">
            <a:avLst/>
          </a:prstGeom>
          <a:noFill/>
        </p:spPr>
      </p:pic>
      <p:sp>
        <p:nvSpPr>
          <p:cNvPr id="3" name="TextBox 2"/>
          <p:cNvSpPr txBox="1"/>
          <p:nvPr/>
        </p:nvSpPr>
        <p:spPr>
          <a:xfrm>
            <a:off x="0" y="3429000"/>
            <a:ext cx="4714876" cy="646331"/>
          </a:xfrm>
          <a:prstGeom prst="rect">
            <a:avLst/>
          </a:prstGeom>
          <a:noFill/>
        </p:spPr>
        <p:txBody>
          <a:bodyPr wrap="square" rtlCol="0">
            <a:spAutoFit/>
          </a:bodyPr>
          <a:lstStyle/>
          <a:p>
            <a:r>
              <a:rPr lang="ru-RU" dirty="0" smtClean="0"/>
              <a:t>3 место Конюшенко Владимир ПК – 60</a:t>
            </a:r>
          </a:p>
          <a:p>
            <a:r>
              <a:rPr lang="ru-RU" dirty="0" smtClean="0"/>
              <a:t>Мастер </a:t>
            </a:r>
            <a:r>
              <a:rPr lang="ru-RU" dirty="0" err="1" smtClean="0"/>
              <a:t>п</a:t>
            </a:r>
            <a:r>
              <a:rPr lang="ru-RU" dirty="0" smtClean="0"/>
              <a:t>/о Смирнова Е.А.</a:t>
            </a:r>
            <a:endParaRPr lang="ru-RU" dirty="0"/>
          </a:p>
        </p:txBody>
      </p:sp>
      <p:pic>
        <p:nvPicPr>
          <p:cNvPr id="29699" name="Picture 3" descr="M:\Неделя кулинарии 2011\Изображение 037.jpg"/>
          <p:cNvPicPr>
            <a:picLocks noChangeAspect="1" noChangeArrowheads="1"/>
          </p:cNvPicPr>
          <p:nvPr/>
        </p:nvPicPr>
        <p:blipFill>
          <a:blip r:embed="rId3" cstate="screen"/>
          <a:srcRect/>
          <a:stretch>
            <a:fillRect/>
          </a:stretch>
        </p:blipFill>
        <p:spPr bwMode="auto">
          <a:xfrm>
            <a:off x="0" y="4071942"/>
            <a:ext cx="2357455" cy="2786058"/>
          </a:xfrm>
          <a:prstGeom prst="rect">
            <a:avLst/>
          </a:prstGeom>
          <a:noFill/>
        </p:spPr>
      </p:pic>
      <p:pic>
        <p:nvPicPr>
          <p:cNvPr id="29700" name="Picture 4" descr="M:\Неделя кулинарии 2011\Изображение 049.jpg"/>
          <p:cNvPicPr>
            <a:picLocks noChangeAspect="1" noChangeArrowheads="1"/>
          </p:cNvPicPr>
          <p:nvPr/>
        </p:nvPicPr>
        <p:blipFill>
          <a:blip r:embed="rId4" cstate="screen"/>
          <a:srcRect/>
          <a:stretch>
            <a:fillRect/>
          </a:stretch>
        </p:blipFill>
        <p:spPr bwMode="auto">
          <a:xfrm>
            <a:off x="5572132" y="0"/>
            <a:ext cx="3571868" cy="3071810"/>
          </a:xfrm>
          <a:prstGeom prst="rect">
            <a:avLst/>
          </a:prstGeom>
          <a:noFill/>
        </p:spPr>
      </p:pic>
      <p:pic>
        <p:nvPicPr>
          <p:cNvPr id="29701" name="Picture 5" descr="M:\Неделя кулинарии 2011\Изображение 061.jpg"/>
          <p:cNvPicPr>
            <a:picLocks noChangeAspect="1" noChangeArrowheads="1"/>
          </p:cNvPicPr>
          <p:nvPr/>
        </p:nvPicPr>
        <p:blipFill>
          <a:blip r:embed="rId5" cstate="screen"/>
          <a:srcRect/>
          <a:stretch>
            <a:fillRect/>
          </a:stretch>
        </p:blipFill>
        <p:spPr bwMode="auto">
          <a:xfrm>
            <a:off x="6072198" y="4500570"/>
            <a:ext cx="3071802" cy="2357430"/>
          </a:xfrm>
          <a:prstGeom prst="rect">
            <a:avLst/>
          </a:prstGeom>
          <a:noFill/>
        </p:spPr>
      </p:pic>
      <p:pic>
        <p:nvPicPr>
          <p:cNvPr id="29702" name="Picture 6" descr="M:\Неделя кулинарии 2011\Изображение 050.jpg"/>
          <p:cNvPicPr>
            <a:picLocks noChangeAspect="1" noChangeArrowheads="1"/>
          </p:cNvPicPr>
          <p:nvPr/>
        </p:nvPicPr>
        <p:blipFill>
          <a:blip r:embed="rId6" cstate="screen"/>
          <a:srcRect/>
          <a:stretch>
            <a:fillRect/>
          </a:stretch>
        </p:blipFill>
        <p:spPr bwMode="auto">
          <a:xfrm>
            <a:off x="3143240" y="3714752"/>
            <a:ext cx="2857521" cy="207170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Неделя кулинарии 2011\Изображение 073.jpg"/>
          <p:cNvPicPr>
            <a:picLocks noChangeAspect="1" noChangeArrowheads="1"/>
          </p:cNvPicPr>
          <p:nvPr/>
        </p:nvPicPr>
        <p:blipFill>
          <a:blip r:embed="rId3" cstate="screen"/>
          <a:srcRect/>
          <a:stretch>
            <a:fillRect/>
          </a:stretch>
        </p:blipFill>
        <p:spPr bwMode="auto">
          <a:xfrm>
            <a:off x="214282" y="285728"/>
            <a:ext cx="3571868" cy="3065208"/>
          </a:xfrm>
          <a:prstGeom prst="rect">
            <a:avLst/>
          </a:prstGeom>
          <a:noFill/>
        </p:spPr>
      </p:pic>
      <p:sp>
        <p:nvSpPr>
          <p:cNvPr id="4" name="TextBox 3"/>
          <p:cNvSpPr txBox="1"/>
          <p:nvPr/>
        </p:nvSpPr>
        <p:spPr>
          <a:xfrm>
            <a:off x="0" y="3286124"/>
            <a:ext cx="4214810" cy="1200329"/>
          </a:xfrm>
          <a:prstGeom prst="rect">
            <a:avLst/>
          </a:prstGeom>
          <a:noFill/>
        </p:spPr>
        <p:txBody>
          <a:bodyPr wrap="square" rtlCol="0">
            <a:spAutoFit/>
          </a:bodyPr>
          <a:lstStyle/>
          <a:p>
            <a:r>
              <a:rPr lang="ru-RU" dirty="0" smtClean="0"/>
              <a:t> Номинация «За оригинальность</a:t>
            </a:r>
          </a:p>
          <a:p>
            <a:r>
              <a:rPr lang="ru-RU" dirty="0" smtClean="0"/>
              <a:t>идеи»  была присуждена Левчук Анне</a:t>
            </a:r>
          </a:p>
          <a:p>
            <a:r>
              <a:rPr lang="ru-RU" dirty="0" smtClean="0"/>
              <a:t>ПК - 60</a:t>
            </a:r>
            <a:endParaRPr lang="ru-RU" dirty="0"/>
          </a:p>
        </p:txBody>
      </p:sp>
      <p:pic>
        <p:nvPicPr>
          <p:cNvPr id="1027" name="Picture 3" descr="G:\Неделя кулинарии 2011\Изображение 058.jpg"/>
          <p:cNvPicPr>
            <a:picLocks noChangeAspect="1" noChangeArrowheads="1"/>
          </p:cNvPicPr>
          <p:nvPr/>
        </p:nvPicPr>
        <p:blipFill>
          <a:blip r:embed="rId4" cstate="screen"/>
          <a:srcRect/>
          <a:stretch>
            <a:fillRect/>
          </a:stretch>
        </p:blipFill>
        <p:spPr bwMode="auto">
          <a:xfrm>
            <a:off x="6215074" y="0"/>
            <a:ext cx="2928926" cy="2786058"/>
          </a:xfrm>
          <a:prstGeom prst="rect">
            <a:avLst/>
          </a:prstGeom>
          <a:noFill/>
        </p:spPr>
      </p:pic>
      <p:pic>
        <p:nvPicPr>
          <p:cNvPr id="1028" name="Picture 4" descr="G:\Неделя кулинарии 2011\Изображение 052.jpg"/>
          <p:cNvPicPr>
            <a:picLocks noChangeAspect="1" noChangeArrowheads="1"/>
          </p:cNvPicPr>
          <p:nvPr/>
        </p:nvPicPr>
        <p:blipFill>
          <a:blip r:embed="rId5" cstate="screen"/>
          <a:srcRect/>
          <a:stretch>
            <a:fillRect/>
          </a:stretch>
        </p:blipFill>
        <p:spPr bwMode="auto">
          <a:xfrm rot="931908">
            <a:off x="6696184" y="3727460"/>
            <a:ext cx="2428892" cy="2857520"/>
          </a:xfrm>
          <a:prstGeom prst="rect">
            <a:avLst/>
          </a:prstGeom>
          <a:noFill/>
        </p:spPr>
      </p:pic>
      <p:pic>
        <p:nvPicPr>
          <p:cNvPr id="1029" name="Picture 5" descr="G:\Неделя кулинарии 2011\Изображение 062.jpg"/>
          <p:cNvPicPr>
            <a:picLocks noChangeAspect="1" noChangeArrowheads="1"/>
          </p:cNvPicPr>
          <p:nvPr/>
        </p:nvPicPr>
        <p:blipFill>
          <a:blip r:embed="rId6" cstate="screen"/>
          <a:srcRect/>
          <a:stretch>
            <a:fillRect/>
          </a:stretch>
        </p:blipFill>
        <p:spPr bwMode="auto">
          <a:xfrm>
            <a:off x="1" y="4429132"/>
            <a:ext cx="3357554" cy="2428868"/>
          </a:xfrm>
          <a:prstGeom prst="rect">
            <a:avLst/>
          </a:prstGeom>
          <a:noFill/>
        </p:spPr>
      </p:pic>
      <p:pic>
        <p:nvPicPr>
          <p:cNvPr id="1030" name="Picture 6" descr="G:\Неделя кулинарии 2011\Изображение 041.jpg"/>
          <p:cNvPicPr>
            <a:picLocks noChangeAspect="1" noChangeArrowheads="1"/>
          </p:cNvPicPr>
          <p:nvPr/>
        </p:nvPicPr>
        <p:blipFill>
          <a:blip r:embed="rId7" cstate="screen"/>
          <a:srcRect/>
          <a:stretch>
            <a:fillRect/>
          </a:stretch>
        </p:blipFill>
        <p:spPr bwMode="auto">
          <a:xfrm>
            <a:off x="4143372" y="2571744"/>
            <a:ext cx="2928958" cy="350046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Неделя кулинарии 2011\Изображение 078.jpg"/>
          <p:cNvPicPr>
            <a:picLocks noChangeAspect="1" noChangeArrowheads="1"/>
          </p:cNvPicPr>
          <p:nvPr/>
        </p:nvPicPr>
        <p:blipFill>
          <a:blip r:embed="rId2" cstate="screen"/>
          <a:srcRect/>
          <a:stretch>
            <a:fillRect/>
          </a:stretch>
        </p:blipFill>
        <p:spPr bwMode="auto">
          <a:xfrm>
            <a:off x="0" y="0"/>
            <a:ext cx="3000364" cy="2500306"/>
          </a:xfrm>
          <a:prstGeom prst="rect">
            <a:avLst/>
          </a:prstGeom>
          <a:noFill/>
        </p:spPr>
      </p:pic>
      <p:sp>
        <p:nvSpPr>
          <p:cNvPr id="3" name="TextBox 2"/>
          <p:cNvSpPr txBox="1"/>
          <p:nvPr/>
        </p:nvSpPr>
        <p:spPr>
          <a:xfrm>
            <a:off x="0" y="2714620"/>
            <a:ext cx="3714744" cy="1477328"/>
          </a:xfrm>
          <a:prstGeom prst="rect">
            <a:avLst/>
          </a:prstGeom>
          <a:noFill/>
        </p:spPr>
        <p:txBody>
          <a:bodyPr wrap="square" rtlCol="0">
            <a:spAutoFit/>
          </a:bodyPr>
          <a:lstStyle/>
          <a:p>
            <a:r>
              <a:rPr lang="ru-RU" dirty="0" smtClean="0"/>
              <a:t>Номинация «За соблюдение санитарных норм и</a:t>
            </a:r>
          </a:p>
          <a:p>
            <a:r>
              <a:rPr lang="ru-RU" dirty="0" smtClean="0"/>
              <a:t>правил» была присуждена </a:t>
            </a:r>
            <a:r>
              <a:rPr lang="ru-RU" dirty="0" err="1" smtClean="0"/>
              <a:t>Хорошайловой</a:t>
            </a:r>
            <a:r>
              <a:rPr lang="ru-RU" dirty="0" smtClean="0"/>
              <a:t> Анастасии</a:t>
            </a:r>
          </a:p>
          <a:p>
            <a:r>
              <a:rPr lang="ru-RU" dirty="0" smtClean="0"/>
              <a:t>ПК - 60</a:t>
            </a:r>
            <a:endParaRPr lang="ru-RU" dirty="0"/>
          </a:p>
        </p:txBody>
      </p:sp>
      <p:pic>
        <p:nvPicPr>
          <p:cNvPr id="1027" name="Picture 3" descr="G:\Неделя кулинарии 2011\Изображение 032.jpg"/>
          <p:cNvPicPr>
            <a:picLocks noChangeAspect="1" noChangeArrowheads="1"/>
          </p:cNvPicPr>
          <p:nvPr/>
        </p:nvPicPr>
        <p:blipFill>
          <a:blip r:embed="rId3" cstate="screen"/>
          <a:srcRect/>
          <a:stretch>
            <a:fillRect/>
          </a:stretch>
        </p:blipFill>
        <p:spPr bwMode="auto">
          <a:xfrm>
            <a:off x="1071538" y="3929066"/>
            <a:ext cx="2214578" cy="2928934"/>
          </a:xfrm>
          <a:prstGeom prst="rect">
            <a:avLst/>
          </a:prstGeom>
          <a:noFill/>
        </p:spPr>
      </p:pic>
      <p:pic>
        <p:nvPicPr>
          <p:cNvPr id="1028" name="Picture 4" descr="G:\Неделя кулинарии 2011\Изображение 065.jpg"/>
          <p:cNvPicPr>
            <a:picLocks noChangeAspect="1" noChangeArrowheads="1"/>
          </p:cNvPicPr>
          <p:nvPr/>
        </p:nvPicPr>
        <p:blipFill>
          <a:blip r:embed="rId4" cstate="screen"/>
          <a:srcRect/>
          <a:stretch>
            <a:fillRect/>
          </a:stretch>
        </p:blipFill>
        <p:spPr bwMode="auto">
          <a:xfrm>
            <a:off x="6929422" y="0"/>
            <a:ext cx="2214578" cy="3571876"/>
          </a:xfrm>
          <a:prstGeom prst="rect">
            <a:avLst/>
          </a:prstGeom>
          <a:noFill/>
        </p:spPr>
      </p:pic>
      <p:pic>
        <p:nvPicPr>
          <p:cNvPr id="1029" name="Picture 5" descr="G:\Неделя кулинарии 2011\Изображение 046.jpg"/>
          <p:cNvPicPr>
            <a:picLocks noChangeAspect="1" noChangeArrowheads="1"/>
          </p:cNvPicPr>
          <p:nvPr/>
        </p:nvPicPr>
        <p:blipFill>
          <a:blip r:embed="rId5" cstate="screen"/>
          <a:srcRect/>
          <a:stretch>
            <a:fillRect/>
          </a:stretch>
        </p:blipFill>
        <p:spPr bwMode="auto">
          <a:xfrm>
            <a:off x="5810227" y="3857604"/>
            <a:ext cx="3333773" cy="3000396"/>
          </a:xfrm>
          <a:prstGeom prst="rect">
            <a:avLst/>
          </a:prstGeom>
          <a:noFill/>
        </p:spPr>
      </p:pic>
      <p:pic>
        <p:nvPicPr>
          <p:cNvPr id="1030" name="Picture 6" descr="G:\Неделя кулинарии 2011\Изображение 053.jpg"/>
          <p:cNvPicPr>
            <a:picLocks noChangeAspect="1" noChangeArrowheads="1"/>
          </p:cNvPicPr>
          <p:nvPr/>
        </p:nvPicPr>
        <p:blipFill>
          <a:blip r:embed="rId6" cstate="screen"/>
          <a:srcRect/>
          <a:stretch>
            <a:fillRect/>
          </a:stretch>
        </p:blipFill>
        <p:spPr bwMode="auto">
          <a:xfrm>
            <a:off x="3500430" y="1214422"/>
            <a:ext cx="3429024" cy="35719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Неделя кулинарии 2011\Изображение 079.jpg"/>
          <p:cNvPicPr>
            <a:picLocks noChangeAspect="1" noChangeArrowheads="1"/>
          </p:cNvPicPr>
          <p:nvPr/>
        </p:nvPicPr>
        <p:blipFill>
          <a:blip r:embed="rId2" cstate="screen"/>
          <a:srcRect/>
          <a:stretch>
            <a:fillRect/>
          </a:stretch>
        </p:blipFill>
        <p:spPr bwMode="auto">
          <a:xfrm>
            <a:off x="0" y="0"/>
            <a:ext cx="3500430" cy="3000372"/>
          </a:xfrm>
          <a:prstGeom prst="rect">
            <a:avLst/>
          </a:prstGeom>
          <a:noFill/>
        </p:spPr>
      </p:pic>
      <p:sp>
        <p:nvSpPr>
          <p:cNvPr id="3" name="TextBox 2"/>
          <p:cNvSpPr txBox="1"/>
          <p:nvPr/>
        </p:nvSpPr>
        <p:spPr>
          <a:xfrm>
            <a:off x="0" y="3214686"/>
            <a:ext cx="4929190" cy="923330"/>
          </a:xfrm>
          <a:prstGeom prst="rect">
            <a:avLst/>
          </a:prstGeom>
          <a:noFill/>
        </p:spPr>
        <p:txBody>
          <a:bodyPr wrap="square" rtlCol="0">
            <a:spAutoFit/>
          </a:bodyPr>
          <a:lstStyle/>
          <a:p>
            <a:r>
              <a:rPr lang="ru-RU" dirty="0" smtClean="0"/>
              <a:t>Номинация «Лучшая презентация блюд»</a:t>
            </a:r>
          </a:p>
          <a:p>
            <a:r>
              <a:rPr lang="ru-RU" dirty="0" smtClean="0"/>
              <a:t>заслуженна досталась </a:t>
            </a:r>
            <a:r>
              <a:rPr lang="ru-RU" dirty="0" err="1" smtClean="0"/>
              <a:t>Свечкарёву</a:t>
            </a:r>
            <a:r>
              <a:rPr lang="ru-RU" dirty="0" smtClean="0"/>
              <a:t> Павлу</a:t>
            </a:r>
          </a:p>
          <a:p>
            <a:r>
              <a:rPr lang="ru-RU" dirty="0" smtClean="0"/>
              <a:t>ПК - 60</a:t>
            </a:r>
            <a:endParaRPr lang="ru-RU" dirty="0"/>
          </a:p>
        </p:txBody>
      </p:sp>
      <p:pic>
        <p:nvPicPr>
          <p:cNvPr id="2051" name="Picture 3" descr="G:\Неделя кулинарии 2011\Изображение 072.jpg"/>
          <p:cNvPicPr>
            <a:picLocks noChangeAspect="1" noChangeArrowheads="1"/>
          </p:cNvPicPr>
          <p:nvPr/>
        </p:nvPicPr>
        <p:blipFill>
          <a:blip r:embed="rId3" cstate="screen"/>
          <a:srcRect/>
          <a:stretch>
            <a:fillRect/>
          </a:stretch>
        </p:blipFill>
        <p:spPr bwMode="auto">
          <a:xfrm>
            <a:off x="5500694" y="-142900"/>
            <a:ext cx="3643306" cy="2714620"/>
          </a:xfrm>
          <a:prstGeom prst="rect">
            <a:avLst/>
          </a:prstGeom>
          <a:noFill/>
        </p:spPr>
      </p:pic>
      <p:pic>
        <p:nvPicPr>
          <p:cNvPr id="2052" name="Picture 4" descr="G:\Неделя кулинарии 2011\Изображение 060.jpg"/>
          <p:cNvPicPr>
            <a:picLocks noChangeAspect="1" noChangeArrowheads="1"/>
          </p:cNvPicPr>
          <p:nvPr/>
        </p:nvPicPr>
        <p:blipFill>
          <a:blip r:embed="rId4" cstate="screen"/>
          <a:srcRect/>
          <a:stretch>
            <a:fillRect/>
          </a:stretch>
        </p:blipFill>
        <p:spPr bwMode="auto">
          <a:xfrm>
            <a:off x="5678688" y="3929066"/>
            <a:ext cx="3465311" cy="2928934"/>
          </a:xfrm>
          <a:prstGeom prst="rect">
            <a:avLst/>
          </a:prstGeom>
          <a:noFill/>
        </p:spPr>
      </p:pic>
      <p:pic>
        <p:nvPicPr>
          <p:cNvPr id="2053" name="Picture 5" descr="G:\Неделя кулинарии 2011\Изображение 057.jpg"/>
          <p:cNvPicPr>
            <a:picLocks noChangeAspect="1" noChangeArrowheads="1"/>
          </p:cNvPicPr>
          <p:nvPr/>
        </p:nvPicPr>
        <p:blipFill>
          <a:blip r:embed="rId5" cstate="screen"/>
          <a:srcRect/>
          <a:stretch>
            <a:fillRect/>
          </a:stretch>
        </p:blipFill>
        <p:spPr bwMode="auto">
          <a:xfrm>
            <a:off x="2857488" y="4143380"/>
            <a:ext cx="2286016" cy="2143140"/>
          </a:xfrm>
          <a:prstGeom prst="rect">
            <a:avLst/>
          </a:prstGeom>
          <a:noFill/>
        </p:spPr>
      </p:pic>
      <p:pic>
        <p:nvPicPr>
          <p:cNvPr id="2054" name="Picture 6" descr="G:\Неделя кулинарии 2011\Изображение 035.jpg"/>
          <p:cNvPicPr>
            <a:picLocks noChangeAspect="1" noChangeArrowheads="1"/>
          </p:cNvPicPr>
          <p:nvPr/>
        </p:nvPicPr>
        <p:blipFill>
          <a:blip r:embed="rId6" cstate="screen"/>
          <a:srcRect/>
          <a:stretch>
            <a:fillRect/>
          </a:stretch>
        </p:blipFill>
        <p:spPr bwMode="auto">
          <a:xfrm>
            <a:off x="0" y="4071942"/>
            <a:ext cx="2143140" cy="278605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Неделя кулинарии 2011\Изображение 075.jpg"/>
          <p:cNvPicPr>
            <a:picLocks noChangeAspect="1" noChangeArrowheads="1"/>
          </p:cNvPicPr>
          <p:nvPr/>
        </p:nvPicPr>
        <p:blipFill>
          <a:blip r:embed="rId2" cstate="screen"/>
          <a:srcRect/>
          <a:stretch>
            <a:fillRect/>
          </a:stretch>
        </p:blipFill>
        <p:spPr bwMode="auto">
          <a:xfrm>
            <a:off x="0" y="0"/>
            <a:ext cx="3643306" cy="3000372"/>
          </a:xfrm>
          <a:prstGeom prst="rect">
            <a:avLst/>
          </a:prstGeom>
          <a:noFill/>
        </p:spPr>
      </p:pic>
      <p:sp>
        <p:nvSpPr>
          <p:cNvPr id="3" name="TextBox 2"/>
          <p:cNvSpPr txBox="1"/>
          <p:nvPr/>
        </p:nvSpPr>
        <p:spPr>
          <a:xfrm>
            <a:off x="0" y="3286124"/>
            <a:ext cx="4000496" cy="1200329"/>
          </a:xfrm>
          <a:prstGeom prst="rect">
            <a:avLst/>
          </a:prstGeom>
          <a:noFill/>
        </p:spPr>
        <p:txBody>
          <a:bodyPr wrap="square" rtlCol="0">
            <a:spAutoFit/>
          </a:bodyPr>
          <a:lstStyle/>
          <a:p>
            <a:r>
              <a:rPr lang="ru-RU" dirty="0" smtClean="0"/>
              <a:t>В номинации «Лучшие вкусовые качества»</a:t>
            </a:r>
          </a:p>
          <a:p>
            <a:r>
              <a:rPr lang="ru-RU" dirty="0" smtClean="0"/>
              <a:t>победила </a:t>
            </a:r>
            <a:r>
              <a:rPr lang="ru-RU" dirty="0" err="1" smtClean="0"/>
              <a:t>Хайруллина</a:t>
            </a:r>
            <a:r>
              <a:rPr lang="ru-RU" dirty="0" smtClean="0"/>
              <a:t> Анжела ПК - 55</a:t>
            </a:r>
            <a:endParaRPr lang="ru-RU" dirty="0"/>
          </a:p>
        </p:txBody>
      </p:sp>
      <p:pic>
        <p:nvPicPr>
          <p:cNvPr id="3075" name="Picture 3" descr="G:\Неделя кулинарии 2011\Изображение 034.jpg"/>
          <p:cNvPicPr>
            <a:picLocks noChangeAspect="1" noChangeArrowheads="1"/>
          </p:cNvPicPr>
          <p:nvPr/>
        </p:nvPicPr>
        <p:blipFill>
          <a:blip r:embed="rId3" cstate="screen"/>
          <a:srcRect/>
          <a:stretch>
            <a:fillRect/>
          </a:stretch>
        </p:blipFill>
        <p:spPr bwMode="auto">
          <a:xfrm>
            <a:off x="428596" y="4357694"/>
            <a:ext cx="2214578" cy="2500306"/>
          </a:xfrm>
          <a:prstGeom prst="rect">
            <a:avLst/>
          </a:prstGeom>
          <a:noFill/>
        </p:spPr>
      </p:pic>
      <p:pic>
        <p:nvPicPr>
          <p:cNvPr id="3076" name="Picture 4" descr="G:\Неделя кулинарии 2011\Изображение 044.jpg"/>
          <p:cNvPicPr>
            <a:picLocks noChangeAspect="1" noChangeArrowheads="1"/>
          </p:cNvPicPr>
          <p:nvPr/>
        </p:nvPicPr>
        <p:blipFill>
          <a:blip r:embed="rId4" cstate="screen"/>
          <a:srcRect/>
          <a:stretch>
            <a:fillRect/>
          </a:stretch>
        </p:blipFill>
        <p:spPr bwMode="auto">
          <a:xfrm>
            <a:off x="6000760" y="0"/>
            <a:ext cx="3143241" cy="2786083"/>
          </a:xfrm>
          <a:prstGeom prst="rect">
            <a:avLst/>
          </a:prstGeom>
          <a:noFill/>
        </p:spPr>
      </p:pic>
      <p:pic>
        <p:nvPicPr>
          <p:cNvPr id="3077" name="Picture 5" descr="G:\Неделя кулинарии 2011\Изображение 047.jpg"/>
          <p:cNvPicPr>
            <a:picLocks noChangeAspect="1" noChangeArrowheads="1"/>
          </p:cNvPicPr>
          <p:nvPr/>
        </p:nvPicPr>
        <p:blipFill>
          <a:blip r:embed="rId5" cstate="screen"/>
          <a:srcRect/>
          <a:stretch>
            <a:fillRect/>
          </a:stretch>
        </p:blipFill>
        <p:spPr bwMode="auto">
          <a:xfrm>
            <a:off x="6286512" y="4635527"/>
            <a:ext cx="2857488" cy="2222473"/>
          </a:xfrm>
          <a:prstGeom prst="rect">
            <a:avLst/>
          </a:prstGeom>
          <a:noFill/>
        </p:spPr>
      </p:pic>
      <p:pic>
        <p:nvPicPr>
          <p:cNvPr id="3078" name="Picture 6" descr="G:\Неделя кулинарии 2011\Изображение 063.jpg"/>
          <p:cNvPicPr>
            <a:picLocks noChangeAspect="1" noChangeArrowheads="1"/>
          </p:cNvPicPr>
          <p:nvPr/>
        </p:nvPicPr>
        <p:blipFill>
          <a:blip r:embed="rId6" cstate="screen"/>
          <a:srcRect/>
          <a:stretch>
            <a:fillRect/>
          </a:stretch>
        </p:blipFill>
        <p:spPr bwMode="auto">
          <a:xfrm>
            <a:off x="3929058" y="2857496"/>
            <a:ext cx="2571768" cy="264320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Неделя кулинарии 2011\Изображение 080.jpg"/>
          <p:cNvPicPr>
            <a:picLocks noChangeAspect="1" noChangeArrowheads="1"/>
          </p:cNvPicPr>
          <p:nvPr/>
        </p:nvPicPr>
        <p:blipFill>
          <a:blip r:embed="rId2" cstate="screen"/>
          <a:srcRect/>
          <a:stretch>
            <a:fillRect/>
          </a:stretch>
        </p:blipFill>
        <p:spPr bwMode="auto">
          <a:xfrm>
            <a:off x="1" y="0"/>
            <a:ext cx="3428991" cy="2714620"/>
          </a:xfrm>
          <a:prstGeom prst="rect">
            <a:avLst/>
          </a:prstGeom>
          <a:noFill/>
        </p:spPr>
      </p:pic>
      <p:sp>
        <p:nvSpPr>
          <p:cNvPr id="3" name="TextBox 2"/>
          <p:cNvSpPr txBox="1"/>
          <p:nvPr/>
        </p:nvSpPr>
        <p:spPr>
          <a:xfrm>
            <a:off x="0" y="3071810"/>
            <a:ext cx="4714876" cy="923330"/>
          </a:xfrm>
          <a:prstGeom prst="rect">
            <a:avLst/>
          </a:prstGeom>
          <a:noFill/>
        </p:spPr>
        <p:txBody>
          <a:bodyPr wrap="square" rtlCol="0">
            <a:spAutoFit/>
          </a:bodyPr>
          <a:lstStyle/>
          <a:p>
            <a:r>
              <a:rPr lang="ru-RU" dirty="0" smtClean="0"/>
              <a:t>Номинация «Новизна в технологии</a:t>
            </a:r>
          </a:p>
          <a:p>
            <a:r>
              <a:rPr lang="ru-RU" dirty="0" smtClean="0"/>
              <a:t>приготовления» присуждена </a:t>
            </a:r>
            <a:r>
              <a:rPr lang="ru-RU" dirty="0" err="1" smtClean="0"/>
              <a:t>Забковой</a:t>
            </a:r>
            <a:r>
              <a:rPr lang="ru-RU" dirty="0" smtClean="0"/>
              <a:t> </a:t>
            </a:r>
          </a:p>
          <a:p>
            <a:r>
              <a:rPr lang="ru-RU" dirty="0" smtClean="0"/>
              <a:t>Оксане ПК-57</a:t>
            </a:r>
            <a:endParaRPr lang="ru-RU" dirty="0"/>
          </a:p>
        </p:txBody>
      </p:sp>
      <p:pic>
        <p:nvPicPr>
          <p:cNvPr id="4099" name="Picture 3" descr="G:\Неделя кулинарии 2011\Изображение 054.jpg"/>
          <p:cNvPicPr>
            <a:picLocks noChangeAspect="1" noChangeArrowheads="1"/>
          </p:cNvPicPr>
          <p:nvPr/>
        </p:nvPicPr>
        <p:blipFill>
          <a:blip r:embed="rId3" cstate="screen"/>
          <a:srcRect/>
          <a:stretch>
            <a:fillRect/>
          </a:stretch>
        </p:blipFill>
        <p:spPr bwMode="auto">
          <a:xfrm>
            <a:off x="6000727" y="0"/>
            <a:ext cx="3143273" cy="2214578"/>
          </a:xfrm>
          <a:prstGeom prst="rect">
            <a:avLst/>
          </a:prstGeom>
          <a:noFill/>
        </p:spPr>
      </p:pic>
      <p:pic>
        <p:nvPicPr>
          <p:cNvPr id="4100" name="Picture 4" descr="G:\Неделя кулинарии 2011\Изображение 068.jpg"/>
          <p:cNvPicPr>
            <a:picLocks noChangeAspect="1" noChangeArrowheads="1"/>
          </p:cNvPicPr>
          <p:nvPr/>
        </p:nvPicPr>
        <p:blipFill>
          <a:blip r:embed="rId4" cstate="screen"/>
          <a:srcRect/>
          <a:stretch>
            <a:fillRect/>
          </a:stretch>
        </p:blipFill>
        <p:spPr bwMode="auto">
          <a:xfrm>
            <a:off x="6143605" y="3143248"/>
            <a:ext cx="3000395" cy="3714752"/>
          </a:xfrm>
          <a:prstGeom prst="rect">
            <a:avLst/>
          </a:prstGeom>
          <a:noFill/>
        </p:spPr>
      </p:pic>
      <p:pic>
        <p:nvPicPr>
          <p:cNvPr id="4101" name="Picture 5" descr="G:\Неделя кулинарии 2011\Изображение 069.jpg"/>
          <p:cNvPicPr>
            <a:picLocks noChangeAspect="1" noChangeArrowheads="1"/>
          </p:cNvPicPr>
          <p:nvPr/>
        </p:nvPicPr>
        <p:blipFill>
          <a:blip r:embed="rId5" cstate="screen"/>
          <a:srcRect/>
          <a:stretch>
            <a:fillRect/>
          </a:stretch>
        </p:blipFill>
        <p:spPr bwMode="auto">
          <a:xfrm>
            <a:off x="1643042" y="3929066"/>
            <a:ext cx="4286280" cy="292893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marL="452628" indent="-342900" algn="just">
              <a:buAutoNum type="arabicPeriod"/>
            </a:pPr>
            <a:r>
              <a:rPr lang="ru-RU" sz="1800" dirty="0" smtClean="0"/>
              <a:t>Вовлечение обучающихся в самостоятельную творческую деятельность</a:t>
            </a:r>
          </a:p>
          <a:p>
            <a:pPr marL="452628" indent="-342900" algn="just">
              <a:buAutoNum type="arabicPeriod"/>
            </a:pPr>
            <a:endParaRPr lang="ru-RU" sz="1800" dirty="0" smtClean="0"/>
          </a:p>
          <a:p>
            <a:pPr marL="452628" indent="-342900" algn="just">
              <a:buAutoNum type="arabicPeriod"/>
            </a:pPr>
            <a:r>
              <a:rPr lang="ru-RU" sz="1800" dirty="0" smtClean="0"/>
              <a:t>Повышение интереса к изучаемым учебным дисциплинам</a:t>
            </a:r>
          </a:p>
          <a:p>
            <a:pPr marL="452628" indent="-342900" algn="just">
              <a:buAutoNum type="arabicPeriod"/>
            </a:pPr>
            <a:endParaRPr lang="ru-RU" sz="1800" dirty="0" smtClean="0"/>
          </a:p>
          <a:p>
            <a:pPr marL="452628" indent="-342900" algn="just">
              <a:buAutoNum type="arabicPeriod"/>
            </a:pPr>
            <a:r>
              <a:rPr lang="ru-RU" sz="1800" dirty="0" smtClean="0"/>
              <a:t>Выявление обучающихся, которые обладают творческими способностями и повышенной мотивацией к обучению</a:t>
            </a:r>
          </a:p>
          <a:p>
            <a:pPr marL="452628" indent="-342900" algn="just">
              <a:buAutoNum type="arabicPeriod"/>
            </a:pPr>
            <a:endParaRPr lang="ru-RU" sz="1800" dirty="0" smtClean="0"/>
          </a:p>
          <a:p>
            <a:pPr marL="452628" indent="-342900" algn="just">
              <a:buAutoNum type="arabicPeriod"/>
            </a:pPr>
            <a:r>
              <a:rPr lang="ru-RU" sz="1800" dirty="0" smtClean="0"/>
              <a:t>Расширение кругозора учащихся</a:t>
            </a:r>
          </a:p>
          <a:p>
            <a:pPr marL="452628" indent="-342900" algn="just">
              <a:buAutoNum type="arabicPeriod"/>
            </a:pPr>
            <a:endParaRPr lang="ru-RU" sz="1800" dirty="0"/>
          </a:p>
        </p:txBody>
      </p:sp>
      <p:sp>
        <p:nvSpPr>
          <p:cNvPr id="3" name="Заголовок 2"/>
          <p:cNvSpPr>
            <a:spLocks noGrp="1"/>
          </p:cNvSpPr>
          <p:nvPr>
            <p:ph type="title"/>
          </p:nvPr>
        </p:nvSpPr>
        <p:spPr/>
        <p:txBody>
          <a:bodyPr/>
          <a:lstStyle/>
          <a:p>
            <a:pPr algn="ctr"/>
            <a:r>
              <a:rPr lang="ru-RU" dirty="0" smtClean="0">
                <a:solidFill>
                  <a:srgbClr val="00B0F0"/>
                </a:solidFill>
              </a:rPr>
              <a:t>Цели и задачи</a:t>
            </a:r>
            <a:endParaRPr lang="ru-RU" dirty="0">
              <a:solidFill>
                <a:srgbClr val="00B0F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Неделя кулинарии 2011\Изображение 026.jpg"/>
          <p:cNvPicPr>
            <a:picLocks noChangeAspect="1" noChangeArrowheads="1"/>
          </p:cNvPicPr>
          <p:nvPr/>
        </p:nvPicPr>
        <p:blipFill>
          <a:blip r:embed="rId2" cstate="screen"/>
          <a:srcRect/>
          <a:stretch>
            <a:fillRect/>
          </a:stretch>
        </p:blipFill>
        <p:spPr bwMode="auto">
          <a:xfrm>
            <a:off x="5715008" y="4071942"/>
            <a:ext cx="3428992" cy="2786058"/>
          </a:xfrm>
          <a:prstGeom prst="rect">
            <a:avLst/>
          </a:prstGeom>
          <a:noFill/>
        </p:spPr>
      </p:pic>
      <p:pic>
        <p:nvPicPr>
          <p:cNvPr id="30723" name="Picture 3" descr="M:\Неделя кулинарии 2011\Изображение 081.jpg"/>
          <p:cNvPicPr>
            <a:picLocks noChangeAspect="1" noChangeArrowheads="1"/>
          </p:cNvPicPr>
          <p:nvPr/>
        </p:nvPicPr>
        <p:blipFill>
          <a:blip r:embed="rId3" cstate="screen"/>
          <a:srcRect/>
          <a:stretch>
            <a:fillRect/>
          </a:stretch>
        </p:blipFill>
        <p:spPr bwMode="auto">
          <a:xfrm>
            <a:off x="5143504" y="0"/>
            <a:ext cx="4000496" cy="2571744"/>
          </a:xfrm>
          <a:prstGeom prst="rect">
            <a:avLst/>
          </a:prstGeom>
          <a:noFill/>
        </p:spPr>
      </p:pic>
      <p:pic>
        <p:nvPicPr>
          <p:cNvPr id="30724" name="Picture 4" descr="M:\Неделя кулинарии 2011\Изображение 085.jpg"/>
          <p:cNvPicPr>
            <a:picLocks noChangeAspect="1" noChangeArrowheads="1"/>
          </p:cNvPicPr>
          <p:nvPr/>
        </p:nvPicPr>
        <p:blipFill>
          <a:blip r:embed="rId4" cstate="screen"/>
          <a:srcRect/>
          <a:stretch>
            <a:fillRect/>
          </a:stretch>
        </p:blipFill>
        <p:spPr bwMode="auto">
          <a:xfrm>
            <a:off x="1928794" y="1643050"/>
            <a:ext cx="3786214" cy="3429024"/>
          </a:xfrm>
          <a:prstGeom prst="rect">
            <a:avLst/>
          </a:prstGeom>
          <a:noFill/>
        </p:spPr>
      </p:pic>
      <p:pic>
        <p:nvPicPr>
          <p:cNvPr id="30725" name="Picture 5" descr="M:\Неделя кулинарии 2011\Изображение 027.jpg"/>
          <p:cNvPicPr>
            <a:picLocks noChangeAspect="1" noChangeArrowheads="1"/>
          </p:cNvPicPr>
          <p:nvPr/>
        </p:nvPicPr>
        <p:blipFill>
          <a:blip r:embed="rId5" cstate="screen"/>
          <a:srcRect/>
          <a:stretch>
            <a:fillRect/>
          </a:stretch>
        </p:blipFill>
        <p:spPr bwMode="auto">
          <a:xfrm>
            <a:off x="0" y="4857760"/>
            <a:ext cx="2000232" cy="2000240"/>
          </a:xfrm>
          <a:prstGeom prst="rect">
            <a:avLst/>
          </a:prstGeom>
          <a:noFill/>
        </p:spPr>
      </p:pic>
      <p:pic>
        <p:nvPicPr>
          <p:cNvPr id="30726" name="Picture 6" descr="M:\Неделя кулинарии 2011\Изображение 025.jpg"/>
          <p:cNvPicPr>
            <a:picLocks noChangeAspect="1" noChangeArrowheads="1"/>
          </p:cNvPicPr>
          <p:nvPr/>
        </p:nvPicPr>
        <p:blipFill>
          <a:blip r:embed="rId6" cstate="screen"/>
          <a:srcRect/>
          <a:stretch>
            <a:fillRect/>
          </a:stretch>
        </p:blipFill>
        <p:spPr bwMode="auto">
          <a:xfrm>
            <a:off x="0" y="0"/>
            <a:ext cx="1928794" cy="1714488"/>
          </a:xfrm>
          <a:prstGeom prst="rect">
            <a:avLst/>
          </a:prstGeom>
          <a:noFill/>
        </p:spPr>
      </p:pic>
      <p:sp>
        <p:nvSpPr>
          <p:cNvPr id="7" name="TextBox 6"/>
          <p:cNvSpPr txBox="1"/>
          <p:nvPr/>
        </p:nvSpPr>
        <p:spPr>
          <a:xfrm>
            <a:off x="2714612" y="571480"/>
            <a:ext cx="2217274" cy="369332"/>
          </a:xfrm>
          <a:prstGeom prst="rect">
            <a:avLst/>
          </a:prstGeom>
          <a:noFill/>
        </p:spPr>
        <p:txBody>
          <a:bodyPr wrap="none" rtlCol="0">
            <a:spAutoFit/>
          </a:bodyPr>
          <a:lstStyle/>
          <a:p>
            <a:r>
              <a:rPr lang="ru-RU" dirty="0" smtClean="0">
                <a:solidFill>
                  <a:srgbClr val="00B0F0"/>
                </a:solidFill>
              </a:rPr>
              <a:t>Рабочие моменты</a:t>
            </a:r>
            <a:endParaRPr lang="ru-RU" dirty="0">
              <a:solidFill>
                <a:srgbClr val="00B0F0"/>
              </a:solidFill>
            </a:endParaRPr>
          </a:p>
        </p:txBody>
      </p:sp>
      <p:sp>
        <p:nvSpPr>
          <p:cNvPr id="8" name="TextBox 7"/>
          <p:cNvSpPr txBox="1"/>
          <p:nvPr/>
        </p:nvSpPr>
        <p:spPr>
          <a:xfrm>
            <a:off x="2071670" y="6143644"/>
            <a:ext cx="3656770" cy="646331"/>
          </a:xfrm>
          <a:prstGeom prst="rect">
            <a:avLst/>
          </a:prstGeom>
          <a:noFill/>
        </p:spPr>
        <p:txBody>
          <a:bodyPr wrap="none" rtlCol="0">
            <a:spAutoFit/>
          </a:bodyPr>
          <a:lstStyle/>
          <a:p>
            <a:r>
              <a:rPr lang="ru-RU" dirty="0" smtClean="0"/>
              <a:t>Мастера </a:t>
            </a:r>
            <a:r>
              <a:rPr lang="ru-RU" dirty="0" err="1" smtClean="0"/>
              <a:t>п</a:t>
            </a:r>
            <a:r>
              <a:rPr lang="ru-RU" dirty="0" smtClean="0"/>
              <a:t>/о Смирнова Е.А.</a:t>
            </a:r>
          </a:p>
          <a:p>
            <a:r>
              <a:rPr lang="ru-RU" dirty="0" smtClean="0"/>
              <a:t>                     </a:t>
            </a:r>
            <a:r>
              <a:rPr lang="ru-RU" dirty="0" err="1" smtClean="0"/>
              <a:t>Савватеева</a:t>
            </a:r>
            <a:r>
              <a:rPr lang="ru-RU" dirty="0" smtClean="0"/>
              <a:t> М.Ю.</a:t>
            </a:r>
            <a:endParaRPr lang="ru-RU" dirty="0"/>
          </a:p>
        </p:txBody>
      </p:sp>
      <p:sp>
        <p:nvSpPr>
          <p:cNvPr id="9" name="TextBox 8"/>
          <p:cNvSpPr txBox="1"/>
          <p:nvPr/>
        </p:nvSpPr>
        <p:spPr>
          <a:xfrm>
            <a:off x="5857884" y="3357562"/>
            <a:ext cx="3286117" cy="646331"/>
          </a:xfrm>
          <a:prstGeom prst="rect">
            <a:avLst/>
          </a:prstGeom>
          <a:noFill/>
        </p:spPr>
        <p:txBody>
          <a:bodyPr wrap="square" rtlCol="0">
            <a:spAutoFit/>
          </a:bodyPr>
          <a:lstStyle/>
          <a:p>
            <a:r>
              <a:rPr lang="ru-RU" dirty="0" smtClean="0"/>
              <a:t>Участников конкурса приветствует </a:t>
            </a:r>
            <a:r>
              <a:rPr lang="ru-RU" dirty="0" err="1" smtClean="0"/>
              <a:t>Собуляк</a:t>
            </a:r>
            <a:r>
              <a:rPr lang="ru-RU" dirty="0" smtClean="0"/>
              <a:t> Н.М.</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29600" cy="5233820"/>
          </a:xfrm>
        </p:spPr>
        <p:txBody>
          <a:bodyPr>
            <a:normAutofit fontScale="85000" lnSpcReduction="10000"/>
          </a:bodyPr>
          <a:lstStyle/>
          <a:p>
            <a:pPr algn="just">
              <a:buNone/>
            </a:pPr>
            <a:r>
              <a:rPr lang="ru-RU" sz="1800" dirty="0" smtClean="0"/>
              <a:t>Викторина была проведена среди учеников групп ПК – 55, 57, 60. Учащимся предлагалось ответить на вопросы, за правильные ответы они получали жетоны. Победители в группах были награждены сладким призом.</a:t>
            </a:r>
          </a:p>
          <a:p>
            <a:pPr algn="just">
              <a:buNone/>
            </a:pPr>
            <a:r>
              <a:rPr lang="ru-RU" sz="1800" dirty="0" smtClean="0"/>
              <a:t>Вопросы викторины</a:t>
            </a:r>
          </a:p>
          <a:p>
            <a:pPr lvl="0">
              <a:buNone/>
            </a:pPr>
            <a:r>
              <a:rPr lang="ru-RU" sz="1800" dirty="0" smtClean="0"/>
              <a:t>Повар на корабле? (Кок)</a:t>
            </a:r>
          </a:p>
          <a:p>
            <a:pPr lvl="0">
              <a:buNone/>
            </a:pPr>
            <a:r>
              <a:rPr lang="ru-RU" sz="1800" dirty="0" smtClean="0"/>
              <a:t>Вкусная передача? (Смак)</a:t>
            </a:r>
          </a:p>
          <a:p>
            <a:pPr lvl="0">
              <a:buNone/>
            </a:pPr>
            <a:r>
              <a:rPr lang="ru-RU" sz="1800" dirty="0" smtClean="0"/>
              <a:t>Дерево-медонос? (Липа.)</a:t>
            </a:r>
          </a:p>
          <a:p>
            <a:pPr lvl="0">
              <a:buNone/>
            </a:pPr>
            <a:r>
              <a:rPr lang="ru-RU" sz="1800" dirty="0" smtClean="0"/>
              <a:t>Мини бублик? (Баранка)</a:t>
            </a:r>
          </a:p>
          <a:p>
            <a:pPr lvl="0">
              <a:buNone/>
            </a:pPr>
            <a:r>
              <a:rPr lang="ru-RU" sz="1800" dirty="0" smtClean="0"/>
              <a:t>Зеркальная рыба? (Карп)</a:t>
            </a:r>
          </a:p>
          <a:p>
            <a:pPr lvl="0">
              <a:buNone/>
            </a:pPr>
            <a:r>
              <a:rPr lang="ru-RU" sz="1800" dirty="0" smtClean="0"/>
              <a:t>Что подают в конце обеда? (Десерт)</a:t>
            </a:r>
          </a:p>
          <a:p>
            <a:pPr lvl="0">
              <a:buNone/>
            </a:pPr>
            <a:r>
              <a:rPr lang="ru-RU" sz="1800" dirty="0" smtClean="0"/>
              <a:t>Суп из капусты? (Щи)</a:t>
            </a:r>
          </a:p>
          <a:p>
            <a:pPr lvl="0">
              <a:buNone/>
            </a:pPr>
            <a:r>
              <a:rPr lang="ru-RU" sz="1800" dirty="0" smtClean="0"/>
              <a:t>“Одежда” варёной картошки? (Мундир)</a:t>
            </a:r>
          </a:p>
          <a:p>
            <a:pPr lvl="0">
              <a:buNone/>
            </a:pPr>
            <a:r>
              <a:rPr lang="ru-RU" sz="1800" dirty="0" smtClean="0"/>
              <a:t>Специально обработанное зерно, готовое для приготовления каш, супов, плова? (Крупа)</a:t>
            </a:r>
          </a:p>
          <a:p>
            <a:pPr lvl="0">
              <a:buNone/>
            </a:pPr>
            <a:r>
              <a:rPr lang="ru-RU" sz="1800" dirty="0" smtClean="0"/>
              <a:t>Бахчевое растение? (Арбуз)</a:t>
            </a:r>
          </a:p>
          <a:p>
            <a:pPr lvl="0">
              <a:buNone/>
            </a:pPr>
            <a:r>
              <a:rPr lang="ru-RU" sz="1800" dirty="0" smtClean="0"/>
              <a:t>Стеклянный сосуд на высокой ножке для минеральной воды и других напитков? (Фужер)</a:t>
            </a:r>
          </a:p>
          <a:p>
            <a:pPr lvl="0">
              <a:buNone/>
            </a:pPr>
            <a:r>
              <a:rPr lang="ru-RU" sz="1800" dirty="0" smtClean="0"/>
              <a:t>Высокий цилиндрический хлебец, обычно пасхальный? (Кулич)</a:t>
            </a:r>
          </a:p>
          <a:p>
            <a:pPr lvl="0">
              <a:buNone/>
            </a:pPr>
            <a:r>
              <a:rPr lang="ru-RU" sz="1800" dirty="0" smtClean="0"/>
              <a:t>Сахар в кусках? (Рафинад)</a:t>
            </a:r>
          </a:p>
          <a:p>
            <a:pPr lvl="0">
              <a:buNone/>
            </a:pPr>
            <a:r>
              <a:rPr lang="ru-RU" sz="1800" dirty="0" smtClean="0"/>
              <a:t>Дневная трапеза? (Обед)</a:t>
            </a:r>
          </a:p>
          <a:p>
            <a:pPr lvl="0">
              <a:buNone/>
            </a:pPr>
            <a:r>
              <a:rPr lang="ru-RU" sz="1800" dirty="0" smtClean="0"/>
              <a:t>Посуда из керамики? (Фарфор)</a:t>
            </a:r>
          </a:p>
          <a:p>
            <a:pPr algn="just">
              <a:buNone/>
            </a:pPr>
            <a:endParaRPr lang="ru-RU" sz="1800" dirty="0" smtClean="0"/>
          </a:p>
          <a:p>
            <a:pPr algn="just">
              <a:buNone/>
            </a:pPr>
            <a:endParaRPr lang="ru-RU" sz="1800" dirty="0"/>
          </a:p>
        </p:txBody>
      </p:sp>
      <p:sp>
        <p:nvSpPr>
          <p:cNvPr id="3" name="Заголовок 2"/>
          <p:cNvSpPr>
            <a:spLocks noGrp="1"/>
          </p:cNvSpPr>
          <p:nvPr>
            <p:ph type="title"/>
          </p:nvPr>
        </p:nvSpPr>
        <p:spPr/>
        <p:txBody>
          <a:bodyPr>
            <a:normAutofit fontScale="90000"/>
          </a:bodyPr>
          <a:lstStyle/>
          <a:p>
            <a:pPr algn="ctr"/>
            <a:r>
              <a:rPr lang="ru-RU" dirty="0" smtClean="0">
                <a:solidFill>
                  <a:srgbClr val="00B0F0"/>
                </a:solidFill>
              </a:rPr>
              <a:t>Викторина «Кулинарный поединок!</a:t>
            </a:r>
            <a:endParaRPr lang="ru-RU" dirty="0">
              <a:solidFill>
                <a:srgbClr val="00B0F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Южный сочный сладкий плод с косточкой, мохнатый на ощупь? (Персик)</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Искусство приготовления пищи? (Кулинария)</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Назовите овощ, который выращивают на Руси с давних пор, название происходит от латинского “голова”? (Капуста)</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Засахаренная фруктовая долька? (Цукат)</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Частичка жидкости? (Капля)</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Продукт из кобыльего молока? (Кумыс)</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Общее название свеклы, моркови, репы? (Корнеплод)</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Традиционный русский напиток? (Квас)</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Самый ранний овощ, корнеплод? (Редис)</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За разглашение секрета, какого лакомства кондитеру короля Карла Австрийского грозила смертная казнь? (Мороженое)</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Назовите плод- семи злаков? (Зерно)</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Русская народная сказка об удачливом овощеводе? (Репка)</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Едкий, но очень полезный овощ? (Лук)</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Древняя пирушка, а в наши дни научная конференция? (Симпозиум)</a:t>
            </a:r>
          </a:p>
          <a:p>
            <a:pPr lvl="0"/>
            <a:r>
              <a:rPr lang="ru-RU" sz="1600" dirty="0" smtClean="0"/>
              <a:t>Полуфабрикат для хлебных и мучных кондитерских изделий? (Тесто)</a:t>
            </a:r>
          </a:p>
          <a:p>
            <a:pPr lvl="0"/>
            <a:r>
              <a:rPr lang="ru-RU" sz="1600" dirty="0" smtClean="0"/>
              <a:t>Листовой овощ или холодное блюдо? (Салат)</a:t>
            </a:r>
          </a:p>
          <a:p>
            <a:pPr lvl="0"/>
            <a:r>
              <a:rPr lang="ru-RU" sz="1600" dirty="0" smtClean="0"/>
              <a:t>Что за продукт, о котором говорят “в воде родился, а воды боится”? (Соль)</a:t>
            </a:r>
          </a:p>
          <a:p>
            <a:pPr lvl="0"/>
            <a:r>
              <a:rPr lang="ru-RU" sz="1600" dirty="0" smtClean="0"/>
              <a:t>Сладкий картофель? (Батат)</a:t>
            </a:r>
          </a:p>
          <a:p>
            <a:pPr lvl="0"/>
            <a:r>
              <a:rPr lang="ru-RU" sz="1600" dirty="0" smtClean="0"/>
              <a:t>Сорт сухого печенья? (Крекер)</a:t>
            </a:r>
          </a:p>
          <a:p>
            <a:pPr lvl="0"/>
            <a:r>
              <a:rPr lang="ru-RU" sz="1600" dirty="0" smtClean="0"/>
              <a:t>Русское национальное блюдо, которое в словаре определяется как “маленькие пирожки” с мясом или другой начинкой, сваренные в кипящей воде? (Пельмени)</a:t>
            </a:r>
          </a:p>
          <a:p>
            <a:pPr lvl="0"/>
            <a:r>
              <a:rPr lang="ru-RU" sz="1600" dirty="0" smtClean="0"/>
              <a:t>Какое растение добавляют в кофе? (Цикорий)</a:t>
            </a:r>
          </a:p>
          <a:p>
            <a:pPr lvl="0"/>
            <a:r>
              <a:rPr lang="ru-RU" sz="1600" dirty="0" smtClean="0"/>
              <a:t>Какой овощ привезён был в Европу из Перу? (Картофель)</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0"/>
            <a:ext cx="9144000"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Красный жгучий овощ? (Перец)</a:t>
            </a:r>
            <a:endParaRPr kumimoji="0" 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Как называется набор столовой или чайной посуды? (Сервиз)</a:t>
            </a:r>
            <a:endParaRPr kumimoji="0" 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Приготовление, какого изделия никогда не удаётся с первой попытки? (Блин)</a:t>
            </a:r>
            <a:endParaRPr kumimoji="0" 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Запёкшаяся поверхность буханки хлеба? (Корка)</a:t>
            </a:r>
            <a:endParaRPr kumimoji="0" 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Маленькая колбаска, употребляемая в варёном виде? (Сосиска, сарделька)</a:t>
            </a:r>
            <a:endParaRPr kumimoji="0" 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Жаровня для шашлыка? (Мангал)</a:t>
            </a:r>
            <a:endParaRPr kumimoji="0" 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Микроэлемент, который добавляют в поваренную соль? (Йод)</a:t>
            </a:r>
            <a:endParaRPr kumimoji="0" 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Студень в торте? (Желе)</a:t>
            </a:r>
            <a:endParaRPr kumimoji="0" 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Напиток из варёных фруктов? (Компот)</a:t>
            </a:r>
            <a:endParaRPr kumimoji="0" 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Торт императора? (“Наполеон”)</a:t>
            </a:r>
            <a:endParaRPr kumimoji="0" 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F0"/>
                </a:solidFill>
              </a:rPr>
              <a:t>Победители в группах</a:t>
            </a:r>
            <a:endParaRPr lang="ru-RU" dirty="0">
              <a:solidFill>
                <a:srgbClr val="00B0F0"/>
              </a:solidFill>
            </a:endParaRPr>
          </a:p>
        </p:txBody>
      </p:sp>
      <p:pic>
        <p:nvPicPr>
          <p:cNvPr id="41986" name="Picture 2" descr="C:\Documents and Settings\User\Мои документы\Мои рисунки\Изображение 096.jpg"/>
          <p:cNvPicPr>
            <a:picLocks noChangeAspect="1" noChangeArrowheads="1"/>
          </p:cNvPicPr>
          <p:nvPr/>
        </p:nvPicPr>
        <p:blipFill>
          <a:blip r:embed="rId2" cstate="screen"/>
          <a:srcRect/>
          <a:stretch>
            <a:fillRect/>
          </a:stretch>
        </p:blipFill>
        <p:spPr bwMode="auto">
          <a:xfrm>
            <a:off x="0" y="1071546"/>
            <a:ext cx="3143240" cy="2643206"/>
          </a:xfrm>
          <a:prstGeom prst="rect">
            <a:avLst/>
          </a:prstGeom>
          <a:noFill/>
        </p:spPr>
      </p:pic>
      <p:sp>
        <p:nvSpPr>
          <p:cNvPr id="4" name="TextBox 3"/>
          <p:cNvSpPr txBox="1"/>
          <p:nvPr/>
        </p:nvSpPr>
        <p:spPr>
          <a:xfrm>
            <a:off x="0" y="3929066"/>
            <a:ext cx="3357554" cy="923330"/>
          </a:xfrm>
          <a:prstGeom prst="rect">
            <a:avLst/>
          </a:prstGeom>
          <a:noFill/>
        </p:spPr>
        <p:txBody>
          <a:bodyPr wrap="square" rtlCol="0">
            <a:spAutoFit/>
          </a:bodyPr>
          <a:lstStyle/>
          <a:p>
            <a:r>
              <a:rPr lang="ru-RU" dirty="0" smtClean="0"/>
              <a:t>Эрудит группы ПК – 57 Бобров Дмитрий</a:t>
            </a:r>
          </a:p>
          <a:p>
            <a:r>
              <a:rPr lang="ru-RU" dirty="0" smtClean="0"/>
              <a:t>16 баллов</a:t>
            </a:r>
            <a:endParaRPr lang="ru-RU" dirty="0"/>
          </a:p>
        </p:txBody>
      </p:sp>
      <p:pic>
        <p:nvPicPr>
          <p:cNvPr id="41987" name="Picture 3" descr="C:\Documents and Settings\User\Мои документы\Мои рисунки\Изображение 097.jpg"/>
          <p:cNvPicPr>
            <a:picLocks noChangeAspect="1" noChangeArrowheads="1"/>
          </p:cNvPicPr>
          <p:nvPr/>
        </p:nvPicPr>
        <p:blipFill>
          <a:blip r:embed="rId3" cstate="screen"/>
          <a:srcRect/>
          <a:stretch>
            <a:fillRect/>
          </a:stretch>
        </p:blipFill>
        <p:spPr bwMode="auto">
          <a:xfrm>
            <a:off x="6429388" y="1071546"/>
            <a:ext cx="2570160" cy="3638553"/>
          </a:xfrm>
          <a:prstGeom prst="rect">
            <a:avLst/>
          </a:prstGeom>
          <a:noFill/>
        </p:spPr>
      </p:pic>
      <p:sp>
        <p:nvSpPr>
          <p:cNvPr id="6" name="TextBox 5"/>
          <p:cNvSpPr txBox="1"/>
          <p:nvPr/>
        </p:nvSpPr>
        <p:spPr>
          <a:xfrm>
            <a:off x="6643702" y="4929198"/>
            <a:ext cx="2357454" cy="1200329"/>
          </a:xfrm>
          <a:prstGeom prst="rect">
            <a:avLst/>
          </a:prstGeom>
          <a:noFill/>
        </p:spPr>
        <p:txBody>
          <a:bodyPr wrap="square" rtlCol="0">
            <a:spAutoFit/>
          </a:bodyPr>
          <a:lstStyle/>
          <a:p>
            <a:r>
              <a:rPr lang="ru-RU" dirty="0" smtClean="0"/>
              <a:t>Эрудит группы ПК – 55</a:t>
            </a:r>
          </a:p>
          <a:p>
            <a:r>
              <a:rPr lang="ru-RU" dirty="0" smtClean="0"/>
              <a:t>Коваль Екатерина</a:t>
            </a:r>
          </a:p>
          <a:p>
            <a:r>
              <a:rPr lang="ru-RU" dirty="0" smtClean="0"/>
              <a:t>20 баллов</a:t>
            </a:r>
            <a:endParaRPr lang="ru-RU" dirty="0"/>
          </a:p>
        </p:txBody>
      </p:sp>
      <p:pic>
        <p:nvPicPr>
          <p:cNvPr id="41988" name="Picture 4" descr="C:\Documents and Settings\User\Мои документы\Мои рисунки\Изображение 101.jpg"/>
          <p:cNvPicPr>
            <a:picLocks noChangeAspect="1" noChangeArrowheads="1"/>
          </p:cNvPicPr>
          <p:nvPr/>
        </p:nvPicPr>
        <p:blipFill>
          <a:blip r:embed="rId4" cstate="screen"/>
          <a:srcRect/>
          <a:stretch>
            <a:fillRect/>
          </a:stretch>
        </p:blipFill>
        <p:spPr bwMode="auto">
          <a:xfrm>
            <a:off x="3643306" y="2143116"/>
            <a:ext cx="2185980" cy="3697290"/>
          </a:xfrm>
          <a:prstGeom prst="rect">
            <a:avLst/>
          </a:prstGeom>
          <a:noFill/>
        </p:spPr>
      </p:pic>
      <p:sp>
        <p:nvSpPr>
          <p:cNvPr id="8" name="TextBox 7"/>
          <p:cNvSpPr txBox="1"/>
          <p:nvPr/>
        </p:nvSpPr>
        <p:spPr>
          <a:xfrm>
            <a:off x="3714744" y="5786454"/>
            <a:ext cx="2868093" cy="923330"/>
          </a:xfrm>
          <a:prstGeom prst="rect">
            <a:avLst/>
          </a:prstGeom>
          <a:noFill/>
        </p:spPr>
        <p:txBody>
          <a:bodyPr wrap="square" rtlCol="0">
            <a:spAutoFit/>
          </a:bodyPr>
          <a:lstStyle/>
          <a:p>
            <a:r>
              <a:rPr lang="ru-RU" dirty="0" smtClean="0"/>
              <a:t>Эрудит группы ПК – 60</a:t>
            </a:r>
          </a:p>
          <a:p>
            <a:r>
              <a:rPr lang="ru-RU" dirty="0" smtClean="0"/>
              <a:t>Петрова Ольга 10 баллов</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42984"/>
            <a:ext cx="8229600" cy="4864307"/>
          </a:xfrm>
        </p:spPr>
        <p:txBody>
          <a:bodyPr>
            <a:normAutofit fontScale="85000" lnSpcReduction="20000"/>
          </a:bodyPr>
          <a:lstStyle/>
          <a:p>
            <a:pPr algn="just">
              <a:buNone/>
            </a:pPr>
            <a:r>
              <a:rPr lang="ru-RU" sz="1800" dirty="0" smtClean="0"/>
              <a:t>Данный конкурс был направлен на выявление творческих способностей учащихся, на развитие воображения и мышления, демонстрацию деловых качеств.</a:t>
            </a:r>
          </a:p>
          <a:p>
            <a:pPr algn="just">
              <a:buNone/>
            </a:pPr>
            <a:r>
              <a:rPr lang="ru-RU" sz="1800" dirty="0" smtClean="0"/>
              <a:t>    Представителям групп было необходимо  из предложенного набора продуктов разработать технологию приготовления блюда.</a:t>
            </a:r>
          </a:p>
          <a:p>
            <a:pPr>
              <a:buNone/>
            </a:pPr>
            <a:r>
              <a:rPr lang="ru-RU" sz="1800" dirty="0" smtClean="0"/>
              <a:t>Набор продуктов</a:t>
            </a:r>
          </a:p>
          <a:p>
            <a:pPr>
              <a:buNone/>
            </a:pPr>
            <a:endParaRPr lang="ru-RU" sz="1800" dirty="0" smtClean="0"/>
          </a:p>
          <a:p>
            <a:r>
              <a:rPr lang="ru-RU" sz="1800" dirty="0" smtClean="0"/>
              <a:t>Мясо (говядина, свинина, птица)</a:t>
            </a:r>
          </a:p>
          <a:p>
            <a:r>
              <a:rPr lang="ru-RU" sz="1800" dirty="0" smtClean="0"/>
              <a:t>Мясопродукты (колбаса, ветчина, мясная гастрономия)</a:t>
            </a:r>
          </a:p>
          <a:p>
            <a:r>
              <a:rPr lang="ru-RU" sz="1800" dirty="0" smtClean="0"/>
              <a:t>Огурцы свежие или маринованные</a:t>
            </a:r>
          </a:p>
          <a:p>
            <a:r>
              <a:rPr lang="ru-RU" sz="1800" dirty="0" smtClean="0"/>
              <a:t>Яйцо куриное</a:t>
            </a:r>
          </a:p>
          <a:p>
            <a:r>
              <a:rPr lang="ru-RU" sz="1800" dirty="0" smtClean="0"/>
              <a:t>Грибы</a:t>
            </a:r>
          </a:p>
          <a:p>
            <a:r>
              <a:rPr lang="ru-RU" sz="1800" dirty="0" smtClean="0"/>
              <a:t>Рыба и рыбные продукты</a:t>
            </a:r>
          </a:p>
          <a:p>
            <a:r>
              <a:rPr lang="ru-RU" sz="1800" dirty="0" smtClean="0"/>
              <a:t>Морковь, лук</a:t>
            </a:r>
          </a:p>
          <a:p>
            <a:r>
              <a:rPr lang="ru-RU" sz="1800" dirty="0" smtClean="0"/>
              <a:t>Кукуруза консервированная</a:t>
            </a:r>
          </a:p>
          <a:p>
            <a:r>
              <a:rPr lang="ru-RU" sz="1800" dirty="0" smtClean="0"/>
              <a:t>Зелёный горошек консервированный</a:t>
            </a:r>
          </a:p>
          <a:p>
            <a:r>
              <a:rPr lang="ru-RU" sz="1800" dirty="0" smtClean="0"/>
              <a:t>Ананас свежий или консервированный</a:t>
            </a:r>
          </a:p>
          <a:p>
            <a:r>
              <a:rPr lang="ru-RU" sz="1800" dirty="0" smtClean="0"/>
              <a:t>Сыр</a:t>
            </a:r>
          </a:p>
          <a:p>
            <a:r>
              <a:rPr lang="ru-RU" sz="1800" dirty="0" smtClean="0"/>
              <a:t>Картофель</a:t>
            </a:r>
          </a:p>
          <a:p>
            <a:r>
              <a:rPr lang="ru-RU" sz="1800" dirty="0" smtClean="0"/>
              <a:t>Орехи</a:t>
            </a:r>
          </a:p>
          <a:p>
            <a:r>
              <a:rPr lang="ru-RU" sz="1800" dirty="0" smtClean="0"/>
              <a:t>Майонез, сметана, масло растительное</a:t>
            </a:r>
          </a:p>
          <a:p>
            <a:pPr>
              <a:buNone/>
            </a:pPr>
            <a:r>
              <a:rPr lang="ru-RU" sz="1800" dirty="0" smtClean="0"/>
              <a:t>  </a:t>
            </a:r>
          </a:p>
          <a:p>
            <a:pPr>
              <a:buNone/>
            </a:pPr>
            <a:endParaRPr lang="ru-RU" sz="1800" dirty="0"/>
          </a:p>
        </p:txBody>
      </p:sp>
      <p:sp>
        <p:nvSpPr>
          <p:cNvPr id="3" name="Заголовок 2"/>
          <p:cNvSpPr>
            <a:spLocks noGrp="1"/>
          </p:cNvSpPr>
          <p:nvPr>
            <p:ph type="title"/>
          </p:nvPr>
        </p:nvSpPr>
        <p:spPr/>
        <p:txBody>
          <a:bodyPr/>
          <a:lstStyle/>
          <a:p>
            <a:pPr algn="ctr"/>
            <a:r>
              <a:rPr lang="ru-RU" dirty="0" smtClean="0">
                <a:solidFill>
                  <a:srgbClr val="00B0F0"/>
                </a:solidFill>
              </a:rPr>
              <a:t>Конкурс «Мастер – кулинар»</a:t>
            </a:r>
            <a:endParaRPr lang="ru-RU" dirty="0">
              <a:solidFill>
                <a:srgbClr val="00B0F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Documents and Settings\User\Мои документы\Мои рисунки\Изображение 098.jpg"/>
          <p:cNvPicPr>
            <a:picLocks noChangeAspect="1" noChangeArrowheads="1"/>
          </p:cNvPicPr>
          <p:nvPr/>
        </p:nvPicPr>
        <p:blipFill>
          <a:blip r:embed="rId2" cstate="screen"/>
          <a:srcRect/>
          <a:stretch>
            <a:fillRect/>
          </a:stretch>
        </p:blipFill>
        <p:spPr bwMode="auto">
          <a:xfrm>
            <a:off x="0" y="0"/>
            <a:ext cx="2714612" cy="2071654"/>
          </a:xfrm>
          <a:prstGeom prst="rect">
            <a:avLst/>
          </a:prstGeom>
          <a:noFill/>
        </p:spPr>
      </p:pic>
      <p:sp>
        <p:nvSpPr>
          <p:cNvPr id="3" name="TextBox 2"/>
          <p:cNvSpPr txBox="1"/>
          <p:nvPr/>
        </p:nvSpPr>
        <p:spPr>
          <a:xfrm>
            <a:off x="214283" y="2285992"/>
            <a:ext cx="2571768" cy="2308324"/>
          </a:xfrm>
          <a:prstGeom prst="rect">
            <a:avLst/>
          </a:prstGeom>
          <a:noFill/>
        </p:spPr>
        <p:txBody>
          <a:bodyPr wrap="square" rtlCol="0">
            <a:spAutoFit/>
          </a:bodyPr>
          <a:lstStyle/>
          <a:p>
            <a:r>
              <a:rPr lang="ru-RU" dirty="0" smtClean="0"/>
              <a:t>ПК – 57 Бобров Дмитрий и Бородин Владимир</a:t>
            </a:r>
          </a:p>
          <a:p>
            <a:r>
              <a:rPr lang="ru-RU" dirty="0" smtClean="0"/>
              <a:t>(технология приготовления солянки с набором мясных продуктов</a:t>
            </a:r>
          </a:p>
          <a:p>
            <a:r>
              <a:rPr lang="ru-RU" dirty="0" smtClean="0"/>
              <a:t>и овощами) 3 балла</a:t>
            </a:r>
            <a:endParaRPr lang="ru-RU" dirty="0"/>
          </a:p>
        </p:txBody>
      </p:sp>
      <p:pic>
        <p:nvPicPr>
          <p:cNvPr id="43011" name="Picture 3" descr="C:\Documents and Settings\User\Мои документы\Мои рисунки\Изображение 099.jpg"/>
          <p:cNvPicPr>
            <a:picLocks noChangeAspect="1" noChangeArrowheads="1"/>
          </p:cNvPicPr>
          <p:nvPr/>
        </p:nvPicPr>
        <p:blipFill>
          <a:blip r:embed="rId3" cstate="screen"/>
          <a:srcRect/>
          <a:stretch>
            <a:fillRect/>
          </a:stretch>
        </p:blipFill>
        <p:spPr bwMode="auto">
          <a:xfrm>
            <a:off x="6643670" y="0"/>
            <a:ext cx="2500330" cy="2143140"/>
          </a:xfrm>
          <a:prstGeom prst="rect">
            <a:avLst/>
          </a:prstGeom>
          <a:noFill/>
        </p:spPr>
      </p:pic>
      <p:sp>
        <p:nvSpPr>
          <p:cNvPr id="5" name="TextBox 4"/>
          <p:cNvSpPr txBox="1"/>
          <p:nvPr/>
        </p:nvSpPr>
        <p:spPr>
          <a:xfrm>
            <a:off x="6500826" y="2500306"/>
            <a:ext cx="2643175" cy="2031325"/>
          </a:xfrm>
          <a:prstGeom prst="rect">
            <a:avLst/>
          </a:prstGeom>
          <a:noFill/>
        </p:spPr>
        <p:txBody>
          <a:bodyPr wrap="square" rtlCol="0">
            <a:spAutoFit/>
          </a:bodyPr>
          <a:lstStyle/>
          <a:p>
            <a:r>
              <a:rPr lang="ru-RU" dirty="0" smtClean="0"/>
              <a:t>ПК – 60 </a:t>
            </a:r>
            <a:r>
              <a:rPr lang="ru-RU" dirty="0" err="1" smtClean="0"/>
              <a:t>Дзиза</a:t>
            </a:r>
            <a:r>
              <a:rPr lang="ru-RU" dirty="0" smtClean="0"/>
              <a:t> Дмитрий</a:t>
            </a:r>
          </a:p>
          <a:p>
            <a:r>
              <a:rPr lang="ru-RU" dirty="0" smtClean="0"/>
              <a:t>и </a:t>
            </a:r>
            <a:r>
              <a:rPr lang="ru-RU" dirty="0" err="1" smtClean="0"/>
              <a:t>Плисик</a:t>
            </a:r>
            <a:r>
              <a:rPr lang="ru-RU" dirty="0" smtClean="0"/>
              <a:t> Елена (салат «Оливье»,</a:t>
            </a:r>
          </a:p>
          <a:p>
            <a:r>
              <a:rPr lang="ru-RU" dirty="0" smtClean="0"/>
              <a:t>крабовый салат, зразы картофельные)</a:t>
            </a:r>
          </a:p>
          <a:p>
            <a:r>
              <a:rPr lang="ru-RU" dirty="0" smtClean="0"/>
              <a:t>7 баллов</a:t>
            </a:r>
            <a:endParaRPr lang="ru-RU" dirty="0"/>
          </a:p>
        </p:txBody>
      </p:sp>
      <p:pic>
        <p:nvPicPr>
          <p:cNvPr id="43012" name="Picture 4" descr="C:\Documents and Settings\User\Мои документы\Мои рисунки\Изображение 100.jpg"/>
          <p:cNvPicPr>
            <a:picLocks noChangeAspect="1" noChangeArrowheads="1"/>
          </p:cNvPicPr>
          <p:nvPr/>
        </p:nvPicPr>
        <p:blipFill>
          <a:blip r:embed="rId4" cstate="screen"/>
          <a:srcRect/>
          <a:stretch>
            <a:fillRect/>
          </a:stretch>
        </p:blipFill>
        <p:spPr bwMode="auto">
          <a:xfrm>
            <a:off x="3500430" y="3286124"/>
            <a:ext cx="2643206" cy="1928826"/>
          </a:xfrm>
          <a:prstGeom prst="rect">
            <a:avLst/>
          </a:prstGeom>
          <a:noFill/>
        </p:spPr>
      </p:pic>
      <p:sp>
        <p:nvSpPr>
          <p:cNvPr id="7" name="TextBox 6"/>
          <p:cNvSpPr txBox="1"/>
          <p:nvPr/>
        </p:nvSpPr>
        <p:spPr>
          <a:xfrm>
            <a:off x="3643307" y="5429264"/>
            <a:ext cx="3714775" cy="923330"/>
          </a:xfrm>
          <a:prstGeom prst="rect">
            <a:avLst/>
          </a:prstGeom>
          <a:noFill/>
        </p:spPr>
        <p:txBody>
          <a:bodyPr wrap="square" rtlCol="0">
            <a:spAutoFit/>
          </a:bodyPr>
          <a:lstStyle/>
          <a:p>
            <a:r>
              <a:rPr lang="ru-RU" dirty="0" smtClean="0"/>
              <a:t>ПК – 55 </a:t>
            </a:r>
            <a:r>
              <a:rPr lang="ru-RU" dirty="0" err="1" smtClean="0"/>
              <a:t>Маховская</a:t>
            </a:r>
            <a:r>
              <a:rPr lang="ru-RU" dirty="0" smtClean="0"/>
              <a:t> Елена и Журавлёва Ольга</a:t>
            </a:r>
          </a:p>
          <a:p>
            <a:r>
              <a:rPr lang="ru-RU" dirty="0" smtClean="0"/>
              <a:t>(салат «</a:t>
            </a:r>
            <a:r>
              <a:rPr lang="ru-RU" dirty="0" err="1" smtClean="0"/>
              <a:t>Оливьез</a:t>
            </a:r>
            <a:r>
              <a:rPr lang="ru-RU" dirty="0" smtClean="0"/>
              <a:t>») 5 баллов</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lgn="just">
              <a:buNone/>
            </a:pPr>
            <a:r>
              <a:rPr lang="ru-RU" sz="1800" dirty="0" smtClean="0"/>
              <a:t>Закончилась неделя по «Кулинарии» конкурсом пословиц и поговорок.  Было предложено в течение недели собрать как можно больше высказываний русского народа о пище, еде, об особенностях русского гостеприимства. </a:t>
            </a:r>
          </a:p>
          <a:p>
            <a:pPr algn="just">
              <a:buNone/>
            </a:pPr>
            <a:r>
              <a:rPr lang="ru-RU" sz="1800" dirty="0" smtClean="0"/>
              <a:t>Все группы приняли участие в данном конкурсе, а победителем стала  группа ПК – 57, которая собрала 105 пословицы и поговорки.  Учащиеся групп были ознакомлены с данным материалом  на уроках по предметам «Кулинария» и «Технология приготовления мучных кондитерских изделий».</a:t>
            </a:r>
          </a:p>
          <a:p>
            <a:pPr algn="just">
              <a:buNone/>
            </a:pPr>
            <a:endParaRPr lang="ru-RU" sz="1800" dirty="0" smtClean="0"/>
          </a:p>
          <a:p>
            <a:pPr algn="just">
              <a:buNone/>
            </a:pPr>
            <a:endParaRPr lang="ru-RU" sz="1800" dirty="0"/>
          </a:p>
        </p:txBody>
      </p:sp>
      <p:sp>
        <p:nvSpPr>
          <p:cNvPr id="3" name="Заголовок 2"/>
          <p:cNvSpPr>
            <a:spLocks noGrp="1"/>
          </p:cNvSpPr>
          <p:nvPr>
            <p:ph type="title"/>
          </p:nvPr>
        </p:nvSpPr>
        <p:spPr/>
        <p:txBody>
          <a:bodyPr>
            <a:normAutofit fontScale="90000"/>
          </a:bodyPr>
          <a:lstStyle/>
          <a:p>
            <a:pPr algn="ctr"/>
            <a:r>
              <a:rPr lang="ru-RU" dirty="0" smtClean="0">
                <a:solidFill>
                  <a:srgbClr val="00B0F0"/>
                </a:solidFill>
              </a:rPr>
              <a:t>Конкурс «Пословиц и поговорок о пище»</a:t>
            </a:r>
            <a:endParaRPr lang="ru-RU" dirty="0">
              <a:solidFill>
                <a:srgbClr val="00B0F0"/>
              </a:solidFill>
            </a:endParaRPr>
          </a:p>
        </p:txBody>
      </p:sp>
      <p:pic>
        <p:nvPicPr>
          <p:cNvPr id="1026" name="Picture 2" descr="C:\Documents and Settings\User\Рабочий стол\921152777.jpg"/>
          <p:cNvPicPr>
            <a:picLocks noChangeAspect="1" noChangeArrowheads="1"/>
          </p:cNvPicPr>
          <p:nvPr/>
        </p:nvPicPr>
        <p:blipFill>
          <a:blip r:embed="rId2" cstate="screen"/>
          <a:srcRect/>
          <a:stretch>
            <a:fillRect/>
          </a:stretch>
        </p:blipFill>
        <p:spPr bwMode="auto">
          <a:xfrm>
            <a:off x="5643570" y="4071942"/>
            <a:ext cx="2952771" cy="221457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dirty="0" smtClean="0"/>
              <a:t>Почётной грамотой за победу в недели «Кулинарный калейдоскоп» была награждена группа ПК – 57.</a:t>
            </a:r>
          </a:p>
          <a:p>
            <a:pPr>
              <a:buNone/>
            </a:pPr>
            <a:r>
              <a:rPr lang="ru-RU" dirty="0" smtClean="0"/>
              <a:t>Все активные участники были приглашены на чаепитие со </a:t>
            </a:r>
            <a:r>
              <a:rPr lang="ru-RU" smtClean="0"/>
              <a:t>сладким пирогом</a:t>
            </a:r>
            <a:endParaRPr lang="ru-RU" dirty="0" smtClean="0"/>
          </a:p>
          <a:p>
            <a:pPr>
              <a:buNone/>
            </a:pPr>
            <a:endParaRPr lang="ru-RU" dirty="0"/>
          </a:p>
        </p:txBody>
      </p:sp>
      <p:sp>
        <p:nvSpPr>
          <p:cNvPr id="3" name="Заголовок 2"/>
          <p:cNvSpPr>
            <a:spLocks noGrp="1"/>
          </p:cNvSpPr>
          <p:nvPr>
            <p:ph type="title"/>
          </p:nvPr>
        </p:nvSpPr>
        <p:spPr/>
        <p:txBody>
          <a:bodyPr/>
          <a:lstStyle/>
          <a:p>
            <a:pPr algn="ctr"/>
            <a:r>
              <a:rPr lang="ru-RU" dirty="0" smtClean="0">
                <a:solidFill>
                  <a:srgbClr val="00B0F0"/>
                </a:solidFill>
              </a:rPr>
              <a:t>Итоги предметной недели</a:t>
            </a:r>
            <a:endParaRPr lang="ru-RU" dirty="0">
              <a:solidFill>
                <a:srgbClr val="00B0F0"/>
              </a:solidFill>
            </a:endParaRPr>
          </a:p>
        </p:txBody>
      </p:sp>
      <p:pic>
        <p:nvPicPr>
          <p:cNvPr id="44034" name="Picture 2" descr="D:\диск с\Мамина папка\24775986.jpg"/>
          <p:cNvPicPr>
            <a:picLocks noChangeAspect="1" noChangeArrowheads="1"/>
          </p:cNvPicPr>
          <p:nvPr/>
        </p:nvPicPr>
        <p:blipFill>
          <a:blip r:embed="rId2"/>
          <a:srcRect/>
          <a:stretch>
            <a:fillRect/>
          </a:stretch>
        </p:blipFill>
        <p:spPr bwMode="auto">
          <a:xfrm>
            <a:off x="5715008" y="4000504"/>
            <a:ext cx="3048000" cy="2286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buNone/>
            </a:pPr>
            <a:r>
              <a:rPr lang="ru-RU" sz="1800" dirty="0" smtClean="0"/>
              <a:t>5.12.11 – Лекции в группах</a:t>
            </a:r>
          </a:p>
          <a:p>
            <a:pPr>
              <a:buNone/>
            </a:pPr>
            <a:endParaRPr lang="ru-RU" sz="1800" dirty="0" smtClean="0"/>
          </a:p>
          <a:p>
            <a:pPr>
              <a:buNone/>
            </a:pPr>
            <a:r>
              <a:rPr lang="ru-RU" sz="1800" dirty="0" smtClean="0"/>
              <a:t>6.12.11 – Конкурс «Эрудит»</a:t>
            </a:r>
          </a:p>
          <a:p>
            <a:pPr>
              <a:buNone/>
            </a:pPr>
            <a:endParaRPr lang="ru-RU" sz="1800" dirty="0" smtClean="0"/>
          </a:p>
          <a:p>
            <a:pPr>
              <a:buNone/>
            </a:pPr>
            <a:r>
              <a:rPr lang="ru-RU" sz="1800" dirty="0" smtClean="0"/>
              <a:t>7.12.11 – Конкурс профессионального мастерства по профессии </a:t>
            </a:r>
          </a:p>
          <a:p>
            <a:pPr>
              <a:buNone/>
            </a:pPr>
            <a:r>
              <a:rPr lang="ru-RU" sz="1800" dirty="0" smtClean="0"/>
              <a:t>                                                 «Повар»</a:t>
            </a:r>
          </a:p>
          <a:p>
            <a:pPr>
              <a:buNone/>
            </a:pPr>
            <a:endParaRPr lang="ru-RU" sz="1800" dirty="0" smtClean="0"/>
          </a:p>
          <a:p>
            <a:pPr>
              <a:buNone/>
            </a:pPr>
            <a:r>
              <a:rPr lang="ru-RU" sz="1800" dirty="0" smtClean="0"/>
              <a:t>8.12.11 – Викторина «Кулинарный поединок»</a:t>
            </a:r>
          </a:p>
          <a:p>
            <a:pPr>
              <a:buNone/>
            </a:pPr>
            <a:endParaRPr lang="ru-RU" sz="1800" dirty="0" smtClean="0"/>
          </a:p>
          <a:p>
            <a:pPr>
              <a:buNone/>
            </a:pPr>
            <a:r>
              <a:rPr lang="ru-RU" sz="1800" dirty="0" smtClean="0"/>
              <a:t>9.12.11 – Конкурс «Мастер-кулинар»</a:t>
            </a:r>
          </a:p>
          <a:p>
            <a:pPr>
              <a:buNone/>
            </a:pPr>
            <a:endParaRPr lang="ru-RU" sz="1800" dirty="0" smtClean="0"/>
          </a:p>
          <a:p>
            <a:pPr>
              <a:buNone/>
            </a:pPr>
            <a:r>
              <a:rPr lang="ru-RU" sz="1800" dirty="0" smtClean="0"/>
              <a:t>10.12.11 – Домашнее задание «Пословицы и поговорки о пище»</a:t>
            </a:r>
          </a:p>
          <a:p>
            <a:pPr>
              <a:buNone/>
            </a:pPr>
            <a:r>
              <a:rPr lang="ru-RU" sz="1800" dirty="0" smtClean="0"/>
              <a:t>                 Подведение итогов</a:t>
            </a:r>
            <a:endParaRPr lang="ru-RU" sz="1800" dirty="0"/>
          </a:p>
        </p:txBody>
      </p:sp>
      <p:sp>
        <p:nvSpPr>
          <p:cNvPr id="3" name="Заголовок 2"/>
          <p:cNvSpPr>
            <a:spLocks noGrp="1"/>
          </p:cNvSpPr>
          <p:nvPr>
            <p:ph type="title"/>
          </p:nvPr>
        </p:nvSpPr>
        <p:spPr/>
        <p:txBody>
          <a:bodyPr/>
          <a:lstStyle/>
          <a:p>
            <a:pPr algn="ctr"/>
            <a:r>
              <a:rPr lang="ru-RU" dirty="0" smtClean="0">
                <a:solidFill>
                  <a:srgbClr val="00B0F0"/>
                </a:solidFill>
              </a:rPr>
              <a:t>Содержание недели</a:t>
            </a:r>
            <a:endParaRPr lang="ru-RU" dirty="0">
              <a:solidFill>
                <a:srgbClr val="00B0F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8662" y="428604"/>
            <a:ext cx="7786742" cy="369332"/>
          </a:xfrm>
          <a:prstGeom prst="rect">
            <a:avLst/>
          </a:prstGeom>
          <a:noFill/>
        </p:spPr>
        <p:txBody>
          <a:bodyPr wrap="square" rtlCol="0">
            <a:spAutoFit/>
          </a:bodyPr>
          <a:lstStyle/>
          <a:p>
            <a:pPr algn="ctr"/>
            <a:r>
              <a:rPr lang="ru-RU" dirty="0" smtClean="0"/>
              <a:t>Кулинарный лекторий</a:t>
            </a:r>
            <a:endParaRPr lang="ru-RU" dirty="0" smtClean="0"/>
          </a:p>
        </p:txBody>
      </p:sp>
      <p:pic>
        <p:nvPicPr>
          <p:cNvPr id="3074" name="Picture 2" descr="M:\Неделя кулинарии 2011\img006.jpg"/>
          <p:cNvPicPr>
            <a:picLocks noChangeAspect="1" noChangeArrowheads="1"/>
          </p:cNvPicPr>
          <p:nvPr/>
        </p:nvPicPr>
        <p:blipFill>
          <a:blip r:embed="rId2" cstate="screen"/>
          <a:srcRect/>
          <a:stretch>
            <a:fillRect/>
          </a:stretch>
        </p:blipFill>
        <p:spPr bwMode="auto">
          <a:xfrm>
            <a:off x="3428992" y="1071546"/>
            <a:ext cx="5715008" cy="5786454"/>
          </a:xfrm>
          <a:prstGeom prst="rect">
            <a:avLst/>
          </a:prstGeom>
          <a:noFill/>
        </p:spPr>
      </p:pic>
      <p:pic>
        <p:nvPicPr>
          <p:cNvPr id="1026" name="Picture 2" descr="C:\Documents and Settings\User\Рабочий стол\Molderevo2.jpg"/>
          <p:cNvPicPr>
            <a:picLocks noChangeAspect="1" noChangeArrowheads="1"/>
          </p:cNvPicPr>
          <p:nvPr/>
        </p:nvPicPr>
        <p:blipFill>
          <a:blip r:embed="rId3" cstate="screen"/>
          <a:srcRect/>
          <a:stretch>
            <a:fillRect/>
          </a:stretch>
        </p:blipFill>
        <p:spPr bwMode="auto">
          <a:xfrm>
            <a:off x="214282" y="1071546"/>
            <a:ext cx="1077857" cy="1643074"/>
          </a:xfrm>
          <a:prstGeom prst="rect">
            <a:avLst/>
          </a:prstGeom>
          <a:noFill/>
        </p:spPr>
      </p:pic>
      <p:pic>
        <p:nvPicPr>
          <p:cNvPr id="1027" name="Picture 3" descr="C:\Documents and Settings\User\Рабочий стол\541638e37880.jpg"/>
          <p:cNvPicPr>
            <a:picLocks noChangeAspect="1" noChangeArrowheads="1"/>
          </p:cNvPicPr>
          <p:nvPr/>
        </p:nvPicPr>
        <p:blipFill>
          <a:blip r:embed="rId4" cstate="screen"/>
          <a:srcRect/>
          <a:stretch>
            <a:fillRect/>
          </a:stretch>
        </p:blipFill>
        <p:spPr bwMode="auto">
          <a:xfrm>
            <a:off x="785786" y="4857760"/>
            <a:ext cx="2500330" cy="1875248"/>
          </a:xfrm>
          <a:prstGeom prst="rect">
            <a:avLst/>
          </a:prstGeom>
          <a:noFill/>
        </p:spPr>
      </p:pic>
      <p:pic>
        <p:nvPicPr>
          <p:cNvPr id="1028" name="Picture 4" descr="C:\Documents and Settings\User\Рабочий стол\gov_4.jpg"/>
          <p:cNvPicPr>
            <a:picLocks noChangeAspect="1" noChangeArrowheads="1"/>
          </p:cNvPicPr>
          <p:nvPr/>
        </p:nvPicPr>
        <p:blipFill>
          <a:blip r:embed="rId5" cstate="screen"/>
          <a:srcRect/>
          <a:stretch>
            <a:fillRect/>
          </a:stretch>
        </p:blipFill>
        <p:spPr bwMode="auto">
          <a:xfrm>
            <a:off x="1571604" y="1071546"/>
            <a:ext cx="1571636" cy="2083331"/>
          </a:xfrm>
          <a:prstGeom prst="rect">
            <a:avLst/>
          </a:prstGeom>
          <a:noFill/>
        </p:spPr>
      </p:pic>
      <p:pic>
        <p:nvPicPr>
          <p:cNvPr id="1029" name="Picture 5" descr="C:\Documents and Settings\User\Рабочий стол\saustr2b.jpg"/>
          <p:cNvPicPr>
            <a:picLocks noChangeAspect="1" noChangeArrowheads="1"/>
          </p:cNvPicPr>
          <p:nvPr/>
        </p:nvPicPr>
        <p:blipFill>
          <a:blip r:embed="rId6" cstate="screen"/>
          <a:srcRect/>
          <a:stretch>
            <a:fillRect/>
          </a:stretch>
        </p:blipFill>
        <p:spPr bwMode="auto">
          <a:xfrm>
            <a:off x="142844" y="2928934"/>
            <a:ext cx="1200815" cy="1776413"/>
          </a:xfrm>
          <a:prstGeom prst="rect">
            <a:avLst/>
          </a:prstGeom>
          <a:noFill/>
        </p:spPr>
      </p:pic>
      <p:sp>
        <p:nvSpPr>
          <p:cNvPr id="8" name="TextBox 7"/>
          <p:cNvSpPr txBox="1"/>
          <p:nvPr/>
        </p:nvSpPr>
        <p:spPr>
          <a:xfrm>
            <a:off x="928662" y="6429396"/>
            <a:ext cx="1928826" cy="369332"/>
          </a:xfrm>
          <a:prstGeom prst="rect">
            <a:avLst/>
          </a:prstGeom>
          <a:noFill/>
        </p:spPr>
        <p:txBody>
          <a:bodyPr wrap="square" rtlCol="0">
            <a:spAutoFit/>
          </a:bodyPr>
          <a:lstStyle/>
          <a:p>
            <a:r>
              <a:rPr lang="ru-RU" dirty="0" smtClean="0"/>
              <a:t>Хлебное</a:t>
            </a:r>
            <a:endParaRPr lang="ru-RU" dirty="0"/>
          </a:p>
        </p:txBody>
      </p:sp>
      <p:sp>
        <p:nvSpPr>
          <p:cNvPr id="9" name="TextBox 8"/>
          <p:cNvSpPr txBox="1"/>
          <p:nvPr/>
        </p:nvSpPr>
        <p:spPr>
          <a:xfrm>
            <a:off x="1571604" y="2857496"/>
            <a:ext cx="1500198" cy="369332"/>
          </a:xfrm>
          <a:prstGeom prst="rect">
            <a:avLst/>
          </a:prstGeom>
          <a:noFill/>
        </p:spPr>
        <p:txBody>
          <a:bodyPr wrap="square" rtlCol="0">
            <a:spAutoFit/>
          </a:bodyPr>
          <a:lstStyle/>
          <a:p>
            <a:r>
              <a:rPr lang="ru-RU" dirty="0" smtClean="0"/>
              <a:t>Конфетное</a:t>
            </a:r>
            <a:endParaRPr lang="ru-RU" dirty="0"/>
          </a:p>
        </p:txBody>
      </p:sp>
      <p:sp>
        <p:nvSpPr>
          <p:cNvPr id="11" name="TextBox 10"/>
          <p:cNvSpPr txBox="1"/>
          <p:nvPr/>
        </p:nvSpPr>
        <p:spPr>
          <a:xfrm>
            <a:off x="0" y="1214422"/>
            <a:ext cx="1500166" cy="369332"/>
          </a:xfrm>
          <a:prstGeom prst="rect">
            <a:avLst/>
          </a:prstGeom>
          <a:noFill/>
        </p:spPr>
        <p:txBody>
          <a:bodyPr wrap="square" rtlCol="0">
            <a:spAutoFit/>
          </a:bodyPr>
          <a:lstStyle/>
          <a:p>
            <a:r>
              <a:rPr lang="ru-RU" dirty="0" smtClean="0"/>
              <a:t>Молочное</a:t>
            </a:r>
            <a:endParaRPr lang="ru-RU" dirty="0"/>
          </a:p>
        </p:txBody>
      </p:sp>
      <p:sp>
        <p:nvSpPr>
          <p:cNvPr id="12" name="TextBox 11"/>
          <p:cNvSpPr txBox="1"/>
          <p:nvPr/>
        </p:nvSpPr>
        <p:spPr>
          <a:xfrm>
            <a:off x="0" y="4429132"/>
            <a:ext cx="1571604" cy="369332"/>
          </a:xfrm>
          <a:prstGeom prst="rect">
            <a:avLst/>
          </a:prstGeom>
          <a:noFill/>
        </p:spPr>
        <p:txBody>
          <a:bodyPr wrap="square" rtlCol="0">
            <a:spAutoFit/>
          </a:bodyPr>
          <a:lstStyle/>
          <a:p>
            <a:r>
              <a:rPr lang="ru-RU" dirty="0" smtClean="0"/>
              <a:t>Колбасное</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29600" cy="5233820"/>
          </a:xfrm>
        </p:spPr>
        <p:txBody>
          <a:bodyPr>
            <a:normAutofit/>
          </a:bodyPr>
          <a:lstStyle/>
          <a:p>
            <a:pPr algn="just">
              <a:buNone/>
            </a:pPr>
            <a:r>
              <a:rPr lang="ru-RU" sz="1800" dirty="0" smtClean="0"/>
              <a:t>СОСТОЯЛ ИЗ ДВУХ ЭТАПОВ: 1. ПРЕДСТАВИТЕЛЯМ ГРУПП (ПО 2 ЧЕЛОВЕКА) ПРЕДЛАГАЛОСЬ ОТВЕТИТЬ НА ВОПРОСЫ ВИКТОРИНЫ, КОТОРАЯ СОСТОЯЛА ИЗ ДОСТАТОЧНО ТРУДНЫХ ЗАДАНИЙ, НЕ ВКЛЮЧЁННЫХ В КУРС ИЗУЧЕНИЯ СПЕЦПРЕДМЕТОВ. 2. НА ДАННОМ ЭТАПЕ ВНИМАНИЮ УЧЕНИКОВ БЫЛ ПРЕДСТАВЛЕН КУЛИНАРНЫЙ КРОССВОРД, КОТОРЫЙ НУЖНО БЫЛО РЕШИТЬ ЗА ОПРЕДЕЛЁННОЕ ВРЕМЯ.</a:t>
            </a:r>
            <a:endParaRPr lang="ru-RU" sz="1800" dirty="0"/>
          </a:p>
        </p:txBody>
      </p:sp>
      <p:sp>
        <p:nvSpPr>
          <p:cNvPr id="3" name="Заголовок 2"/>
          <p:cNvSpPr>
            <a:spLocks noGrp="1"/>
          </p:cNvSpPr>
          <p:nvPr>
            <p:ph type="title"/>
          </p:nvPr>
        </p:nvSpPr>
        <p:spPr/>
        <p:txBody>
          <a:bodyPr/>
          <a:lstStyle/>
          <a:p>
            <a:pPr algn="ctr"/>
            <a:r>
              <a:rPr lang="ru-RU" dirty="0" smtClean="0">
                <a:solidFill>
                  <a:srgbClr val="00B0F0"/>
                </a:solidFill>
              </a:rPr>
              <a:t>КОНКУРС «ЭРУДИТ»</a:t>
            </a:r>
            <a:endParaRPr lang="ru-RU" dirty="0">
              <a:solidFill>
                <a:srgbClr val="00B0F0"/>
              </a:solidFill>
            </a:endParaRPr>
          </a:p>
        </p:txBody>
      </p:sp>
      <p:pic>
        <p:nvPicPr>
          <p:cNvPr id="4098" name="Picture 2" descr="M:\Неделя кулинарии 2011\Изображение 015.jpg"/>
          <p:cNvPicPr>
            <a:picLocks noChangeAspect="1" noChangeArrowheads="1"/>
          </p:cNvPicPr>
          <p:nvPr/>
        </p:nvPicPr>
        <p:blipFill>
          <a:blip r:embed="rId2" cstate="screen"/>
          <a:srcRect/>
          <a:stretch>
            <a:fillRect/>
          </a:stretch>
        </p:blipFill>
        <p:spPr bwMode="auto">
          <a:xfrm>
            <a:off x="0" y="3571876"/>
            <a:ext cx="3214678" cy="3286124"/>
          </a:xfrm>
          <a:prstGeom prst="rect">
            <a:avLst/>
          </a:prstGeom>
          <a:noFill/>
        </p:spPr>
      </p:pic>
      <p:pic>
        <p:nvPicPr>
          <p:cNvPr id="4099" name="Picture 3" descr="M:\Неделя кулинарии 2011\Изображение 100.jpg"/>
          <p:cNvPicPr>
            <a:picLocks noChangeAspect="1" noChangeArrowheads="1"/>
          </p:cNvPicPr>
          <p:nvPr/>
        </p:nvPicPr>
        <p:blipFill>
          <a:blip r:embed="rId3" cstate="screen"/>
          <a:srcRect/>
          <a:stretch>
            <a:fillRect/>
          </a:stretch>
        </p:blipFill>
        <p:spPr bwMode="auto">
          <a:xfrm>
            <a:off x="3857620" y="3286124"/>
            <a:ext cx="3071834" cy="2571768"/>
          </a:xfrm>
          <a:prstGeom prst="rect">
            <a:avLst/>
          </a:prstGeom>
          <a:noFill/>
        </p:spPr>
      </p:pic>
      <p:sp>
        <p:nvSpPr>
          <p:cNvPr id="6" name="TextBox 5"/>
          <p:cNvSpPr txBox="1"/>
          <p:nvPr/>
        </p:nvSpPr>
        <p:spPr>
          <a:xfrm>
            <a:off x="3857620" y="5929330"/>
            <a:ext cx="4857784" cy="523220"/>
          </a:xfrm>
          <a:prstGeom prst="rect">
            <a:avLst/>
          </a:prstGeom>
          <a:noFill/>
        </p:spPr>
        <p:txBody>
          <a:bodyPr wrap="square" rtlCol="0">
            <a:spAutoFit/>
          </a:bodyPr>
          <a:lstStyle/>
          <a:p>
            <a:r>
              <a:rPr lang="ru-RU" sz="1400" dirty="0" smtClean="0"/>
              <a:t>ПРЕДСТАВИТЕЛИ ГРУППЫ ПК-53 ЖУРАВЛЁВА ОЛЬГА И МАХОВСКАЯ ЕЛЕНА (СУММА БАЛЛОВ 11)</a:t>
            </a:r>
            <a:endParaRPr lang="ru-RU"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Неделя кулинарии 2011\Изображение 017.jpg"/>
          <p:cNvPicPr>
            <a:picLocks noChangeAspect="1" noChangeArrowheads="1"/>
          </p:cNvPicPr>
          <p:nvPr/>
        </p:nvPicPr>
        <p:blipFill>
          <a:blip r:embed="rId2" cstate="screen"/>
          <a:srcRect/>
          <a:stretch>
            <a:fillRect/>
          </a:stretch>
        </p:blipFill>
        <p:spPr bwMode="auto">
          <a:xfrm>
            <a:off x="0" y="0"/>
            <a:ext cx="3786181" cy="3143248"/>
          </a:xfrm>
          <a:prstGeom prst="rect">
            <a:avLst/>
          </a:prstGeom>
          <a:noFill/>
        </p:spPr>
      </p:pic>
      <p:pic>
        <p:nvPicPr>
          <p:cNvPr id="1029" name="Picture 5" descr="M:\Неделя кулинарии 2011\Изображение 018.jpg"/>
          <p:cNvPicPr>
            <a:picLocks noChangeAspect="1" noChangeArrowheads="1"/>
          </p:cNvPicPr>
          <p:nvPr/>
        </p:nvPicPr>
        <p:blipFill>
          <a:blip r:embed="rId3" cstate="screen"/>
          <a:srcRect/>
          <a:stretch>
            <a:fillRect/>
          </a:stretch>
        </p:blipFill>
        <p:spPr bwMode="auto">
          <a:xfrm>
            <a:off x="5000628" y="3286124"/>
            <a:ext cx="4143372" cy="3571876"/>
          </a:xfrm>
          <a:prstGeom prst="rect">
            <a:avLst/>
          </a:prstGeom>
          <a:noFill/>
        </p:spPr>
      </p:pic>
      <p:sp>
        <p:nvSpPr>
          <p:cNvPr id="7" name="TextBox 6"/>
          <p:cNvSpPr txBox="1"/>
          <p:nvPr/>
        </p:nvSpPr>
        <p:spPr>
          <a:xfrm>
            <a:off x="285720" y="3357562"/>
            <a:ext cx="3597460" cy="523220"/>
          </a:xfrm>
          <a:prstGeom prst="rect">
            <a:avLst/>
          </a:prstGeom>
          <a:noFill/>
        </p:spPr>
        <p:txBody>
          <a:bodyPr wrap="none" rtlCol="0">
            <a:spAutoFit/>
          </a:bodyPr>
          <a:lstStyle/>
          <a:p>
            <a:r>
              <a:rPr lang="ru-RU" sz="1400" dirty="0" smtClean="0"/>
              <a:t>Группа ПК  - 57 Борисов Сергей и </a:t>
            </a:r>
          </a:p>
          <a:p>
            <a:r>
              <a:rPr lang="ru-RU" sz="1400" dirty="0" smtClean="0"/>
              <a:t>Бородин Владимир (сумма баллов 13)</a:t>
            </a:r>
            <a:endParaRPr lang="ru-RU" sz="1400" dirty="0"/>
          </a:p>
        </p:txBody>
      </p:sp>
      <p:sp>
        <p:nvSpPr>
          <p:cNvPr id="8" name="TextBox 7"/>
          <p:cNvSpPr txBox="1"/>
          <p:nvPr/>
        </p:nvSpPr>
        <p:spPr>
          <a:xfrm>
            <a:off x="5143504" y="2214554"/>
            <a:ext cx="3124573" cy="523220"/>
          </a:xfrm>
          <a:prstGeom prst="rect">
            <a:avLst/>
          </a:prstGeom>
          <a:noFill/>
        </p:spPr>
        <p:txBody>
          <a:bodyPr wrap="none" rtlCol="0">
            <a:spAutoFit/>
          </a:bodyPr>
          <a:lstStyle/>
          <a:p>
            <a:r>
              <a:rPr lang="ru-RU" sz="1400" dirty="0" smtClean="0"/>
              <a:t>Группа ПК – 60 Дзиза Дмитрий и</a:t>
            </a:r>
          </a:p>
          <a:p>
            <a:r>
              <a:rPr lang="ru-RU" sz="1400" dirty="0" err="1" smtClean="0"/>
              <a:t>Плисик</a:t>
            </a:r>
            <a:r>
              <a:rPr lang="ru-RU" sz="1400" dirty="0" smtClean="0"/>
              <a:t> Елена (сумма баллов 23)</a:t>
            </a:r>
            <a:endParaRPr lang="ru-RU"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29600" cy="5376672"/>
          </a:xfrm>
        </p:spPr>
        <p:txBody>
          <a:bodyPr>
            <a:noAutofit/>
          </a:bodyPr>
          <a:lstStyle/>
          <a:p>
            <a:pPr algn="just">
              <a:buNone/>
            </a:pPr>
            <a:r>
              <a:rPr lang="ru-RU" sz="1200" b="1" dirty="0" smtClean="0">
                <a:latin typeface="Times New Roman" pitchFamily="18" charset="0"/>
                <a:cs typeface="Times New Roman" pitchFamily="18" charset="0"/>
              </a:rPr>
              <a:t>Конкурс «Эрудит» этап 1</a:t>
            </a:r>
            <a:endParaRPr lang="ru-RU" sz="1200" dirty="0" smtClean="0">
              <a:latin typeface="Times New Roman" pitchFamily="18" charset="0"/>
              <a:cs typeface="Times New Roman" pitchFamily="18" charset="0"/>
            </a:endParaRPr>
          </a:p>
          <a:p>
            <a:pPr algn="just">
              <a:buNone/>
            </a:pPr>
            <a:r>
              <a:rPr lang="ru-RU" sz="1200" dirty="0" smtClean="0">
                <a:latin typeface="Times New Roman" pitchFamily="18" charset="0"/>
                <a:cs typeface="Times New Roman" pitchFamily="18" charset="0"/>
              </a:rPr>
              <a:t>1. Пища человека должна содержать все те вещества, которые используются организмом на восстановление затрачиваемой им энергии, а также на его рост и развитие, если организм еще молодой.</a:t>
            </a:r>
          </a:p>
          <a:p>
            <a:pPr algn="just">
              <a:buNone/>
            </a:pPr>
            <a:r>
              <a:rPr lang="ru-RU" sz="1200" dirty="0" smtClean="0">
                <a:latin typeface="Times New Roman" pitchFamily="18" charset="0"/>
                <a:cs typeface="Times New Roman" pitchFamily="18" charset="0"/>
              </a:rPr>
              <a:t>Вопрос: какие это вещества?</a:t>
            </a:r>
          </a:p>
          <a:p>
            <a:pPr algn="just">
              <a:buNone/>
            </a:pPr>
            <a:r>
              <a:rPr lang="ru-RU" sz="1200" dirty="0" smtClean="0">
                <a:latin typeface="Times New Roman" pitchFamily="18" charset="0"/>
                <a:cs typeface="Times New Roman" pitchFamily="18" charset="0"/>
              </a:rPr>
              <a:t>Ответ: это белки, жиры, углеводы, минеральные соли, витамины, вода.</a:t>
            </a:r>
          </a:p>
          <a:p>
            <a:pPr algn="just">
              <a:buNone/>
            </a:pPr>
            <a:r>
              <a:rPr lang="ru-RU" sz="1200" dirty="0" smtClean="0">
                <a:latin typeface="Times New Roman" pitchFamily="18" charset="0"/>
                <a:cs typeface="Times New Roman" pitchFamily="18" charset="0"/>
              </a:rPr>
              <a:t>2. О нем нам напоминают надписи на пирамиде Хеопса: им кормили воздвигающих эту пирамиду рабов. С незапамятных времен возделывался в Китае и даже изображается в китайской азбуке одним знаком. В древней Греции охотно выращивали, но в повседневный рацион не включали из-за запаха, считали, что его запах оскорбляет чувства богов, в древнем Риме потребляла лишь беднота. От римлян он перешел в средневековую Европу, простой народ видел в нем источник здоровья. В древнерусских рукописных памятниках, относящихся к XI I I в, говорится, что славяне пили вино, положив его в чашку. Во времена Владимира Мономаха  крестьяне ели его с солью и черным хлебом, а по праздникам варили студень из свиных голов, обязательно добавляя его в студень. В наше время  находит самое разнообразное применение в кулинарии. Его используют в мясных, овощных, грибных блюдах и блюдах из домашней птицы – в супах, салатах, борщах, во 2 блюдах, он беден витаминами, но благодаря своему запаху обладает исключительно бактерицидными свойствами. Его варят долго и добавляют в готовое блюдо или в конце варки.</a:t>
            </a:r>
          </a:p>
          <a:p>
            <a:pPr algn="just">
              <a:buNone/>
            </a:pPr>
            <a:r>
              <a:rPr lang="ru-RU" sz="1200" dirty="0" smtClean="0">
                <a:latin typeface="Times New Roman" pitchFamily="18" charset="0"/>
                <a:cs typeface="Times New Roman" pitchFamily="18" charset="0"/>
              </a:rPr>
              <a:t>Вопрос: что это за овощ? Благодаря чему обладает бактерицидными свойствами?</a:t>
            </a:r>
          </a:p>
          <a:p>
            <a:pPr algn="just">
              <a:buNone/>
            </a:pPr>
            <a:r>
              <a:rPr lang="ru-RU" sz="1200" dirty="0" smtClean="0">
                <a:latin typeface="Times New Roman" pitchFamily="18" charset="0"/>
                <a:cs typeface="Times New Roman" pitchFamily="18" charset="0"/>
              </a:rPr>
              <a:t>Ответ: чеснок, фитонцидами.</a:t>
            </a:r>
          </a:p>
          <a:p>
            <a:pPr algn="just">
              <a:buNone/>
            </a:pPr>
            <a:r>
              <a:rPr lang="ru-RU" sz="1200" dirty="0" smtClean="0">
                <a:latin typeface="Times New Roman" pitchFamily="18" charset="0"/>
                <a:cs typeface="Times New Roman" pitchFamily="18" charset="0"/>
              </a:rPr>
              <a:t>3. Когда продукты погружают в большое количество жира и нагревают его до 180-190 градусов, то этот способ приготовления пищи называется – жаренье во фритюре.</a:t>
            </a:r>
          </a:p>
          <a:p>
            <a:pPr algn="just">
              <a:buNone/>
            </a:pPr>
            <a:r>
              <a:rPr lang="ru-RU" sz="1200" dirty="0" smtClean="0">
                <a:latin typeface="Times New Roman" pitchFamily="18" charset="0"/>
                <a:cs typeface="Times New Roman" pitchFamily="18" charset="0"/>
              </a:rPr>
              <a:t>Вопрос: как определить  нужную температуру нагревания жира?</a:t>
            </a:r>
          </a:p>
          <a:p>
            <a:pPr algn="just">
              <a:buNone/>
            </a:pPr>
            <a:r>
              <a:rPr lang="ru-RU" sz="1200" dirty="0" smtClean="0">
                <a:latin typeface="Times New Roman" pitchFamily="18" charset="0"/>
                <a:cs typeface="Times New Roman" pitchFamily="18" charset="0"/>
              </a:rPr>
              <a:t>Ответ: а) в жир опускают небольшой кусочек продукта, если он быстро всплывает на поверхность, то уже можно обжаривать приготовленное; Б) температуру нагревания жира определяют появлением дымка над поверхностью сковороды, кастрюли.</a:t>
            </a:r>
          </a:p>
          <a:p>
            <a:pPr algn="just"/>
            <a:endParaRPr lang="ru-RU" sz="12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algn="ctr"/>
            <a:r>
              <a:rPr lang="ru-RU" dirty="0" smtClean="0">
                <a:solidFill>
                  <a:srgbClr val="00B0F0"/>
                </a:solidFill>
              </a:rPr>
              <a:t>Задания конкурса «Эрудит»</a:t>
            </a:r>
            <a:endParaRPr lang="ru-RU" dirty="0">
              <a:solidFill>
                <a:srgbClr val="00B0F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Макароны – это понятие можно найти во всех словарях народов мира. Оно объединяет и группу изделий из высушенного пшеничного теста, и одну из самых популярных областей современной кулинарии. Давно существует оно и в нашем лексиконе. Во второй половине XVIII века макароны появились в России. А  в конце XIX века эту продукцию начала выпускать первая отечественная макаронная фабрика, построенная в г. Одесса.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Вопрос: где впервые появился рецепт приготовления длинных узких полосок из теста?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 Китай. А приплыл этот рецепт в Италию в 1295 г в багаже великого итальянского путешественника Марко Поло и стал отныне их национальным блюдом, а китайцы и в наше время слишком увлекаются им.</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Закуски – одна их особенностей русской кухни, закусками принято называть небольшие порции более или менее острых и соленых кушаний.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Вопрос: какова роль закусок? И когда их принимают в повседневном приеме пищи?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 вызывать аппетит и увеличить образование желудочного сока. Принимают перед приемом первых блюд.</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Русская пословица гласит: «Худ обед, когда хлеба нет». В старые времена у каждой хорошей хозяйки не пропадало ни кусочка хлеба. Для того чтобы хлеб не пропадал, нужно научиться его грамотно хранить. Если он зачерствеет, не вбрасывайте его. Из черствого хлеба можно приготовить множество питательных и вкусных блюд. Вот, например рецепт лукового супа, придуманного писателем Дюма-отцом: мелко нарезанный репчатый лук и хлебные кубики обжарить на сливочном масле до золотистой корочки. Переложить в кастрюлю, залить кипящей водой и варить 10-15 минут. На 200 г черствого хлеба – 3 луковицы, 2 ст. ложки сливочного масла, 1 литр воды.</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Назвать: наибольшее количество блюд из черствого хлеба – ржаного и пшеничного.</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 гренки, бутерброды, горячие закуски, супы, соусы, пудинги, десертные блюда, запеканки, пироги.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Рыбный рацион сейчас занимает в пище человека не последнее место. Рыба и другие морские животные находятся в балансе белковых продуктов в мире по удельному весу на третьем месте.</a:t>
            </a:r>
          </a:p>
          <a:p>
            <a:pPr algn="just"/>
            <a:r>
              <a:rPr lang="ru-RU" sz="1200" dirty="0" smtClean="0">
                <a:latin typeface="Times New Roman" pitchFamily="18" charset="0"/>
                <a:cs typeface="Times New Roman" pitchFamily="18" charset="0"/>
              </a:rPr>
              <a:t>Вопрос: какой продукт по содержанию животных белков занимает первое место, и какой второе?</a:t>
            </a:r>
          </a:p>
          <a:p>
            <a:pPr algn="just"/>
            <a:r>
              <a:rPr lang="ru-RU" sz="1200" dirty="0" smtClean="0">
                <a:latin typeface="Times New Roman" pitchFamily="18" charset="0"/>
                <a:cs typeface="Times New Roman" pitchFamily="18" charset="0"/>
              </a:rPr>
              <a:t>Ответ: первое место – молоко, второе мясо.</a:t>
            </a:r>
          </a:p>
          <a:p>
            <a:pPr algn="just"/>
            <a:r>
              <a:rPr lang="ru-RU" sz="1200" dirty="0" smtClean="0">
                <a:latin typeface="Times New Roman" pitchFamily="18" charset="0"/>
                <a:cs typeface="Times New Roman" pitchFamily="18" charset="0"/>
              </a:rPr>
              <a:t>8. Большинство продуктов не могут долго сохраняться в свежем виде. Портятся продукты в результате воздействия на них микробов, которые очень быстро развиваются в подходящей для них среде. Следовательно, чтобы продукты не портились, надо создать условия, при которых микроорганизмы не могли бы развиваться.</a:t>
            </a:r>
          </a:p>
          <a:p>
            <a:pPr algn="just"/>
            <a:r>
              <a:rPr lang="ru-RU" sz="1200" dirty="0" smtClean="0">
                <a:latin typeface="Times New Roman" pitchFamily="18" charset="0"/>
                <a:cs typeface="Times New Roman" pitchFamily="18" charset="0"/>
              </a:rPr>
              <a:t>Вопрос: какие условия неблагоприятны для развития микробов?</a:t>
            </a:r>
          </a:p>
          <a:p>
            <a:pPr algn="just"/>
            <a:r>
              <a:rPr lang="ru-RU" sz="1200" dirty="0" smtClean="0">
                <a:latin typeface="Times New Roman" pitchFamily="18" charset="0"/>
                <a:cs typeface="Times New Roman" pitchFamily="18" charset="0"/>
              </a:rPr>
              <a:t>Ответ: для длительного хранения продуктов создаются условия, неблагоприятные для развития: обезвоживание, высокая концентрация сахара, неблагоприятная температура, кислая среда.</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0"/>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 Это популярный овощ. Его родина – Южная Америка. Индейцы называли его «Крупная ягода», итальянцы – «Золотое яблоко», французы – «яблоко любви». Карл Линней дал ему латинское название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Солянум</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ликоперсикум</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волчий персик. В России появился в царствование Екатерины 2 вместе со слухом, что они ядовиты и есть их нельзя. И только в 1850 г наши соотечественники узнали, что плоды этого растения не опасны, и даже полезны и вкусны. В настоящее время известно несколько сот культивируемых оранжево-красных,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розовых</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желтых, больших и маленьких, круглых и продолговатых сортов этого овоща.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Вопрос: как зовут этот заморский плод?</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 помидор.</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 Какое ваше любимое блюдо? Если такой вопрос задать представителям разных городов нашей страны, то на него можно  получить самые разнообразные ответы: из Москвы – борщ и блины, из Минска – картофельные клецки и жареная свинина, из Киева – кулебяка, из Риги – молочный суп с перловой крупой, из Норильска – рагу из языка.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Вопрос: а какое фирменное блюдо у жителей Еревана?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 шашлык на вертеле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 Вопрос: что полезнее мясо или рыба? Что общего и в чем различие между салатом и винегретом?</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 1.Специалисты отвечают: и то и другое в равной степени необходимо для нормальной жизнедеятельности организма человека. Однако употребление мяса теплокровных животных в избыточном количестве приводит к перенасыщению организма экстрактивными веществами, что создает значительную нагрузку на печень, почки и может вызвать неблагоприятные реакции со стороны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сердечно-сосудистой</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нервной системы.</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2.Салат – холодное блюдо из одного вида или смеси различных овощей, грибов, фруктов мяса и т.д. Винегрет – разновидность салата, но в его состав обязательно входит свекла.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 С древних времен эта приправа ценилась очень высоко. А как она часто оказывалась недоступной для народа, возникали народные бунты. Эта приправа способствует удержанию воды в организме, служит материалом для образования в желудке соляной кислоты, благодаря чему пища лучше переваривается, а вредные микробы погибают. Используется для консервирования.</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Вопрос: что это за приправа?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 поваренная соль.</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13.Назовите овощ, который выращивают на Руси с древних времен, а его название происходит от латинского слова «голова».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 капуста.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14. Этот двухэтажный хлеб с маслом носит имя лорда жившего в 18 веке. Лорд был страстным игроком и мог проводить целые дни за карточным столом. Чтобы не прерывать игру даже во время обеда, он стал приносить с собой два кусочка хлеба, помазанные маслом, с вложенным между ними кусочками мяса. Его примеру последовали партнеры, а вскоре этот бутерброд перенес границы Великобритании и стал известен во всем мире.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Вопрос: как называется этот бутерброд?</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 сандвич</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15. Существовало такое поверье: отвезешь в лес вечером  в лес миску - найдешь слиток золота. Так щедро заплатят гномы за любимое лакомство. В России этот богатейший витаминами и каротином овощ употребляется в пищу четыре столетия. Он используется для супов, борщей, в салатах и т.д.</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Вопрос: как вы думаете, что это за овощ?</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 морковь.</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340</TotalTime>
  <Words>2826</Words>
  <Application>Microsoft Office PowerPoint</Application>
  <PresentationFormat>Экран (4:3)</PresentationFormat>
  <Paragraphs>227</Paragraphs>
  <Slides>28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Открытая</vt:lpstr>
      <vt:lpstr>Предметная неделя по кулинарии «Кулинарный калейдоскоп»</vt:lpstr>
      <vt:lpstr>Цели и задачи</vt:lpstr>
      <vt:lpstr>Содержание недели</vt:lpstr>
      <vt:lpstr>Слайд 4</vt:lpstr>
      <vt:lpstr>КОНКУРС «ЭРУДИТ»</vt:lpstr>
      <vt:lpstr>Слайд 6</vt:lpstr>
      <vt:lpstr>Задания конкурса «Эрудит»</vt:lpstr>
      <vt:lpstr>Слайд 8</vt:lpstr>
      <vt:lpstr>Слайд 9</vt:lpstr>
      <vt:lpstr>Слайд 10</vt:lpstr>
      <vt:lpstr>Конкурс профессионального мастерства по специальности «Повар»</vt:lpstr>
      <vt:lpstr>Слайд 12</vt:lpstr>
      <vt:lpstr>Слайд 13</vt:lpstr>
      <vt:lpstr>Слайд 14</vt:lpstr>
      <vt:lpstr>Слайд 15</vt:lpstr>
      <vt:lpstr>Слайд 16</vt:lpstr>
      <vt:lpstr>Слайд 17</vt:lpstr>
      <vt:lpstr>Слайд 18</vt:lpstr>
      <vt:lpstr>Слайд 19</vt:lpstr>
      <vt:lpstr>Слайд 20</vt:lpstr>
      <vt:lpstr>Викторина «Кулинарный поединок!</vt:lpstr>
      <vt:lpstr>Слайд 22</vt:lpstr>
      <vt:lpstr>Слайд 23</vt:lpstr>
      <vt:lpstr>Победители в группах</vt:lpstr>
      <vt:lpstr>Конкурс «Мастер – кулинар»</vt:lpstr>
      <vt:lpstr>Слайд 26</vt:lpstr>
      <vt:lpstr>Конкурс «Пословиц и поговорок о пище»</vt:lpstr>
      <vt:lpstr>Итоги предметной недели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Предметная неделя по Кулинарии «Кулинарный калейдоскоп»</dc:title>
  <dc:creator>User</dc:creator>
  <cp:lastModifiedBy>User</cp:lastModifiedBy>
  <cp:revision>42</cp:revision>
  <dcterms:created xsi:type="dcterms:W3CDTF">2011-12-16T15:16:04Z</dcterms:created>
  <dcterms:modified xsi:type="dcterms:W3CDTF">2012-04-27T19:49:45Z</dcterms:modified>
</cp:coreProperties>
</file>