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24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5;&#1090;&#1080;&#1085;&#1072;\Desktop\3%20&#1082;&#1086;&#1085;&#1082;&#1091;&#1088;&#1089;\&#1072;&#1085;&#1082;&#1077;&#1090;&#1072;%20-%20&#1082;&#1086;&#1087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5;&#1090;&#1080;&#1085;&#1072;\Desktop\3%20&#1082;&#1086;&#1085;&#1082;&#1091;&#1088;&#1089;\&#1072;&#1085;&#1082;&#1077;&#1090;&#1072;%20-%20&#1082;&#1086;&#1087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2;&#1083;&#1077;&#1085;&#1090;&#1080;&#1085;&#1072;\Desktop\3%20&#1082;&#1086;&#1085;&#1082;&#1091;&#1088;&#1089;\&#1072;&#1085;&#1082;&#1077;&#1090;&#1072;%20-%20&#1082;&#1086;&#1087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часов, затраченных в сетевых сообществах</a:t>
            </a:r>
          </a:p>
        </c:rich>
      </c:tx>
      <c:layout>
        <c:manualLayout>
          <c:xMode val="edge"/>
          <c:yMode val="edge"/>
          <c:x val="0.1155149427841351"/>
          <c:y val="9.0925232253112939E-3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Лист1!$D$8:$J$8</c:f>
              <c:strCache>
                <c:ptCount val="7"/>
                <c:pt idx="0">
                  <c:v>Одноклассники</c:v>
                </c:pt>
                <c:pt idx="1">
                  <c:v>В контакте</c:v>
                </c:pt>
                <c:pt idx="2">
                  <c:v>Дневник</c:v>
                </c:pt>
                <c:pt idx="3">
                  <c:v>Твиттер</c:v>
                </c:pt>
                <c:pt idx="4">
                  <c:v>Facebook</c:v>
                </c:pt>
                <c:pt idx="5">
                  <c:v>YouTube</c:v>
                </c:pt>
                <c:pt idx="6">
                  <c:v>Skype</c:v>
                </c:pt>
              </c:strCache>
            </c:strRef>
          </c:cat>
          <c:val>
            <c:numRef>
              <c:f>Лист1!$D$9:$J$9</c:f>
              <c:numCache>
                <c:formatCode>General</c:formatCode>
                <c:ptCount val="7"/>
                <c:pt idx="0">
                  <c:v>54</c:v>
                </c:pt>
                <c:pt idx="1">
                  <c:v>77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solidFill>
      <a:srgbClr val="4F81BD">
        <a:lumMod val="20000"/>
        <a:lumOff val="80000"/>
      </a:srgb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Использование школьниками доступа к  компьютеру</a:t>
            </a:r>
            <a:endParaRPr lang="ru-RU" dirty="0"/>
          </a:p>
        </c:rich>
      </c:tx>
      <c:layout>
        <c:manualLayout>
          <c:xMode val="edge"/>
          <c:yMode val="edge"/>
          <c:x val="5.0660690478835695E-2"/>
          <c:y val="2.5319584998046204E-2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Лист1!$B$8:$B$12</c:f>
              <c:strCache>
                <c:ptCount val="5"/>
                <c:pt idx="0">
                  <c:v>а) компьютерные игры</c:v>
                </c:pt>
                <c:pt idx="1">
                  <c:v>б) общение в сетевых сообществах (указать в каких)</c:v>
                </c:pt>
                <c:pt idx="2">
                  <c:v>в) скачивание мультимедиа-контента (музыки, фильмов)</c:v>
                </c:pt>
                <c:pt idx="3">
                  <c:v>г) прослушивание и просмотр</c:v>
                </c:pt>
                <c:pt idx="4">
                  <c:v>д) учебное использование</c:v>
                </c:pt>
              </c:strCache>
            </c:strRef>
          </c:cat>
          <c:val>
            <c:numRef>
              <c:f>Лист1!$C$8:$C$12</c:f>
              <c:numCache>
                <c:formatCode>General</c:formatCode>
                <c:ptCount val="5"/>
                <c:pt idx="0">
                  <c:v>108</c:v>
                </c:pt>
                <c:pt idx="1">
                  <c:v>141</c:v>
                </c:pt>
                <c:pt idx="2">
                  <c:v>53</c:v>
                </c:pt>
                <c:pt idx="3">
                  <c:v>59</c:v>
                </c:pt>
                <c:pt idx="4">
                  <c:v>59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657086614173262"/>
          <c:y val="0.16899314668999726"/>
          <c:w val="0.36398468941382373"/>
          <c:h val="0.78238407699037615"/>
        </c:manualLayout>
      </c:layout>
    </c:legend>
    <c:plotVisOnly val="1"/>
  </c:chart>
  <c:spPr>
    <a:solidFill>
      <a:srgbClr val="4F81BD">
        <a:lumMod val="20000"/>
        <a:lumOff val="80000"/>
      </a:srgb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Доступ</a:t>
            </a:r>
            <a:r>
              <a:rPr lang="ru-RU" baseline="0"/>
              <a:t> к компьютеру</a:t>
            </a:r>
            <a:endParaRPr lang="ru-RU"/>
          </a:p>
        </c:rich>
      </c:tx>
      <c:layout>
        <c:manualLayout>
          <c:xMode val="edge"/>
          <c:yMode val="edge"/>
          <c:x val="8.8685469546984252E-2"/>
          <c:y val="2.7777777777777776E-2"/>
        </c:manualLayout>
      </c:layout>
    </c:title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Лист1!$B$3:$B$6</c:f>
              <c:strCache>
                <c:ptCount val="4"/>
                <c:pt idx="0">
                  <c:v>а) собственный компьютер</c:v>
                </c:pt>
                <c:pt idx="1">
                  <c:v>б) компьютер старшего (родителей, общий компьютер семьи)</c:v>
                </c:pt>
                <c:pt idx="2">
                  <c:v>в) компьютер в клубе</c:v>
                </c:pt>
                <c:pt idx="3">
                  <c:v>нет доступа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51</c:v>
                </c:pt>
                <c:pt idx="1">
                  <c:v>42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firstSliceAng val="0"/>
      </c:pieChart>
      <c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</c:spPr>
    </c:plotArea>
    <c:legend>
      <c:legendPos val="r"/>
      <c:layout/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CB31-A50F-440C-8876-FC66791BC4F7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2CE8-42CF-4CB2-9B2C-6C24A6E35A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92696" y="6084168"/>
          <a:ext cx="5688632" cy="279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20688" y="2987824"/>
          <a:ext cx="5760640" cy="3009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20688" y="179512"/>
          <a:ext cx="56886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</cp:revision>
  <dcterms:created xsi:type="dcterms:W3CDTF">2012-04-28T17:53:39Z</dcterms:created>
  <dcterms:modified xsi:type="dcterms:W3CDTF">2012-04-28T18:02:39Z</dcterms:modified>
</cp:coreProperties>
</file>