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AE2EA-9E8A-49A9-89AE-E5C696973700}" type="datetimeFigureOut">
              <a:rPr lang="ru-RU" smtClean="0"/>
              <a:t>18.04.2012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60EBD-406B-448B-8B8C-C9D637673382}" type="slidenum">
              <a:rPr lang="ru-RU" smtClean="0"/>
              <a:t>‹#›</a:t>
            </a:fld>
            <a:endParaRPr lang="ru-RU"/>
          </a:p>
        </p:txBody>
      </p:sp>
    </p:spTree>
    <p:extLst>
      <p:ext uri="{BB962C8B-B14F-4D97-AF65-F5344CB8AC3E}">
        <p14:creationId xmlns:p14="http://schemas.microsoft.com/office/powerpoint/2010/main" val="8987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B60EBD-406B-448B-8B8C-C9D637673382}" type="slidenum">
              <a:rPr lang="ru-RU" smtClean="0"/>
              <a:t>19</a:t>
            </a:fld>
            <a:endParaRPr lang="ru-RU"/>
          </a:p>
        </p:txBody>
      </p:sp>
    </p:spTree>
    <p:extLst>
      <p:ext uri="{BB962C8B-B14F-4D97-AF65-F5344CB8AC3E}">
        <p14:creationId xmlns:p14="http://schemas.microsoft.com/office/powerpoint/2010/main" val="416938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B60EBD-406B-448B-8B8C-C9D637673382}" type="slidenum">
              <a:rPr lang="ru-RU" smtClean="0"/>
              <a:t>20</a:t>
            </a:fld>
            <a:endParaRPr lang="ru-RU"/>
          </a:p>
        </p:txBody>
      </p:sp>
    </p:spTree>
    <p:extLst>
      <p:ext uri="{BB962C8B-B14F-4D97-AF65-F5344CB8AC3E}">
        <p14:creationId xmlns:p14="http://schemas.microsoft.com/office/powerpoint/2010/main" val="410123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84478BA-0218-476A-A4A6-F856F2398A55}" type="datetimeFigureOut">
              <a:rPr lang="ru-RU" smtClean="0"/>
              <a:t>18.04.2012</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D7F7F52-E69A-422B-8384-5AA034504327}"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4478BA-0218-476A-A4A6-F856F2398A55}" type="datetimeFigureOut">
              <a:rPr lang="ru-RU" smtClean="0"/>
              <a:t>18.04.2012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7F7F52-E69A-422B-8384-5AA03450432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4478BA-0218-476A-A4A6-F856F2398A55}" type="datetimeFigureOut">
              <a:rPr lang="ru-RU" smtClean="0"/>
              <a:t>18.04.2012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7F7F52-E69A-422B-8384-5AA03450432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4478BA-0218-476A-A4A6-F856F2398A55}" type="datetimeFigureOut">
              <a:rPr lang="ru-RU" smtClean="0"/>
              <a:t>18.04.2012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7F7F52-E69A-422B-8384-5AA03450432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4478BA-0218-476A-A4A6-F856F2398A55}" type="datetimeFigureOut">
              <a:rPr lang="ru-RU" smtClean="0"/>
              <a:t>18.04.2012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7F7F52-E69A-422B-8384-5AA03450432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84478BA-0218-476A-A4A6-F856F2398A55}" type="datetimeFigureOut">
              <a:rPr lang="ru-RU" smtClean="0"/>
              <a:t>18.04.2012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7F7F52-E69A-422B-8384-5AA034504327}"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4478BA-0218-476A-A4A6-F856F2398A55}" type="datetimeFigureOut">
              <a:rPr lang="ru-RU" smtClean="0"/>
              <a:t>18.04.2012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7F7F52-E69A-422B-8384-5AA03450432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84478BA-0218-476A-A4A6-F856F2398A55}" type="datetimeFigureOut">
              <a:rPr lang="ru-RU" smtClean="0"/>
              <a:t>18.04.2012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7F7F52-E69A-422B-8384-5AA03450432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478BA-0218-476A-A4A6-F856F2398A55}" type="datetimeFigureOut">
              <a:rPr lang="ru-RU" smtClean="0"/>
              <a:t>18.04.2012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7F7F52-E69A-422B-8384-5AA03450432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84478BA-0218-476A-A4A6-F856F2398A55}" type="datetimeFigureOut">
              <a:rPr lang="ru-RU" smtClean="0"/>
              <a:t>18.04.2012</a:t>
            </a:fld>
            <a:endParaRPr lang="ru-RU"/>
          </a:p>
        </p:txBody>
      </p:sp>
      <p:sp>
        <p:nvSpPr>
          <p:cNvPr id="7" name="Slide Number Placeholder 6"/>
          <p:cNvSpPr>
            <a:spLocks noGrp="1"/>
          </p:cNvSpPr>
          <p:nvPr>
            <p:ph type="sldNum" sz="quarter" idx="12"/>
          </p:nvPr>
        </p:nvSpPr>
        <p:spPr/>
        <p:txBody>
          <a:bodyPr/>
          <a:lstStyle/>
          <a:p>
            <a:fld id="{0D7F7F52-E69A-422B-8384-5AA034504327}"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4478BA-0218-476A-A4A6-F856F2398A55}" type="datetimeFigureOut">
              <a:rPr lang="ru-RU" smtClean="0"/>
              <a:t>18.04.2012</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0D7F7F52-E69A-422B-8384-5AA03450432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84478BA-0218-476A-A4A6-F856F2398A55}" type="datetimeFigureOut">
              <a:rPr lang="ru-RU" smtClean="0"/>
              <a:t>18.04.2012</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D7F7F52-E69A-422B-8384-5AA03450432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mirsovetov.ru/a/medicine/nutrition/soda-water.html"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mirsovetov.ru/a/fashion/beauty-and-health/incineration-fat.html"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mirsovetov.ru/a/medicine/diseases/lower-pressur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62903" y="0"/>
            <a:ext cx="3601387" cy="6165304"/>
          </a:xfrm>
        </p:spPr>
        <p:txBody>
          <a:bodyPr>
            <a:noAutofit/>
          </a:bodyPr>
          <a:lstStyle/>
          <a:p>
            <a:r>
              <a:rPr lang="ru-RU" sz="4800" b="1" i="1" u="sng" dirty="0" smtClean="0">
                <a:solidFill>
                  <a:srgbClr val="00B0F0"/>
                </a:solidFill>
              </a:rPr>
              <a:t>Полезные</a:t>
            </a:r>
            <a:r>
              <a:rPr lang="ru-RU" sz="4800" b="1" u="sng" dirty="0" smtClean="0"/>
              <a:t> </a:t>
            </a:r>
            <a:r>
              <a:rPr lang="ru-RU" sz="4800" b="1" dirty="0" smtClean="0">
                <a:solidFill>
                  <a:srgbClr val="7030A0"/>
                </a:solidFill>
              </a:rPr>
              <a:t>и</a:t>
            </a:r>
            <a:r>
              <a:rPr lang="ru-RU" sz="4800" b="1" u="sng" dirty="0"/>
              <a:t> </a:t>
            </a:r>
            <a:r>
              <a:rPr lang="ru-RU" sz="4800" b="1" i="1" u="sng" dirty="0" smtClean="0">
                <a:solidFill>
                  <a:srgbClr val="FF0000"/>
                </a:solidFill>
              </a:rPr>
              <a:t>Вредные</a:t>
            </a:r>
            <a:r>
              <a:rPr lang="ru-RU" sz="4800" b="1" u="sng" dirty="0" smtClean="0"/>
              <a:t> </a:t>
            </a:r>
            <a:r>
              <a:rPr lang="ru-RU" sz="4800" b="1" dirty="0" smtClean="0">
                <a:solidFill>
                  <a:schemeClr val="tx1"/>
                </a:solidFill>
              </a:rPr>
              <a:t>п</a:t>
            </a:r>
            <a:r>
              <a:rPr lang="ru-RU" sz="4800" b="1" dirty="0" smtClean="0">
                <a:solidFill>
                  <a:srgbClr val="FF0000"/>
                </a:solidFill>
              </a:rPr>
              <a:t>р</a:t>
            </a:r>
            <a:r>
              <a:rPr lang="ru-RU" sz="4800" b="1" dirty="0" smtClean="0">
                <a:solidFill>
                  <a:srgbClr val="0070C0"/>
                </a:solidFill>
              </a:rPr>
              <a:t>о</a:t>
            </a:r>
            <a:r>
              <a:rPr lang="ru-RU" sz="4800" b="1" dirty="0" smtClean="0">
                <a:solidFill>
                  <a:srgbClr val="7030A0"/>
                </a:solidFill>
              </a:rPr>
              <a:t>д</a:t>
            </a:r>
            <a:r>
              <a:rPr lang="ru-RU" sz="4800" b="1" dirty="0" smtClean="0">
                <a:solidFill>
                  <a:schemeClr val="bg1">
                    <a:lumMod val="50000"/>
                  </a:schemeClr>
                </a:solidFill>
              </a:rPr>
              <a:t>у</a:t>
            </a:r>
            <a:r>
              <a:rPr lang="ru-RU" sz="4800" b="1" dirty="0" smtClean="0">
                <a:solidFill>
                  <a:schemeClr val="tx1"/>
                </a:solidFill>
              </a:rPr>
              <a:t>к</a:t>
            </a:r>
            <a:r>
              <a:rPr lang="ru-RU" sz="4800" b="1" dirty="0" smtClean="0">
                <a:solidFill>
                  <a:schemeClr val="bg1">
                    <a:lumMod val="50000"/>
                  </a:schemeClr>
                </a:solidFill>
              </a:rPr>
              <a:t>т</a:t>
            </a:r>
            <a:r>
              <a:rPr lang="ru-RU" sz="4800" b="1" dirty="0" smtClean="0">
                <a:solidFill>
                  <a:srgbClr val="7030A0"/>
                </a:solidFill>
              </a:rPr>
              <a:t>ы</a:t>
            </a:r>
            <a:r>
              <a:rPr lang="ru-RU" sz="4800" b="1" dirty="0" smtClean="0"/>
              <a:t> </a:t>
            </a:r>
            <a:r>
              <a:rPr lang="ru-RU" sz="4800" b="1" dirty="0" smtClean="0">
                <a:solidFill>
                  <a:srgbClr val="0070C0"/>
                </a:solidFill>
              </a:rPr>
              <a:t>п</a:t>
            </a:r>
            <a:r>
              <a:rPr lang="ru-RU" sz="4800" b="1" dirty="0" smtClean="0">
                <a:solidFill>
                  <a:srgbClr val="7030A0"/>
                </a:solidFill>
              </a:rPr>
              <a:t>и</a:t>
            </a:r>
            <a:r>
              <a:rPr lang="ru-RU" sz="4800" b="1" dirty="0" smtClean="0">
                <a:solidFill>
                  <a:schemeClr val="bg1">
                    <a:lumMod val="50000"/>
                  </a:schemeClr>
                </a:solidFill>
              </a:rPr>
              <a:t>т</a:t>
            </a:r>
            <a:r>
              <a:rPr lang="ru-RU" sz="4800" b="1" dirty="0" smtClean="0">
                <a:solidFill>
                  <a:srgbClr val="FF0000"/>
                </a:solidFill>
              </a:rPr>
              <a:t>а</a:t>
            </a:r>
            <a:r>
              <a:rPr lang="ru-RU" sz="4800" b="1" dirty="0" smtClean="0">
                <a:solidFill>
                  <a:schemeClr val="tx1"/>
                </a:solidFill>
              </a:rPr>
              <a:t>н</a:t>
            </a:r>
            <a:r>
              <a:rPr lang="ru-RU" sz="4800" b="1" dirty="0" smtClean="0">
                <a:solidFill>
                  <a:srgbClr val="0070C0"/>
                </a:solidFill>
              </a:rPr>
              <a:t>и</a:t>
            </a:r>
            <a:r>
              <a:rPr lang="ru-RU" sz="4800" b="1" dirty="0" smtClean="0">
                <a:solidFill>
                  <a:srgbClr val="FF0000"/>
                </a:solidFill>
              </a:rPr>
              <a:t>я</a:t>
            </a:r>
            <a:r>
              <a:rPr lang="ru-RU" sz="4800" b="1" dirty="0" smtClean="0">
                <a:solidFill>
                  <a:schemeClr val="bg1">
                    <a:lumMod val="50000"/>
                  </a:schemeClr>
                </a:solidFill>
              </a:rPr>
              <a:t>.</a:t>
            </a:r>
            <a:endParaRPr lang="ru-RU" sz="4800" b="1" dirty="0">
              <a:solidFill>
                <a:schemeClr val="bg1">
                  <a:lumMod val="50000"/>
                </a:schemeClr>
              </a:solidFill>
            </a:endParaRPr>
          </a:p>
        </p:txBody>
      </p:sp>
      <p:pic>
        <p:nvPicPr>
          <p:cNvPr id="23555" name="Picture 3" descr="C:\Documents and Settings\Admin\Рабочий стол\76562097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 y="0"/>
            <a:ext cx="4570753" cy="347776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Documents and Settings\Admin\Рабочий стол\unhealthy-foo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3477767"/>
            <a:ext cx="4570753" cy="338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2312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7" name="Picture 3" descr="C:\Documents and Settings\Admin\Рабочий стол\1260462280_yaic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95177" cy="61864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11934" y="332656"/>
            <a:ext cx="1721946" cy="830997"/>
          </a:xfrm>
          <a:prstGeom prst="rect">
            <a:avLst/>
          </a:prstGeom>
        </p:spPr>
        <p:txBody>
          <a:bodyPr wrap="none">
            <a:spAutoFit/>
          </a:bodyPr>
          <a:lstStyle/>
          <a:p>
            <a:r>
              <a:rPr lang="ru-RU" sz="4800" b="1" i="1" dirty="0" smtClean="0">
                <a:effectLst/>
              </a:rPr>
              <a:t>Яйца</a:t>
            </a:r>
            <a:endParaRPr lang="ru-RU" sz="4800" b="1" i="1" dirty="0"/>
          </a:p>
        </p:txBody>
      </p:sp>
      <p:sp>
        <p:nvSpPr>
          <p:cNvPr id="6" name="Прямоугольник 5"/>
          <p:cNvSpPr/>
          <p:nvPr/>
        </p:nvSpPr>
        <p:spPr>
          <a:xfrm>
            <a:off x="484134" y="2326463"/>
            <a:ext cx="8119538" cy="4247317"/>
          </a:xfrm>
          <a:prstGeom prst="rect">
            <a:avLst/>
          </a:prstGeom>
        </p:spPr>
        <p:txBody>
          <a:bodyPr wrap="square">
            <a:spAutoFit/>
          </a:bodyPr>
          <a:lstStyle/>
          <a:p>
            <a:r>
              <a:rPr lang="ru-RU" b="1" dirty="0" smtClean="0"/>
              <a:t>Следующими в списке самых полезных продуктов идут яйца. Эти полезные продукты рекомендуют </a:t>
            </a:r>
            <a:r>
              <a:rPr lang="ru-RU" b="1" dirty="0" err="1" smtClean="0"/>
              <a:t>употреблинть</a:t>
            </a:r>
            <a:r>
              <a:rPr lang="ru-RU" b="1" dirty="0" smtClean="0"/>
              <a:t> в пищу в количестве пяти штук в неделю. Содержащие около сотни полезных веществ, яйца способны очищать человеческий организм, выводить из него холестерин и другие вредные вещества, расщеплять жиры, а яичный белок является лучшим «строительным материалом» для мышц. Яйца – особенно полезные продукты питания при язвенной болезни желудка и 12-перстной кишки, хроническом панкреатите, расстройствах нервной системы. Учеными доказана также роль яиц в предотвращении образования раковых клеток и в будущем, возможно, именно яйца будут использоваться как один из действенных способов борьбы с онкологическими заболеваниями.</a:t>
            </a:r>
            <a:r>
              <a:rPr lang="ru-RU" dirty="0" smtClean="0"/>
              <a:t/>
            </a:r>
            <a:br>
              <a:rPr lang="ru-RU" dirty="0" smtClean="0"/>
            </a:br>
            <a:endParaRPr lang="ru-RU" dirty="0"/>
          </a:p>
        </p:txBody>
      </p:sp>
    </p:spTree>
    <p:extLst>
      <p:ext uri="{BB962C8B-B14F-4D97-AF65-F5344CB8AC3E}">
        <p14:creationId xmlns:p14="http://schemas.microsoft.com/office/powerpoint/2010/main" val="162765724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Documents and Settings\Admin\Рабочий стол\1260462208_izdelie-iz-muk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26530" cy="618503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404664"/>
            <a:ext cx="7034298" cy="584775"/>
          </a:xfrm>
          <a:prstGeom prst="rect">
            <a:avLst/>
          </a:prstGeom>
        </p:spPr>
        <p:txBody>
          <a:bodyPr wrap="none">
            <a:spAutoFit/>
          </a:bodyPr>
          <a:lstStyle/>
          <a:p>
            <a:r>
              <a:rPr lang="ru-RU" sz="3200" b="1" i="1" u="sng" dirty="0" smtClean="0">
                <a:effectLst/>
              </a:rPr>
              <a:t>Изделия из муки грубого помола</a:t>
            </a:r>
            <a:endParaRPr lang="ru-RU" sz="3200" b="1" i="1" u="sng" dirty="0"/>
          </a:p>
        </p:txBody>
      </p:sp>
      <p:sp>
        <p:nvSpPr>
          <p:cNvPr id="5" name="Прямоугольник 4"/>
          <p:cNvSpPr/>
          <p:nvPr/>
        </p:nvSpPr>
        <p:spPr>
          <a:xfrm>
            <a:off x="492305" y="2348880"/>
            <a:ext cx="7992888" cy="4093428"/>
          </a:xfrm>
          <a:prstGeom prst="rect">
            <a:avLst/>
          </a:prstGeom>
        </p:spPr>
        <p:txBody>
          <a:bodyPr wrap="square">
            <a:spAutoFit/>
          </a:bodyPr>
          <a:lstStyle/>
          <a:p>
            <a:r>
              <a:rPr lang="ru-RU" sz="2000" b="1" dirty="0" smtClean="0"/>
              <a:t>Изделия из муки грубого помола – также полезные продукты питания. Высокое содержание витаминов, минералов, микроэлементов, биологически активных веществ – вот то, что дает все основания пополнить ими список «Самые полезные продукты». Они незаменимы для каждого человека, но особенно актуальны при сахарном диабете, заболеваниях сердца, слабой иммунной системе, проблемах с кишечником. Изделия из муки грубого помола оказывают положительное влияния на кожу, препятствуя ее старению, воспалению, возникновению аллергических реакций. Это особенно полезная пища для людей, занимающихся спортом, ведущих здоровый образ жизни.</a:t>
            </a:r>
            <a:endParaRPr lang="ru-RU" sz="2000" b="1" dirty="0"/>
          </a:p>
        </p:txBody>
      </p:sp>
    </p:spTree>
    <p:extLst>
      <p:ext uri="{BB962C8B-B14F-4D97-AF65-F5344CB8AC3E}">
        <p14:creationId xmlns:p14="http://schemas.microsoft.com/office/powerpoint/2010/main" val="253041609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980728"/>
            <a:ext cx="7024744" cy="1143000"/>
          </a:xfrm>
        </p:spPr>
        <p:txBody>
          <a:bodyPr/>
          <a:lstStyle/>
          <a:p>
            <a:endParaRPr lang="ru-RU"/>
          </a:p>
        </p:txBody>
      </p:sp>
      <p:pic>
        <p:nvPicPr>
          <p:cNvPr id="10242" name="Picture 2" descr="C:\Documents and Settings\Admin\Рабочий стол\1260462290_molok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63560"/>
            <a:ext cx="8208912" cy="61308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404664"/>
            <a:ext cx="4572000" cy="1046440"/>
          </a:xfrm>
          <a:prstGeom prst="rect">
            <a:avLst/>
          </a:prstGeom>
        </p:spPr>
        <p:txBody>
          <a:bodyPr>
            <a:spAutoFit/>
          </a:bodyPr>
          <a:lstStyle/>
          <a:p>
            <a:r>
              <a:rPr lang="ru-RU" dirty="0" smtClean="0"/>
              <a:t/>
            </a:r>
            <a:br>
              <a:rPr lang="ru-RU" dirty="0" smtClean="0"/>
            </a:br>
            <a:r>
              <a:rPr lang="ru-RU" sz="4400" b="1" i="1" u="sng" dirty="0" smtClean="0">
                <a:effectLst/>
              </a:rPr>
              <a:t>Молоко</a:t>
            </a:r>
            <a:endParaRPr lang="ru-RU" sz="4400" b="1" i="1" u="sng" dirty="0"/>
          </a:p>
        </p:txBody>
      </p:sp>
      <p:sp>
        <p:nvSpPr>
          <p:cNvPr id="6" name="Прямоугольник 5"/>
          <p:cNvSpPr/>
          <p:nvPr/>
        </p:nvSpPr>
        <p:spPr>
          <a:xfrm>
            <a:off x="484312" y="2276872"/>
            <a:ext cx="8208912" cy="4247317"/>
          </a:xfrm>
          <a:prstGeom prst="rect">
            <a:avLst/>
          </a:prstGeom>
        </p:spPr>
        <p:txBody>
          <a:bodyPr wrap="square">
            <a:spAutoFit/>
          </a:bodyPr>
          <a:lstStyle/>
          <a:p>
            <a:r>
              <a:rPr lang="ru-RU" b="1" dirty="0" smtClean="0"/>
              <a:t>Молоко и кисломолочные продукты также попали в список «Самые полезные продукты</a:t>
            </a:r>
            <a:r>
              <a:rPr lang="en-US" b="1" dirty="0" smtClean="0"/>
              <a:t>&gt;&gt;.</a:t>
            </a:r>
            <a:r>
              <a:rPr lang="ru-RU" b="1" dirty="0" smtClean="0"/>
              <a:t>Кальций , содержащийся в молоке, укрепляет кости, зубы и волосы. Также молоко рекомендуется при сердечно-сосудистых заболеваниях, анемии, отеках, различных заболеваниях желудочно-кишечного тракта (гастриты, язвенная болезнь, невроз желудка). Молоко хорошо зарекомендовало себя при различных отравлениях и недаром его используют для предотвращения различных заболеваний на «вредных работах». Что касается кисломолочных продуктов, то кефир и творог – самые полезные продукты среди них. Они благоприятно сказываются на работе кишечника и пищеварительной системе в целом за счет бактерий, содержащихся в них. Также эта полезная еда вызывает аппетит, стимулируя выделение желудочного сока, обладает антимикробным действием. </a:t>
            </a:r>
            <a:br>
              <a:rPr lang="ru-RU" b="1" dirty="0" smtClean="0"/>
            </a:br>
            <a:endParaRPr lang="ru-RU" b="1" dirty="0"/>
          </a:p>
        </p:txBody>
      </p:sp>
    </p:spTree>
    <p:extLst>
      <p:ext uri="{BB962C8B-B14F-4D97-AF65-F5344CB8AC3E}">
        <p14:creationId xmlns:p14="http://schemas.microsoft.com/office/powerpoint/2010/main" val="154241627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Documents and Settings\Admin\Рабочий стол\1260462220_cha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579" y="260648"/>
            <a:ext cx="8136904" cy="6264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332656"/>
            <a:ext cx="2590774" cy="523220"/>
          </a:xfrm>
          <a:prstGeom prst="rect">
            <a:avLst/>
          </a:prstGeom>
        </p:spPr>
        <p:txBody>
          <a:bodyPr wrap="none">
            <a:spAutoFit/>
          </a:bodyPr>
          <a:lstStyle/>
          <a:p>
            <a:r>
              <a:rPr lang="ru-RU" sz="2800" b="1" i="1" u="sng" dirty="0" smtClean="0">
                <a:effectLst/>
              </a:rPr>
              <a:t>Зеленый чай </a:t>
            </a:r>
            <a:endParaRPr lang="ru-RU" sz="2800" b="1" i="1" u="sng" dirty="0"/>
          </a:p>
        </p:txBody>
      </p:sp>
      <p:sp>
        <p:nvSpPr>
          <p:cNvPr id="5" name="Прямоугольник 4"/>
          <p:cNvSpPr/>
          <p:nvPr/>
        </p:nvSpPr>
        <p:spPr>
          <a:xfrm>
            <a:off x="520583" y="764704"/>
            <a:ext cx="8064896" cy="5509200"/>
          </a:xfrm>
          <a:prstGeom prst="rect">
            <a:avLst/>
          </a:prstGeom>
        </p:spPr>
        <p:txBody>
          <a:bodyPr wrap="square">
            <a:spAutoFit/>
          </a:bodyPr>
          <a:lstStyle/>
          <a:p>
            <a:r>
              <a:rPr lang="ru-RU" sz="1600" b="1" dirty="0" smtClean="0">
                <a:effectLst/>
              </a:rPr>
              <a:t>Зеленый чай – еще один полезный продукт питания, утверждают ученые. Он уже давно превратился из экзотического напитка в повседневный, а его лечебные свойства известны практически всем. Зеленый чай способствует укреплению кровеносных сосудов, снижает артериальное давление, уровень холестерина и сахара в крови. Содержащиеся в зеленом чае вещества оказывают губительное воздействие на различные вирусы и микробы. </a:t>
            </a:r>
            <a:br>
              <a:rPr lang="ru-RU" sz="1600" b="1" dirty="0" smtClean="0">
                <a:effectLst/>
              </a:rPr>
            </a:br>
            <a:r>
              <a:rPr lang="ru-RU" sz="1600" b="1" dirty="0" smtClean="0">
                <a:effectLst/>
              </a:rPr>
              <a:t/>
            </a:r>
            <a:br>
              <a:rPr lang="ru-RU" sz="1600" b="1" dirty="0" smtClean="0">
                <a:effectLst/>
              </a:rPr>
            </a:br>
            <a:r>
              <a:rPr lang="ru-RU" sz="1600" b="1" dirty="0" smtClean="0">
                <a:effectLst/>
              </a:rPr>
              <a:t>Зеленый чай – прекрасный антиоксидант, хорошо выводит из организма токсические вещества и яды, замедляет рост раковых клеток. Список заболеваний, </a:t>
            </a:r>
            <a:r>
              <a:rPr lang="ru-RU" sz="1600" b="1" dirty="0" smtClean="0">
                <a:solidFill>
                  <a:srgbClr val="FF0000"/>
                </a:solidFill>
                <a:effectLst/>
              </a:rPr>
              <a:t>при которых следует </a:t>
            </a:r>
            <a:r>
              <a:rPr lang="ru-RU" sz="1600" b="1" dirty="0" err="1" smtClean="0">
                <a:solidFill>
                  <a:srgbClr val="FF0000"/>
                </a:solidFill>
                <a:effectLst/>
              </a:rPr>
              <a:t>употреблинть</a:t>
            </a:r>
            <a:r>
              <a:rPr lang="ru-RU" sz="1600" b="1" dirty="0" smtClean="0">
                <a:solidFill>
                  <a:srgbClr val="FF0000"/>
                </a:solidFill>
                <a:effectLst/>
              </a:rPr>
              <a:t> этот чудо-напиток, достаточно широк: атеросклероз, диабет, гипертония, заболевания щитовидной железы, проблемы со зрением, иммунной системой. Наконец, повышая общий тонус организма и замедляя процессы старения, зеленый чай имеет </a:t>
            </a:r>
            <a:r>
              <a:rPr lang="ru-RU" sz="1600" b="1" dirty="0" smtClean="0">
                <a:effectLst/>
              </a:rPr>
              <a:t>все основания пополнить список «Самые полезные продукты».</a:t>
            </a:r>
            <a:br>
              <a:rPr lang="ru-RU" sz="1600" b="1" dirty="0" smtClean="0">
                <a:effectLst/>
              </a:rPr>
            </a:br>
            <a:r>
              <a:rPr lang="ru-RU" sz="1600" b="1" dirty="0" smtClean="0">
                <a:effectLst/>
              </a:rPr>
              <a:t/>
            </a:r>
            <a:br>
              <a:rPr lang="ru-RU" sz="1600" b="1" dirty="0" smtClean="0">
                <a:effectLst/>
              </a:rPr>
            </a:br>
            <a:r>
              <a:rPr lang="ru-RU" sz="1600" b="1" dirty="0" smtClean="0">
                <a:effectLst/>
              </a:rPr>
              <a:t>Итак, именно </a:t>
            </a:r>
            <a:r>
              <a:rPr lang="ru-RU" sz="1600" b="1" dirty="0" smtClean="0">
                <a:solidFill>
                  <a:srgbClr val="FF0000"/>
                </a:solidFill>
                <a:effectLst/>
              </a:rPr>
              <a:t>эти продукты питания являются на данный момент наиболее полезными, по мнению ученых. А получить максимум пользы от них можно, если совмещать в своем ежедневном рационе все перечисленные компоненты</a:t>
            </a:r>
            <a:r>
              <a:rPr lang="ru-RU" sz="1600" b="1" dirty="0" smtClean="0">
                <a:effectLst/>
              </a:rPr>
              <a:t>. Будьте здоровы и </a:t>
            </a:r>
            <a:r>
              <a:rPr lang="ru-RU" sz="1600" b="1" dirty="0" err="1" smtClean="0">
                <a:effectLst/>
              </a:rPr>
              <a:t>употреблинйте</a:t>
            </a:r>
            <a:r>
              <a:rPr lang="ru-RU" sz="1600" b="1" dirty="0" smtClean="0">
                <a:effectLst/>
              </a:rPr>
              <a:t> в пищу только самые полезные продукты!</a:t>
            </a:r>
            <a:endParaRPr lang="ru-RU" sz="1600" b="1" dirty="0">
              <a:effectLst/>
            </a:endParaRPr>
          </a:p>
        </p:txBody>
      </p:sp>
    </p:spTree>
    <p:extLst>
      <p:ext uri="{BB962C8B-B14F-4D97-AF65-F5344CB8AC3E}">
        <p14:creationId xmlns:p14="http://schemas.microsoft.com/office/powerpoint/2010/main" val="379031554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2656"/>
            <a:ext cx="5820824" cy="584775"/>
          </a:xfrm>
          <a:prstGeom prst="rect">
            <a:avLst/>
          </a:prstGeom>
        </p:spPr>
        <p:txBody>
          <a:bodyPr wrap="none">
            <a:spAutoFit/>
          </a:bodyPr>
          <a:lstStyle/>
          <a:p>
            <a:r>
              <a:rPr lang="ru-RU" sz="3200" b="1" i="1" u="sng" dirty="0" smtClean="0"/>
              <a:t>Самые вредные продукты</a:t>
            </a:r>
            <a:endParaRPr lang="ru-RU" sz="3200" b="1" i="1" u="sng" dirty="0"/>
          </a:p>
        </p:txBody>
      </p:sp>
      <p:pic>
        <p:nvPicPr>
          <p:cNvPr id="21506" name="Picture 2" descr="C:\Documents and Settings\Admin\Рабочий стол\2.jpgг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368" y="764704"/>
            <a:ext cx="2460096" cy="57606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9552" y="961962"/>
            <a:ext cx="5748816" cy="5632311"/>
          </a:xfrm>
          <a:prstGeom prst="rect">
            <a:avLst/>
          </a:prstGeom>
        </p:spPr>
        <p:txBody>
          <a:bodyPr wrap="square">
            <a:spAutoFit/>
          </a:bodyPr>
          <a:lstStyle/>
          <a:p>
            <a:r>
              <a:rPr lang="ru-RU" sz="2400" b="1" i="1" dirty="0" smtClean="0"/>
              <a:t>Все самое приятное в этом мире либо аморально, либо ведет к ожирению. Вы довольно часто слышали такую расхожую шутку. Действительно, часто случается, что самые вкусные продукты являются и самыми вредными. В этой статье </a:t>
            </a:r>
            <a:r>
              <a:rPr lang="ru-RU" sz="2400" b="1" i="1" dirty="0" err="1" smtClean="0"/>
              <a:t>МирСоветов</a:t>
            </a:r>
            <a:r>
              <a:rPr lang="ru-RU" sz="2400" b="1" i="1" dirty="0" smtClean="0"/>
              <a:t> расскажет о продуктах, которые вредны для нашего организма, познакомит вас с механизмом привыкания к вредным продуктам и объяснит причину многих болезней, вызванных неправильным питанием. </a:t>
            </a:r>
            <a:endParaRPr lang="ru-RU" sz="2400" b="1" i="1" dirty="0"/>
          </a:p>
        </p:txBody>
      </p:sp>
    </p:spTree>
    <p:extLst>
      <p:ext uri="{BB962C8B-B14F-4D97-AF65-F5344CB8AC3E}">
        <p14:creationId xmlns:p14="http://schemas.microsoft.com/office/powerpoint/2010/main" val="228890761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1" name="Picture 3" descr="C:\Documents and Settings\Admin\Рабочий стол\audi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2396884"/>
            <a:ext cx="5472608" cy="41284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404664"/>
            <a:ext cx="4572000" cy="2308324"/>
          </a:xfrm>
          <a:prstGeom prst="rect">
            <a:avLst/>
          </a:prstGeom>
        </p:spPr>
        <p:txBody>
          <a:bodyPr>
            <a:spAutoFit/>
          </a:bodyPr>
          <a:lstStyle/>
          <a:p>
            <a:r>
              <a:rPr lang="ru-RU" b="1" dirty="0" smtClean="0"/>
              <a:t>Жевательные конфеты, пастила в яркой упаковке, «</a:t>
            </a:r>
            <a:r>
              <a:rPr lang="ru-RU" b="1" dirty="0" err="1" smtClean="0"/>
              <a:t>мэйбоны</a:t>
            </a:r>
            <a:r>
              <a:rPr lang="ru-RU" b="1" dirty="0" smtClean="0"/>
              <a:t>», «</a:t>
            </a:r>
            <a:r>
              <a:rPr lang="ru-RU" b="1" dirty="0" err="1" smtClean="0"/>
              <a:t>чупа-чупсы</a:t>
            </a:r>
            <a:r>
              <a:rPr lang="ru-RU" b="1" dirty="0" smtClean="0"/>
              <a:t>» - всё это, без сомнения, вредные продукты. Мало того, что все они содержат огромное количество сахара, так ещё и химические добавки, красители, заменители и так далее.</a:t>
            </a:r>
            <a:endParaRPr lang="ru-RU" b="1" dirty="0"/>
          </a:p>
        </p:txBody>
      </p:sp>
      <p:pic>
        <p:nvPicPr>
          <p:cNvPr id="12292" name="Picture 4" descr="C:\Documents and Settings\Admin\Рабочий стол\9418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30101"/>
            <a:ext cx="3888432" cy="250326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Documents and Settings\Admin\Рабочий стол\72109.pn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62" y="2924944"/>
            <a:ext cx="3573512" cy="357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3351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67944" y="4149080"/>
            <a:ext cx="4572000" cy="2308324"/>
          </a:xfrm>
          <a:prstGeom prst="rect">
            <a:avLst/>
          </a:prstGeom>
        </p:spPr>
        <p:txBody>
          <a:bodyPr>
            <a:spAutoFit/>
          </a:bodyPr>
          <a:lstStyle/>
          <a:p>
            <a:r>
              <a:rPr lang="ru-RU" b="1" i="1" dirty="0" smtClean="0"/>
              <a:t>Чипсы, как кукурузные, так и картофельные - очень вредны для организма. Чипсы – это ничто иное, как смесь углеводов и жира, в оболочке красителей и заменителей вкуса. Так же ничего хорошего не принесет поедание картофеля – фри.</a:t>
            </a:r>
            <a:endParaRPr lang="ru-RU" b="1" i="1" dirty="0"/>
          </a:p>
        </p:txBody>
      </p:sp>
      <p:pic>
        <p:nvPicPr>
          <p:cNvPr id="13314" name="Picture 2" descr="C:\Documents and Settings\Admin\Рабочий стол\slim_chips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332656"/>
            <a:ext cx="393095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Documents and Settings\Admin\Рабочий стол\649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252" y="309852"/>
            <a:ext cx="4004692" cy="384909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Documents and Settings\Admin\Рабочий стол\1245693035_pic_id3037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501008"/>
            <a:ext cx="3678494" cy="295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5746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2656"/>
            <a:ext cx="4572000" cy="4801314"/>
          </a:xfrm>
          <a:prstGeom prst="rect">
            <a:avLst/>
          </a:prstGeom>
        </p:spPr>
        <p:txBody>
          <a:bodyPr>
            <a:spAutoFit/>
          </a:bodyPr>
          <a:lstStyle/>
          <a:p>
            <a:r>
              <a:rPr lang="ru-RU" b="1" i="1" dirty="0" smtClean="0"/>
              <a:t>Сладкие </a:t>
            </a:r>
            <a:r>
              <a:rPr lang="ru-RU" b="1" i="1" dirty="0" smtClean="0">
                <a:hlinkClick r:id="rId2" tooltip="Вся правда о газированных напитках"/>
              </a:rPr>
              <a:t>газированные напитки</a:t>
            </a:r>
            <a:r>
              <a:rPr lang="ru-RU" b="1" i="1" dirty="0" smtClean="0"/>
              <a:t> – смесь сахара, химии и газов – чтобы быстрее распределить по организму вредные вещества. Кока-кола, например, замечательное средство от известковой накипи и ржавчины. Подумайте хорошенько прежде, чем отправлять такую жидкость в желудок. К тому же газированные сладкие напитки вредны и высокой концентрацией сахара - в эквиваленте четыре-пять чайных ложек, разбавленных в стакане воды. Поэтому не стоит удивляться, что, утоляя жажду такой газировкой, вы через уже пять минут снова хотите пить.</a:t>
            </a:r>
            <a:endParaRPr lang="ru-RU" b="1" i="1" dirty="0"/>
          </a:p>
        </p:txBody>
      </p:sp>
      <p:pic>
        <p:nvPicPr>
          <p:cNvPr id="14338" name="Picture 2" descr="C:\Documents and Settings\Admin\Рабочий стол\112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544" y="332656"/>
            <a:ext cx="3536436" cy="353643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Documents and Settings\Admin\Рабочий стол\350637_image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927" y="3869092"/>
            <a:ext cx="3659057" cy="264794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Admin\Рабочий стол\co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41" y="5013176"/>
            <a:ext cx="4453199" cy="150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1082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7944" y="3645024"/>
            <a:ext cx="4572000" cy="2862322"/>
          </a:xfrm>
          <a:prstGeom prst="rect">
            <a:avLst/>
          </a:prstGeom>
        </p:spPr>
        <p:txBody>
          <a:bodyPr>
            <a:spAutoFit/>
          </a:bodyPr>
          <a:lstStyle/>
          <a:p>
            <a:r>
              <a:rPr lang="ru-RU" b="1" i="1" dirty="0" smtClean="0"/>
              <a:t>Шоколадные батончики. Это гигантское количество калорий в сочетании с химическими добавками, генетически модифицированными продуктами, красителями и </a:t>
            </a:r>
            <a:r>
              <a:rPr lang="ru-RU" b="1" i="1" dirty="0" err="1" smtClean="0"/>
              <a:t>ароматизаторами</a:t>
            </a:r>
            <a:r>
              <a:rPr lang="ru-RU" b="1" i="1" dirty="0" smtClean="0"/>
              <a:t>. Вспомните </a:t>
            </a:r>
            <a:r>
              <a:rPr lang="ru-RU" b="1" i="1" dirty="0" err="1" smtClean="0"/>
              <a:t>сникерсовый</a:t>
            </a:r>
            <a:r>
              <a:rPr lang="ru-RU" b="1" i="1" dirty="0" smtClean="0"/>
              <a:t> бум перестроечного периода. Огромное количество сахара заставляет вас вновь и вновь есть батончики.</a:t>
            </a:r>
            <a:endParaRPr lang="ru-RU" b="1" i="1" dirty="0"/>
          </a:p>
        </p:txBody>
      </p:sp>
      <p:pic>
        <p:nvPicPr>
          <p:cNvPr id="15362" name="Picture 2" descr="C:\Documents and Settings\Admin\Рабочий стол\batonchik-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3"/>
            <a:ext cx="3528392" cy="603067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Documents and Settings\Admin\Рабочий стол\x_9ae4ac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656"/>
            <a:ext cx="4576758" cy="337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5050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Documents and Settings\Admin\Рабочий стол\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021" y="5166453"/>
            <a:ext cx="2304257" cy="1331854"/>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C:\Documents and Settings\Admin\Рабочий стол\15396084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25" y="332656"/>
            <a:ext cx="8275359" cy="45078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53125" y="88140"/>
            <a:ext cx="882047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1" u="none" strike="noStrike" cap="none" normalizeH="0" baseline="0" dirty="0" smtClean="0">
                <a:ln>
                  <a:noFill/>
                </a:ln>
                <a:solidFill>
                  <a:schemeClr val="tx1"/>
                </a:solidFill>
                <a:effectLst/>
                <a:latin typeface="Arial" charset="0"/>
              </a:rPr>
              <a:t>Особая статья – колбасно-сосисочное многообразие. Даже если представить, что в сосиски больше не добавляется бумага, в колбасах не используется фарш мышек, все равно и сосиски, и колбасы, и прочие мясные деликатесы остаются одними из самых вредных продуктов в современном гастрономическом ассортименте. Они содержат так называемые скрытые </a:t>
            </a:r>
            <a:r>
              <a:rPr kumimoji="0" lang="ru-RU" sz="1800" b="1" i="1" u="none" strike="noStrike" cap="none" normalizeH="0" baseline="0" dirty="0" smtClean="0">
                <a:ln>
                  <a:noFill/>
                </a:ln>
                <a:solidFill>
                  <a:schemeClr val="tx1"/>
                </a:solidFill>
                <a:effectLst/>
                <a:latin typeface="Arial" charset="0"/>
                <a:hlinkClick r:id="rId5" tooltip="Мифы о сжигании жира"/>
              </a:rPr>
              <a:t>жиры</a:t>
            </a:r>
            <a:r>
              <a:rPr kumimoji="0" lang="ru-RU" sz="1800" b="1" i="1" u="none" strike="noStrike" cap="none" normalizeH="0" baseline="0" dirty="0" smtClean="0">
                <a:ln>
                  <a:noFill/>
                </a:ln>
                <a:solidFill>
                  <a:schemeClr val="tx1"/>
                </a:solidFill>
                <a:effectLst/>
                <a:latin typeface="Arial" charset="0"/>
              </a:rPr>
              <a:t> (свиная шкурка, сало, нутряной жир), все это вуалируется </a:t>
            </a:r>
            <a:r>
              <a:rPr kumimoji="0" lang="ru-RU" sz="1800" b="1" i="1" u="none" strike="noStrike" cap="none" normalizeH="0" baseline="0" dirty="0" err="1" smtClean="0">
                <a:ln>
                  <a:noFill/>
                </a:ln>
                <a:solidFill>
                  <a:schemeClr val="tx1"/>
                </a:solidFill>
                <a:effectLst/>
                <a:latin typeface="Arial" charset="0"/>
              </a:rPr>
              <a:t>ароматизаторами</a:t>
            </a:r>
            <a:r>
              <a:rPr kumimoji="0" lang="ru-RU" sz="1800" b="1" i="1" u="none" strike="noStrike" cap="none" normalizeH="0" baseline="0" dirty="0" smtClean="0">
                <a:ln>
                  <a:noFill/>
                </a:ln>
                <a:solidFill>
                  <a:schemeClr val="tx1"/>
                </a:solidFill>
                <a:effectLst/>
                <a:latin typeface="Arial" charset="0"/>
              </a:rPr>
              <a:t> и заменителями вкусов. Развитие генной инженерии несомненно играет огромную положительную роль в медицине, но и имеет обратную сторону медали. А негатив в том, что все больше и больше производителей продуктов переходит на генно-модифицированное сырье. Так сосиски, сардельки, колбасы на 80 % (!) состоят из </a:t>
            </a:r>
            <a:r>
              <a:rPr kumimoji="0" lang="ru-RU" sz="1800" b="1" i="1" u="none" strike="noStrike" cap="none" normalizeH="0" baseline="0" dirty="0" err="1" smtClean="0">
                <a:ln>
                  <a:noFill/>
                </a:ln>
                <a:solidFill>
                  <a:schemeClr val="tx1"/>
                </a:solidFill>
                <a:effectLst/>
                <a:latin typeface="Arial" charset="0"/>
              </a:rPr>
              <a:t>трансгенной</a:t>
            </a:r>
            <a:r>
              <a:rPr kumimoji="0" lang="ru-RU" sz="1800" b="1" i="1" u="none" strike="noStrike" cap="none" normalizeH="0" baseline="0" dirty="0" smtClean="0">
                <a:ln>
                  <a:noFill/>
                </a:ln>
                <a:solidFill>
                  <a:schemeClr val="tx1"/>
                </a:solidFill>
                <a:effectLst/>
                <a:latin typeface="Arial" charset="0"/>
              </a:rPr>
              <a:t> сои.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1" u="none" strike="noStrike" cap="none" normalizeH="0" baseline="0" dirty="0" smtClean="0">
                <a:ln>
                  <a:noFill/>
                </a:ln>
                <a:solidFill>
                  <a:schemeClr val="tx1"/>
                </a:solidFill>
                <a:effectLst/>
                <a:latin typeface="Arial" charset="0"/>
              </a:rPr>
              <a:t>Вредны не только сосиски и колбасы, само по себе жирное мясо не является полезным продуктом для организма. Жиры приносят в организм холестерин, который забивает сосуды, чем ускоряет старение и повышает риск возникновения заболеваний сердечно-сосудистой системы. </a:t>
            </a:r>
          </a:p>
        </p:txBody>
      </p:sp>
      <p:pic>
        <p:nvPicPr>
          <p:cNvPr id="16391" name="Picture 7" descr="C:\Documents and Settings\Admin\Рабочий стол\1235635144_2vp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5577" y="4840473"/>
            <a:ext cx="2210444" cy="1657833"/>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C:\Documents and Settings\Admin\Рабочий стол\1905372_w640_h640_lug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5352" y="5069556"/>
            <a:ext cx="18002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C:\Documents and Settings\Admin\Рабочий стол\48aec7c610bf8d35b76e1464cc192716.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516" y="5101701"/>
            <a:ext cx="1672220" cy="142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1828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3721" y="348734"/>
            <a:ext cx="7803739" cy="584775"/>
          </a:xfrm>
          <a:prstGeom prst="rect">
            <a:avLst/>
          </a:prstGeom>
        </p:spPr>
        <p:txBody>
          <a:bodyPr wrap="none">
            <a:spAutoFit/>
          </a:bodyPr>
          <a:lstStyle/>
          <a:p>
            <a:r>
              <a:rPr lang="ru-RU" sz="3200" b="1" i="1" dirty="0" smtClean="0"/>
              <a:t>Самые полезные продукты питания</a:t>
            </a:r>
            <a:endParaRPr lang="ru-RU" sz="3200" b="1" i="1" dirty="0"/>
          </a:p>
        </p:txBody>
      </p:sp>
      <p:sp>
        <p:nvSpPr>
          <p:cNvPr id="5" name="Прямоугольник 4"/>
          <p:cNvSpPr/>
          <p:nvPr/>
        </p:nvSpPr>
        <p:spPr>
          <a:xfrm>
            <a:off x="611560" y="933509"/>
            <a:ext cx="4572000" cy="5293757"/>
          </a:xfrm>
          <a:prstGeom prst="rect">
            <a:avLst/>
          </a:prstGeom>
        </p:spPr>
        <p:txBody>
          <a:bodyPr>
            <a:spAutoFit/>
          </a:bodyPr>
          <a:lstStyle/>
          <a:p>
            <a:r>
              <a:rPr lang="ru-RU" sz="2000" b="1" i="1" dirty="0" smtClean="0"/>
              <a:t>Диетологи всего мира продолжают упорно спорить о том, какие же продукты питания являются наиболее полезными для человека. Актуальный в последнее время вопрос здорового образа жизни еще больше стимулирует ученых проводить исследования в этой области. Данная статья – не истина во всех инстанциях, а лишь попытка суммировать результаты исследований за последний год, призванные ответить на вопрос: «Какие продукты полезны?»</a:t>
            </a:r>
            <a:r>
              <a:rPr lang="ru-RU" dirty="0" smtClean="0"/>
              <a:t/>
            </a:r>
            <a:br>
              <a:rPr lang="ru-RU" dirty="0" smtClean="0"/>
            </a:br>
            <a:endParaRPr lang="ru-RU" dirty="0"/>
          </a:p>
        </p:txBody>
      </p:sp>
      <p:pic>
        <p:nvPicPr>
          <p:cNvPr id="22530" name="Picture 2" descr="C:\Documents and Settings\Admin\Рабочий стол\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560" y="933510"/>
            <a:ext cx="3212076" cy="249549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Documents and Settings\Admin\Рабочий стол\Mixed_Berr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28999"/>
            <a:ext cx="3816424" cy="295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8913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Рабочий стол\x_7ed6c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136904" cy="61206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476672"/>
            <a:ext cx="8136904" cy="4801314"/>
          </a:xfrm>
          <a:prstGeom prst="rect">
            <a:avLst/>
          </a:prstGeom>
        </p:spPr>
        <p:txBody>
          <a:bodyPr wrap="square">
            <a:spAutoFit/>
          </a:bodyPr>
          <a:lstStyle/>
          <a:p>
            <a:r>
              <a:rPr lang="ru-RU" b="1" i="1" dirty="0" smtClean="0"/>
              <a:t>Майонез. Приготовленный в домашних условиях и используемый, образно говоря, по граммам, особого вреда нашему организму не приносит. Но как только мы начинаем разговор о фабрично-произведенном майонезе, или о блюдах, содержащих майонез, то сразу стоит выставлять табличку «Опасно для жизни». Майонез очень калорийный продукт, кроме этого содержит огромное количество жиров и углеводов, а также красители, подсластители, заменители и так далее. Поэтому подумайте лишний раз, когда добавляете </a:t>
            </a:r>
            <a:r>
              <a:rPr lang="ru-RU" b="1" i="1" dirty="0" err="1" smtClean="0"/>
              <a:t>майонезика</a:t>
            </a:r>
            <a:r>
              <a:rPr lang="ru-RU" b="1" i="1" dirty="0" smtClean="0"/>
              <a:t> к жареной картошечке. Особая концентрация вреда в </a:t>
            </a:r>
            <a:r>
              <a:rPr lang="ru-RU" b="1" i="1" dirty="0" err="1" smtClean="0"/>
              <a:t>шаурме</a:t>
            </a:r>
            <a:r>
              <a:rPr lang="ru-RU" b="1" i="1" dirty="0" smtClean="0"/>
              <a:t>, щедро сдобренной майонезом, в гамбургерах, бутербродах с майонезом.</a:t>
            </a:r>
            <a:br>
              <a:rPr lang="ru-RU" b="1" i="1" dirty="0" smtClean="0"/>
            </a:br>
            <a:r>
              <a:rPr lang="ru-RU" b="1" i="1" dirty="0" smtClean="0"/>
              <a:t>К числу вредных продуктов относится не только майонез, но и кетчуп, различные соусы и заправки, в широком ассортименте представленные на прилавках наших магазинов. Содержание красителей, заменителей вкусов и генно-модифицированных продуктов в них, к сожалению, не меньшее. </a:t>
            </a:r>
            <a:endParaRPr lang="ru-RU" b="1" i="1" dirty="0"/>
          </a:p>
        </p:txBody>
      </p:sp>
      <p:pic>
        <p:nvPicPr>
          <p:cNvPr id="17411" name="Picture 3" descr="C:\Documents and Settings\Admin\Рабочий стол\1293176260_150179720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538" y="5045342"/>
            <a:ext cx="2297512" cy="146305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Documents and Settings\Admin\Рабочий стол\74899416_1297794740_2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5157192"/>
            <a:ext cx="1237482" cy="1295668"/>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Documents and Settings\Admin\Рабочий стол\24454.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5201638"/>
            <a:ext cx="1440160" cy="130675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Documents and Settings\Admin\Рабочий стол\file1859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5192722"/>
            <a:ext cx="1453860" cy="1315675"/>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Documents and Settings\Admin\Рабочий стол\13687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5266259"/>
            <a:ext cx="1944216" cy="124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9858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8523" y="341180"/>
            <a:ext cx="4572000" cy="2585323"/>
          </a:xfrm>
          <a:prstGeom prst="rect">
            <a:avLst/>
          </a:prstGeom>
        </p:spPr>
        <p:txBody>
          <a:bodyPr>
            <a:spAutoFit/>
          </a:bodyPr>
          <a:lstStyle/>
          <a:p>
            <a:r>
              <a:rPr lang="ru-RU" b="1" dirty="0" smtClean="0"/>
              <a:t>В один пункт стоит вынести вообще мало пригодные в пищу продукты: лапша быстрого приготовления, многочисленные растворимые супчики, картофельные пюре, растворимые соки типа «</a:t>
            </a:r>
            <a:r>
              <a:rPr lang="ru-RU" b="1" dirty="0" err="1" smtClean="0"/>
              <a:t>Юпи</a:t>
            </a:r>
            <a:r>
              <a:rPr lang="ru-RU" b="1" dirty="0" smtClean="0"/>
              <a:t>» и «</a:t>
            </a:r>
            <a:r>
              <a:rPr lang="ru-RU" b="1" dirty="0" err="1" smtClean="0"/>
              <a:t>Зуко</a:t>
            </a:r>
            <a:r>
              <a:rPr lang="ru-RU" b="1" dirty="0" smtClean="0"/>
              <a:t>». Все это сплошная химия, наносящая несомненный вред вашему организму.</a:t>
            </a:r>
            <a:endParaRPr lang="ru-RU" b="1" dirty="0"/>
          </a:p>
        </p:txBody>
      </p:sp>
      <p:pic>
        <p:nvPicPr>
          <p:cNvPr id="18434" name="Picture 2" descr="C:\Documents and Settings\Admin\Рабочий стол\laps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351198"/>
            <a:ext cx="3721597" cy="3725873"/>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Documents and Settings\Admin\Рабочий стол\2.jpg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926503"/>
            <a:ext cx="3251274" cy="360499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779912" y="4221537"/>
            <a:ext cx="4873724" cy="2308324"/>
          </a:xfrm>
          <a:prstGeom prst="rect">
            <a:avLst/>
          </a:prstGeom>
        </p:spPr>
        <p:txBody>
          <a:bodyPr wrap="square">
            <a:spAutoFit/>
          </a:bodyPr>
          <a:lstStyle/>
          <a:p>
            <a:r>
              <a:rPr lang="ru-RU" b="1" i="1" dirty="0" smtClean="0"/>
              <a:t>Соль. Ее часто называют белой смертью. Соль </a:t>
            </a:r>
            <a:r>
              <a:rPr lang="ru-RU" b="1" i="1" dirty="0" smtClean="0">
                <a:hlinkClick r:id="rId4" tooltip="Как понизить давление в домашних условиях?"/>
              </a:rPr>
              <a:t>повышает давление</a:t>
            </a:r>
            <a:r>
              <a:rPr lang="ru-RU" b="1" i="1" dirty="0" smtClean="0"/>
              <a:t>, нарушает </a:t>
            </a:r>
            <a:r>
              <a:rPr lang="ru-RU" b="1" i="1" dirty="0" err="1" smtClean="0"/>
              <a:t>соле-кисловой</a:t>
            </a:r>
            <a:r>
              <a:rPr lang="ru-RU" b="1" i="1" dirty="0" smtClean="0"/>
              <a:t> баланс в организме, способствует скоплению токсинов. Поэтому если отказаться от неё вы не в силах, то, как минимум, старайтесь не баловать себя чрезмерно солеными блюдами.</a:t>
            </a:r>
            <a:endParaRPr lang="ru-RU" b="1" i="1" dirty="0"/>
          </a:p>
        </p:txBody>
      </p:sp>
    </p:spTree>
    <p:extLst>
      <p:ext uri="{BB962C8B-B14F-4D97-AF65-F5344CB8AC3E}">
        <p14:creationId xmlns:p14="http://schemas.microsoft.com/office/powerpoint/2010/main" val="292035443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7944" y="332656"/>
            <a:ext cx="4572000" cy="3693319"/>
          </a:xfrm>
          <a:prstGeom prst="rect">
            <a:avLst/>
          </a:prstGeom>
        </p:spPr>
        <p:txBody>
          <a:bodyPr>
            <a:spAutoFit/>
          </a:bodyPr>
          <a:lstStyle/>
          <a:p>
            <a:r>
              <a:rPr lang="ru-RU" b="1" i="1" dirty="0" smtClean="0"/>
              <a:t>Алкоголь. Даже в минимальных количествах мешает усваиванию витаминов. Кроме этого алкоголь очень калориен сам по себе. Рассказывать о влиянии алкоголя на печень, почки, наверно, и не стоит, вы и так всё прекрасно знаете. И не стоит полагаться на то, что определенное количество алкоголя идет на пользу. Всё это имеет место лишь при разумном подходе к его употреблению (довольно редко и в малых дозах).</a:t>
            </a:r>
            <a:endParaRPr lang="ru-RU" b="1" i="1" dirty="0"/>
          </a:p>
        </p:txBody>
      </p:sp>
      <p:pic>
        <p:nvPicPr>
          <p:cNvPr id="19458" name="Picture 2" descr="C:\Documents and Settings\Admin\Рабочий стол\1258009518_alcoh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972803"/>
            <a:ext cx="1787732" cy="2522104"/>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Documents and Settings\Admin\Рабочий стол\56512783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34" y="332656"/>
            <a:ext cx="3599509" cy="241444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Documents and Settings\Admin\Рабочий стол\13242792951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620" y="3997447"/>
            <a:ext cx="3288324" cy="2497461"/>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Documents and Settings\Admin\Рабочий стол\1934035-red-wine-pour-in-a-glas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563" y="2736712"/>
            <a:ext cx="3072325" cy="375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19218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2656"/>
            <a:ext cx="8136904" cy="400110"/>
          </a:xfrm>
          <a:prstGeom prst="rect">
            <a:avLst/>
          </a:prstGeom>
        </p:spPr>
        <p:txBody>
          <a:bodyPr wrap="square">
            <a:spAutoFit/>
          </a:bodyPr>
          <a:lstStyle/>
          <a:p>
            <a:r>
              <a:rPr lang="ru-RU" sz="2000" b="1" i="1" u="sng" dirty="0" smtClean="0"/>
              <a:t>К чему приводит употребление вредных продуктов?</a:t>
            </a:r>
            <a:endParaRPr lang="ru-RU" sz="2000" b="1" i="1" u="sng" dirty="0"/>
          </a:p>
        </p:txBody>
      </p:sp>
      <p:sp>
        <p:nvSpPr>
          <p:cNvPr id="5" name="Прямоугольник 4"/>
          <p:cNvSpPr/>
          <p:nvPr/>
        </p:nvSpPr>
        <p:spPr>
          <a:xfrm>
            <a:off x="482289" y="735550"/>
            <a:ext cx="4233727" cy="3139321"/>
          </a:xfrm>
          <a:prstGeom prst="rect">
            <a:avLst/>
          </a:prstGeom>
        </p:spPr>
        <p:txBody>
          <a:bodyPr wrap="square">
            <a:spAutoFit/>
          </a:bodyPr>
          <a:lstStyle/>
          <a:p>
            <a:r>
              <a:rPr lang="ru-RU" dirty="0" smtClean="0"/>
              <a:t>Неправильное питание, как известно, является скрытой причиной большинства заболеваний человека. Употребление жирной пищи приводит к увеличению веса. Обилие пищи, содержащей большое количество заменителей и красителей, постепенно отравляет организм, однако и вызывает привыкание.</a:t>
            </a:r>
            <a:endParaRPr lang="ru-RU" dirty="0"/>
          </a:p>
        </p:txBody>
      </p:sp>
      <p:pic>
        <p:nvPicPr>
          <p:cNvPr id="20482" name="Picture 2" descr="C:\Documents and Settings\Admin\Рабочий стол\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735550"/>
            <a:ext cx="3816424" cy="30534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85202" y="3874871"/>
            <a:ext cx="8119246" cy="2308324"/>
          </a:xfrm>
          <a:prstGeom prst="rect">
            <a:avLst/>
          </a:prstGeom>
        </p:spPr>
        <p:txBody>
          <a:bodyPr wrap="square">
            <a:spAutoFit/>
          </a:bodyPr>
          <a:lstStyle/>
          <a:p>
            <a:r>
              <a:rPr lang="ru-RU" dirty="0" err="1" smtClean="0"/>
              <a:t>МирСоветов</a:t>
            </a:r>
            <a:r>
              <a:rPr lang="ru-RU" dirty="0" smtClean="0"/>
              <a:t> хотел бы особо обратить ваше внимание на то, что, употребляя вредную пищу, в организме перестает работать так называемая «система оповещения» о поступившем яде. Да-да, действие многих веществ, добавляемых в продукты современными производителями, сопоставимо с действием ядов. Ваш организм получает яды малыми дозами, привыкает к ним и уже не посылает тревожных сигналов, выражаемых высыпаниями на коже, или тошнотой, или головокружениями.</a:t>
            </a:r>
            <a:endParaRPr lang="ru-RU" dirty="0"/>
          </a:p>
        </p:txBody>
      </p:sp>
    </p:spTree>
    <p:extLst>
      <p:ext uri="{BB962C8B-B14F-4D97-AF65-F5344CB8AC3E}">
        <p14:creationId xmlns:p14="http://schemas.microsoft.com/office/powerpoint/2010/main" val="9976926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1260460327_yagod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36" y="548680"/>
            <a:ext cx="8182728" cy="57606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58576" y="2550311"/>
            <a:ext cx="8182728" cy="4093428"/>
          </a:xfrm>
          <a:prstGeom prst="rect">
            <a:avLst/>
          </a:prstGeom>
        </p:spPr>
        <p:txBody>
          <a:bodyPr wrap="square">
            <a:spAutoFit/>
          </a:bodyPr>
          <a:lstStyle/>
          <a:p>
            <a:r>
              <a:rPr lang="ru-RU" sz="2000" b="1" dirty="0" smtClean="0">
                <a:solidFill>
                  <a:schemeClr val="bg1">
                    <a:lumMod val="95000"/>
                  </a:schemeClr>
                </a:solidFill>
              </a:rPr>
              <a:t>По мнению ученых, в первую очередь звания «самые полезные продукты» заслужили </a:t>
            </a:r>
            <a:r>
              <a:rPr lang="ru-RU" sz="2000" b="1" dirty="0" smtClean="0"/>
              <a:t>ягоды. Особенно </a:t>
            </a:r>
            <a:r>
              <a:rPr lang="ru-RU" sz="2000" b="1" dirty="0" smtClean="0">
                <a:solidFill>
                  <a:schemeClr val="bg1">
                    <a:lumMod val="95000"/>
                  </a:schemeClr>
                </a:solidFill>
              </a:rPr>
              <a:t>подчеркивают исследователи </a:t>
            </a:r>
            <a:r>
              <a:rPr lang="ru-RU" sz="2000" b="1" dirty="0" smtClean="0"/>
              <a:t>свойства черники и голубики</a:t>
            </a:r>
            <a:r>
              <a:rPr lang="ru-RU" sz="2000" b="1" dirty="0" smtClean="0">
                <a:solidFill>
                  <a:schemeClr val="bg1">
                    <a:lumMod val="95000"/>
                  </a:schemeClr>
                </a:solidFill>
              </a:rPr>
              <a:t>. Эти полезные продукты содержат </a:t>
            </a:r>
            <a:r>
              <a:rPr lang="ru-RU" sz="2000" b="1" dirty="0" smtClean="0"/>
              <a:t>наибольшее количество </a:t>
            </a:r>
            <a:r>
              <a:rPr lang="ru-RU" sz="2000" b="1" dirty="0" smtClean="0">
                <a:solidFill>
                  <a:schemeClr val="bg1">
                    <a:lumMod val="95000"/>
                  </a:schemeClr>
                </a:solidFill>
              </a:rPr>
              <a:t>антиоксидантов. Кроме того, антоциан, </a:t>
            </a:r>
            <a:r>
              <a:rPr lang="ru-RU" sz="2000" b="1" dirty="0" smtClean="0"/>
              <a:t>содержащий</a:t>
            </a:r>
            <a:r>
              <a:rPr lang="ru-RU" sz="2000" b="1" dirty="0" smtClean="0">
                <a:solidFill>
                  <a:schemeClr val="bg1">
                    <a:lumMod val="95000"/>
                  </a:schemeClr>
                </a:solidFill>
              </a:rPr>
              <a:t>ся в этих ягодах, способствует замедлению </a:t>
            </a:r>
            <a:r>
              <a:rPr lang="ru-RU" sz="2000" b="1" dirty="0" smtClean="0"/>
              <a:t>процессов старения </a:t>
            </a:r>
            <a:r>
              <a:rPr lang="ru-RU" sz="2000" b="1" dirty="0" smtClean="0">
                <a:solidFill>
                  <a:schemeClr val="bg1">
                    <a:lumMod val="95000"/>
                  </a:schemeClr>
                </a:solidFill>
              </a:rPr>
              <a:t>нервной системы человека. Черника и </a:t>
            </a:r>
            <a:r>
              <a:rPr lang="ru-RU" sz="2000" b="1" dirty="0" smtClean="0"/>
              <a:t>голубика – очень </a:t>
            </a:r>
            <a:r>
              <a:rPr lang="ru-RU" sz="2000" b="1" dirty="0" smtClean="0">
                <a:solidFill>
                  <a:schemeClr val="bg1">
                    <a:lumMod val="95000"/>
                  </a:schemeClr>
                </a:solidFill>
              </a:rPr>
              <a:t>полезная еда для тех, кто страдает з</a:t>
            </a:r>
            <a:r>
              <a:rPr lang="ru-RU" sz="2000" b="1" dirty="0" smtClean="0">
                <a:solidFill>
                  <a:schemeClr val="bg1"/>
                </a:solidFill>
              </a:rPr>
              <a:t>аболеваниями</a:t>
            </a:r>
            <a:r>
              <a:rPr lang="ru-RU" sz="2000" b="1" dirty="0" smtClean="0">
                <a:solidFill>
                  <a:schemeClr val="tx2">
                    <a:lumMod val="50000"/>
                  </a:schemeClr>
                </a:solidFill>
              </a:rPr>
              <a:t> сердечно-сосудистой </a:t>
            </a:r>
            <a:r>
              <a:rPr lang="ru-RU" sz="2000" b="1" dirty="0" smtClean="0">
                <a:solidFill>
                  <a:schemeClr val="bg1">
                    <a:lumMod val="95000"/>
                  </a:schemeClr>
                </a:solidFill>
              </a:rPr>
              <a:t>и пищеварительной системы, о</a:t>
            </a:r>
            <a:r>
              <a:rPr lang="ru-RU" sz="2000" b="1" dirty="0" smtClean="0">
                <a:solidFill>
                  <a:schemeClr val="tx2">
                    <a:lumMod val="50000"/>
                  </a:schemeClr>
                </a:solidFill>
              </a:rPr>
              <a:t>нкологическими </a:t>
            </a:r>
            <a:r>
              <a:rPr lang="ru-RU" sz="2000" b="1" dirty="0" smtClean="0">
                <a:solidFill>
                  <a:schemeClr val="bg1">
                    <a:lumMod val="95000"/>
                  </a:schemeClr>
                </a:solidFill>
              </a:rPr>
              <a:t>болезнями. Незаменимы </a:t>
            </a:r>
            <a:r>
              <a:rPr lang="ru-RU" sz="2000" b="1" dirty="0" smtClean="0"/>
              <a:t>эти</a:t>
            </a:r>
            <a:r>
              <a:rPr lang="ru-RU" sz="2000" b="1" dirty="0" smtClean="0">
                <a:solidFill>
                  <a:schemeClr val="bg1">
                    <a:lumMod val="95000"/>
                  </a:schemeClr>
                </a:solidFill>
              </a:rPr>
              <a:t> </a:t>
            </a:r>
            <a:r>
              <a:rPr lang="ru-RU" sz="2000" b="1" dirty="0" smtClean="0">
                <a:solidFill>
                  <a:schemeClr val="tx2">
                    <a:lumMod val="50000"/>
                  </a:schemeClr>
                </a:solidFill>
              </a:rPr>
              <a:t>полезные продукты питания и для людей, страдающих ожирением, и больных диабетом, поскольку способны снижать уровень холестерина и сахара в крови. </a:t>
            </a:r>
            <a:endParaRPr lang="ru-RU" sz="2000" b="1" dirty="0">
              <a:solidFill>
                <a:schemeClr val="tx2">
                  <a:lumMod val="50000"/>
                </a:schemeClr>
              </a:solidFill>
            </a:endParaRPr>
          </a:p>
        </p:txBody>
      </p:sp>
      <p:sp>
        <p:nvSpPr>
          <p:cNvPr id="7" name="Прямоугольник 6"/>
          <p:cNvSpPr/>
          <p:nvPr/>
        </p:nvSpPr>
        <p:spPr>
          <a:xfrm>
            <a:off x="2555776" y="980728"/>
            <a:ext cx="4536504" cy="1015663"/>
          </a:xfrm>
          <a:prstGeom prst="rect">
            <a:avLst/>
          </a:prstGeom>
        </p:spPr>
        <p:txBody>
          <a:bodyPr wrap="square">
            <a:spAutoFit/>
          </a:bodyPr>
          <a:lstStyle/>
          <a:p>
            <a:r>
              <a:rPr lang="ru-RU" sz="6000" b="1" i="1" u="sng" dirty="0" smtClean="0">
                <a:solidFill>
                  <a:srgbClr val="FF0000"/>
                </a:solidFill>
                <a:effectLst/>
              </a:rPr>
              <a:t>Ягоды</a:t>
            </a:r>
            <a:endParaRPr lang="ru-RU" sz="6000" b="1" i="1" u="sng" dirty="0">
              <a:solidFill>
                <a:srgbClr val="FF0000"/>
              </a:solidFill>
            </a:endParaRPr>
          </a:p>
        </p:txBody>
      </p:sp>
    </p:spTree>
    <p:extLst>
      <p:ext uri="{BB962C8B-B14F-4D97-AF65-F5344CB8AC3E}">
        <p14:creationId xmlns:p14="http://schemas.microsoft.com/office/powerpoint/2010/main" val="88779293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980728"/>
            <a:ext cx="2592288" cy="720080"/>
          </a:xfrm>
        </p:spPr>
        <p:txBody>
          <a:bodyPr>
            <a:noAutofit/>
          </a:bodyPr>
          <a:lstStyle/>
          <a:p>
            <a:r>
              <a:rPr lang="ru-RU" sz="5400" b="1" i="1" u="sng" dirty="0">
                <a:solidFill>
                  <a:schemeClr val="accent6">
                    <a:lumMod val="50000"/>
                  </a:schemeClr>
                </a:solidFill>
              </a:rPr>
              <a:t>Орехи</a:t>
            </a:r>
          </a:p>
        </p:txBody>
      </p:sp>
      <p:sp>
        <p:nvSpPr>
          <p:cNvPr id="3" name="Объект 2"/>
          <p:cNvSpPr>
            <a:spLocks noGrp="1"/>
          </p:cNvSpPr>
          <p:nvPr>
            <p:ph idx="1"/>
          </p:nvPr>
        </p:nvSpPr>
        <p:spPr/>
        <p:txBody>
          <a:bodyPr/>
          <a:lstStyle/>
          <a:p>
            <a:endParaRPr lang="ru-RU"/>
          </a:p>
        </p:txBody>
      </p:sp>
      <p:pic>
        <p:nvPicPr>
          <p:cNvPr id="2050" name="Picture 2" descr="C:\Documents and Settings\Admin\Рабочий стол\1260462264_ore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58" y="332656"/>
            <a:ext cx="8163838" cy="62391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8358" y="3093929"/>
            <a:ext cx="8163838" cy="3477875"/>
          </a:xfrm>
          <a:prstGeom prst="rect">
            <a:avLst/>
          </a:prstGeom>
        </p:spPr>
        <p:txBody>
          <a:bodyPr wrap="square">
            <a:spAutoFit/>
          </a:bodyPr>
          <a:lstStyle/>
          <a:p>
            <a:r>
              <a:rPr lang="ru-RU" sz="2000" b="1" dirty="0" smtClean="0"/>
              <a:t>В список самых полезных продуктов питания попали и орехи, причем какой-то отдельный их вид ученые не выделяют – полезны абсолютно все. Орехи являются источником большого количества витаминов, минералов, белков, полезных жиров. Эти полезные продукты питания при ежедневном их потреблении хороши для профилактики сердечно-сосудистых заболеваний, сахарного диабета, анемии, проблем с потенцией, зрением, менструальным циклом. Также доказано, что орехи – полезная пища при стрессах, депрессиях, упадке сил, общего тонуса организма.</a:t>
            </a:r>
            <a:endParaRPr lang="ru-RU" sz="2000" b="1" dirty="0"/>
          </a:p>
        </p:txBody>
      </p:sp>
      <p:sp>
        <p:nvSpPr>
          <p:cNvPr id="5" name="Прямоугольник 4"/>
          <p:cNvSpPr/>
          <p:nvPr/>
        </p:nvSpPr>
        <p:spPr>
          <a:xfrm>
            <a:off x="3347864" y="908720"/>
            <a:ext cx="2217274" cy="830997"/>
          </a:xfrm>
          <a:prstGeom prst="rect">
            <a:avLst/>
          </a:prstGeom>
        </p:spPr>
        <p:txBody>
          <a:bodyPr wrap="none">
            <a:spAutoFit/>
          </a:bodyPr>
          <a:lstStyle/>
          <a:p>
            <a:r>
              <a:rPr lang="ru-RU" sz="4800" b="1" i="1" dirty="0" smtClean="0">
                <a:effectLst/>
              </a:rPr>
              <a:t>Орехи</a:t>
            </a:r>
            <a:endParaRPr lang="ru-RU" sz="4800" b="1" i="1" dirty="0"/>
          </a:p>
        </p:txBody>
      </p:sp>
    </p:spTree>
    <p:extLst>
      <p:ext uri="{BB962C8B-B14F-4D97-AF65-F5344CB8AC3E}">
        <p14:creationId xmlns:p14="http://schemas.microsoft.com/office/powerpoint/2010/main" val="301740781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Documents and Settings\Admin\Рабочий стол\1260462291_luk-chesno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74074"/>
            <a:ext cx="7992888" cy="61224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59832" y="836712"/>
            <a:ext cx="2917786" cy="584775"/>
          </a:xfrm>
          <a:prstGeom prst="rect">
            <a:avLst/>
          </a:prstGeom>
        </p:spPr>
        <p:txBody>
          <a:bodyPr wrap="none">
            <a:spAutoFit/>
          </a:bodyPr>
          <a:lstStyle/>
          <a:p>
            <a:r>
              <a:rPr lang="ru-RU" sz="3200" b="1" i="1" u="sng" dirty="0" smtClean="0">
                <a:effectLst/>
              </a:rPr>
              <a:t>Лук и чеснок</a:t>
            </a:r>
            <a:endParaRPr lang="ru-RU" sz="3200" b="1" i="1" u="sng" dirty="0"/>
          </a:p>
        </p:txBody>
      </p:sp>
      <p:sp>
        <p:nvSpPr>
          <p:cNvPr id="5" name="Прямоугольник 4"/>
          <p:cNvSpPr/>
          <p:nvPr/>
        </p:nvSpPr>
        <p:spPr>
          <a:xfrm>
            <a:off x="486277" y="2204864"/>
            <a:ext cx="8064896" cy="4401205"/>
          </a:xfrm>
          <a:prstGeom prst="rect">
            <a:avLst/>
          </a:prstGeom>
        </p:spPr>
        <p:txBody>
          <a:bodyPr wrap="square">
            <a:spAutoFit/>
          </a:bodyPr>
          <a:lstStyle/>
          <a:p>
            <a:r>
              <a:rPr lang="ru-RU" sz="2000" b="1" dirty="0" smtClean="0"/>
              <a:t>Лук и чеснок – несомненно, полезные продукты питания, и ученые это подтверждают. Являясь настоящим кладезем витаминов, минералов, микроэлементов, полезных эфирных масел, эти продукты питания оказывают положительное влияние на весь организм человека. Судите сами: лук и чеснок хороши при заболеваниях печени, сердечно-сосудистой и эндокринной системы, снижают уровень холестерина в крови, укрепляют иммунную систему человека. И, конечно, каждый знает, что лук и чеснок – это самые полезные продукты при простудных заболеваниях. Эфирные масла и фитонциды, содержащиеся в луке и чесноке, предотвращают размножение микробов и уничтожают их.</a:t>
            </a:r>
            <a:br>
              <a:rPr lang="ru-RU" sz="2000" b="1" dirty="0" smtClean="0"/>
            </a:br>
            <a:endParaRPr lang="ru-RU" sz="2000" b="1" dirty="0"/>
          </a:p>
        </p:txBody>
      </p:sp>
    </p:spTree>
    <p:extLst>
      <p:ext uri="{BB962C8B-B14F-4D97-AF65-F5344CB8AC3E}">
        <p14:creationId xmlns:p14="http://schemas.microsoft.com/office/powerpoint/2010/main" val="74141662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7024744" cy="1143000"/>
          </a:xfrm>
        </p:spPr>
        <p:txBody>
          <a:bodyPr/>
          <a:lstStyle/>
          <a:p>
            <a:endParaRPr lang="ru-RU" dirty="0"/>
          </a:p>
        </p:txBody>
      </p:sp>
      <p:pic>
        <p:nvPicPr>
          <p:cNvPr id="4098" name="Picture 2" descr="C:\Documents and Settings\Admin\Рабочий стол\1260462783_bobov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518" y="332656"/>
            <a:ext cx="8246964" cy="61926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62112" y="1263134"/>
            <a:ext cx="2257349" cy="646331"/>
          </a:xfrm>
          <a:prstGeom prst="rect">
            <a:avLst/>
          </a:prstGeom>
        </p:spPr>
        <p:txBody>
          <a:bodyPr wrap="none">
            <a:spAutoFit/>
          </a:bodyPr>
          <a:lstStyle/>
          <a:p>
            <a:r>
              <a:rPr lang="ru-RU" sz="3600" b="1" i="1" u="sng" dirty="0" smtClean="0">
                <a:effectLst/>
              </a:rPr>
              <a:t>Бобовые</a:t>
            </a:r>
            <a:endParaRPr lang="ru-RU" sz="3600" b="1" i="1" u="sng" dirty="0"/>
          </a:p>
        </p:txBody>
      </p:sp>
      <p:sp>
        <p:nvSpPr>
          <p:cNvPr id="5" name="Прямоугольник 4"/>
          <p:cNvSpPr/>
          <p:nvPr/>
        </p:nvSpPr>
        <p:spPr>
          <a:xfrm>
            <a:off x="464809" y="2060848"/>
            <a:ext cx="8280920" cy="4524315"/>
          </a:xfrm>
          <a:prstGeom prst="rect">
            <a:avLst/>
          </a:prstGeom>
        </p:spPr>
        <p:txBody>
          <a:bodyPr wrap="square">
            <a:spAutoFit/>
          </a:bodyPr>
          <a:lstStyle/>
          <a:p>
            <a:r>
              <a:rPr lang="ru-RU" b="1" dirty="0" smtClean="0">
                <a:solidFill>
                  <a:srgbClr val="FF0000"/>
                </a:solidFill>
              </a:rPr>
              <a:t>Следующими в списке «Самые полезные продукты» идут бобовые. Содержащиеся в них большие количества ценных белков и грубой клетчатки делают эти продукты поистине уникальными в своем роде. Соя, бобы, фасоль и горох – полезные продукты для больных сахарным диабетом, атеросклерозом, людей, страдающих ожирением, заболеваниями пищеварительной системы, почек и печени, имеющих слабую иммунную систему. Бобовые – это самая полезная пища для вегетарианцев, поскольку они способны снабжать человеческий организм белками без сопровождения жира (что невозможно при употреблении белков животного происхождения). Кроме того, содержащийся в бобовых протеин (растительный белок) способствует регенерации клеток. Также бобовые – это полезные продукты питания при расстройствах нервной системы, ведь содержащиеся в них аминокислоты обеспечивают спокойствие, уравновешенность человека. </a:t>
            </a:r>
            <a:r>
              <a:rPr lang="ru-RU" dirty="0" smtClean="0"/>
              <a:t/>
            </a:r>
            <a:br>
              <a:rPr lang="ru-RU" dirty="0" smtClean="0"/>
            </a:br>
            <a:endParaRPr lang="ru-RU" dirty="0"/>
          </a:p>
        </p:txBody>
      </p:sp>
    </p:spTree>
    <p:extLst>
      <p:ext uri="{BB962C8B-B14F-4D97-AF65-F5344CB8AC3E}">
        <p14:creationId xmlns:p14="http://schemas.microsoft.com/office/powerpoint/2010/main" val="385904670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Documents and Settings\Admin\Рабочий стол\1260462217_fruk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1" cy="61530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31840" y="548680"/>
            <a:ext cx="2358338" cy="769441"/>
          </a:xfrm>
          <a:prstGeom prst="rect">
            <a:avLst/>
          </a:prstGeom>
        </p:spPr>
        <p:txBody>
          <a:bodyPr wrap="none">
            <a:spAutoFit/>
          </a:bodyPr>
          <a:lstStyle/>
          <a:p>
            <a:r>
              <a:rPr lang="ru-RU" sz="4400" b="1" i="1" u="sng" dirty="0" smtClean="0">
                <a:effectLst/>
              </a:rPr>
              <a:t>Фрукты</a:t>
            </a:r>
            <a:endParaRPr lang="ru-RU" sz="4400" b="1" i="1" u="sng" dirty="0"/>
          </a:p>
        </p:txBody>
      </p:sp>
      <p:sp>
        <p:nvSpPr>
          <p:cNvPr id="5" name="Прямоугольник 4"/>
          <p:cNvSpPr/>
          <p:nvPr/>
        </p:nvSpPr>
        <p:spPr>
          <a:xfrm>
            <a:off x="467544" y="2132856"/>
            <a:ext cx="8136904" cy="4401205"/>
          </a:xfrm>
          <a:prstGeom prst="rect">
            <a:avLst/>
          </a:prstGeom>
        </p:spPr>
        <p:txBody>
          <a:bodyPr wrap="square">
            <a:spAutoFit/>
          </a:bodyPr>
          <a:lstStyle/>
          <a:p>
            <a:r>
              <a:rPr lang="ru-RU" sz="2000" b="1" dirty="0" smtClean="0"/>
              <a:t>Фрукты – безусловно, без них список самых полезных продуктов питания был бы неполным. В первую очередь, это яблоки. Список заболеваний, для профилактики и лечения которых они особенно полезен, довольно широк. Это полезные продукты питания для сердечно-сосудистой, пищеварительной, мочевыделительной, иммунной системы, заболеваниях кожи и опорно-двигательного аппарата. Снижая уровень холестерина и сахара в крови, замедляя рост раковых клеток, яблоки по праву могут называться самыми полезными фруктами. В список «Самые полезные продукты» попали также и другие фрукты: киви и хурма, ананас и гранат, абрикос и банан, авокадо и манго. Таким образом, чем разнообразнее будет ваше «фруктовое меню» - тем лучше.</a:t>
            </a:r>
            <a:endParaRPr lang="ru-RU" sz="2000" b="1" dirty="0"/>
          </a:p>
        </p:txBody>
      </p:sp>
    </p:spTree>
    <p:extLst>
      <p:ext uri="{BB962C8B-B14F-4D97-AF65-F5344CB8AC3E}">
        <p14:creationId xmlns:p14="http://schemas.microsoft.com/office/powerpoint/2010/main" val="339674309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Documents and Settings\Admin\Рабочий стол\1260462255_ovoch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03848" y="332656"/>
            <a:ext cx="2207656" cy="769441"/>
          </a:xfrm>
          <a:prstGeom prst="rect">
            <a:avLst/>
          </a:prstGeom>
        </p:spPr>
        <p:txBody>
          <a:bodyPr wrap="none">
            <a:spAutoFit/>
          </a:bodyPr>
          <a:lstStyle/>
          <a:p>
            <a:r>
              <a:rPr lang="ru-RU" sz="4400" b="1" i="1" u="sng" dirty="0" smtClean="0">
                <a:effectLst/>
              </a:rPr>
              <a:t>Овощи</a:t>
            </a:r>
            <a:endParaRPr lang="ru-RU" sz="4400" b="1" i="1" u="sng" dirty="0"/>
          </a:p>
        </p:txBody>
      </p:sp>
      <p:sp>
        <p:nvSpPr>
          <p:cNvPr id="5" name="Прямоугольник 4"/>
          <p:cNvSpPr/>
          <p:nvPr/>
        </p:nvSpPr>
        <p:spPr>
          <a:xfrm>
            <a:off x="481399" y="964761"/>
            <a:ext cx="8208912" cy="5909310"/>
          </a:xfrm>
          <a:prstGeom prst="rect">
            <a:avLst/>
          </a:prstGeom>
        </p:spPr>
        <p:txBody>
          <a:bodyPr wrap="square">
            <a:spAutoFit/>
          </a:bodyPr>
          <a:lstStyle/>
          <a:p>
            <a:r>
              <a:rPr lang="ru-RU" b="1" dirty="0" smtClean="0"/>
              <a:t>Место в списке самых полезных продуктов нашлось и для овощей. Лидируют здесь зеленые листовые овощи: шпинат и салат. Эти полезные продукты являются поливитаминными, хороши для кишечника, замедляют рост опухолей (особенно простаты), оказывают мочегонное действие, полезны при гипертонии, ожирении, туберкулезе, атеросклерозе. Среди овощей на звание «самые полезные продукты» претендуют также капуста и морковь. Так, капуста (особенно белокочанная) имеет высокую питательную ценность и полезна как в свежем виде, так и в квашеном. Капуста обогащает микрофлору кишечника, способна выводить из организма холестерин. Это особенно полезная еда для больных гастритом с пониженной кислотностью, язвенной болезнью, страдающих геморроем и запорами, ожирением. Морковь не отстает от капусты по количеству содержащихся в ней полезных веществ. Она укрепляет иммунную систему, улучшает функционирование кишечника, положительно воздействует на сетчатку глаза, применяется для профилактики заболеваний сердца, почек и печени, оказывает ранозаживляющие и противовоспалительное действие. Особенно хороши эти полезные продукты в сочетании, например, в салатах.</a:t>
            </a:r>
            <a:r>
              <a:rPr lang="ru-RU" dirty="0" smtClean="0"/>
              <a:t/>
            </a:r>
            <a:br>
              <a:rPr lang="ru-RU" dirty="0" smtClean="0"/>
            </a:br>
            <a:endParaRPr lang="ru-RU" dirty="0"/>
          </a:p>
        </p:txBody>
      </p:sp>
    </p:spTree>
    <p:extLst>
      <p:ext uri="{BB962C8B-B14F-4D97-AF65-F5344CB8AC3E}">
        <p14:creationId xmlns:p14="http://schemas.microsoft.com/office/powerpoint/2010/main" val="303873455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Documents and Settings\Admin\Рабочий стол\1260462240_dary-mory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43808" y="620688"/>
            <a:ext cx="2860078" cy="646331"/>
          </a:xfrm>
          <a:prstGeom prst="rect">
            <a:avLst/>
          </a:prstGeom>
        </p:spPr>
        <p:txBody>
          <a:bodyPr wrap="none">
            <a:spAutoFit/>
          </a:bodyPr>
          <a:lstStyle/>
          <a:p>
            <a:r>
              <a:rPr lang="ru-RU" sz="3600" b="1" i="1" u="sng" dirty="0" smtClean="0">
                <a:effectLst/>
              </a:rPr>
              <a:t>Дары моря</a:t>
            </a:r>
            <a:endParaRPr lang="ru-RU" sz="3600" b="1" i="1" u="sng" dirty="0"/>
          </a:p>
        </p:txBody>
      </p:sp>
      <p:sp>
        <p:nvSpPr>
          <p:cNvPr id="5" name="Прямоугольник 4"/>
          <p:cNvSpPr/>
          <p:nvPr/>
        </p:nvSpPr>
        <p:spPr>
          <a:xfrm>
            <a:off x="398806" y="2204864"/>
            <a:ext cx="8064896" cy="4370427"/>
          </a:xfrm>
          <a:prstGeom prst="rect">
            <a:avLst/>
          </a:prstGeom>
        </p:spPr>
        <p:txBody>
          <a:bodyPr wrap="square">
            <a:spAutoFit/>
          </a:bodyPr>
          <a:lstStyle/>
          <a:p>
            <a:r>
              <a:rPr lang="ru-RU" sz="2000" b="1" dirty="0" smtClean="0"/>
              <a:t>Дары моря – безусловно, полезные продукты питания. Первое место среди них занимает рыба. Самые полезные продукты из рыбных - это жирные сорта: лосось, тунец, с</a:t>
            </a:r>
            <a:r>
              <a:rPr lang="ru-RU" sz="2000" b="1" dirty="0" smtClean="0">
                <a:solidFill>
                  <a:schemeClr val="bg1"/>
                </a:solidFill>
              </a:rPr>
              <a:t>ардины</a:t>
            </a:r>
            <a:r>
              <a:rPr lang="ru-RU" sz="2000" b="1" dirty="0" smtClean="0"/>
              <a:t>. Благоприятно воздействуя на сердечно-со</a:t>
            </a:r>
            <a:r>
              <a:rPr lang="ru-RU" sz="2000" b="1" dirty="0" smtClean="0">
                <a:solidFill>
                  <a:schemeClr val="bg1"/>
                </a:solidFill>
              </a:rPr>
              <a:t>судис</a:t>
            </a:r>
            <a:r>
              <a:rPr lang="ru-RU" sz="2000" b="1" dirty="0" smtClean="0"/>
              <a:t>тую систему, рыба значительно уменьшает возможность возникновения различных заболеваний сердца (в том числе аритмии и ишемии), инфарктов и инсультов. Также рекомендуется принимать в пищу эти полезные продукты людям, </a:t>
            </a:r>
            <a:r>
              <a:rPr lang="ru-RU" sz="2000" b="1" dirty="0" smtClean="0">
                <a:solidFill>
                  <a:schemeClr val="bg1"/>
                </a:solidFill>
              </a:rPr>
              <a:t>имеющ</a:t>
            </a:r>
            <a:r>
              <a:rPr lang="ru-RU" sz="2000" b="1" dirty="0" smtClean="0"/>
              <a:t>им проблемы с желудком, щитовидной </a:t>
            </a:r>
            <a:r>
              <a:rPr lang="ru-RU" sz="2000" b="1" dirty="0" smtClean="0">
                <a:solidFill>
                  <a:schemeClr val="bg1"/>
                </a:solidFill>
              </a:rPr>
              <a:t>железой</a:t>
            </a:r>
            <a:r>
              <a:rPr lang="ru-RU" sz="2000" b="1" dirty="0" smtClean="0"/>
              <a:t>, лишним весом. Рыба способствует </a:t>
            </a:r>
            <a:r>
              <a:rPr lang="ru-RU" sz="2000" b="1" dirty="0" smtClean="0">
                <a:solidFill>
                  <a:schemeClr val="bg1"/>
                </a:solidFill>
              </a:rPr>
              <a:t>активизации работы мозга, </a:t>
            </a:r>
            <a:r>
              <a:rPr lang="ru-RU" sz="2000" b="1" dirty="0" smtClean="0"/>
              <a:t>быстрому заживлению ран, </a:t>
            </a:r>
            <a:r>
              <a:rPr lang="ru-RU" sz="2000" b="1" dirty="0" smtClean="0">
                <a:solidFill>
                  <a:schemeClr val="bg1"/>
                </a:solidFill>
              </a:rPr>
              <a:t>препятствует образованию </a:t>
            </a:r>
            <a:r>
              <a:rPr lang="ru-RU" sz="2000" b="1" dirty="0" smtClean="0"/>
              <a:t>раковых клеток.</a:t>
            </a:r>
            <a:r>
              <a:rPr lang="ru-RU" dirty="0" smtClean="0"/>
              <a:t/>
            </a:r>
            <a:br>
              <a:rPr lang="ru-RU" dirty="0" smtClean="0"/>
            </a:br>
            <a:endParaRPr lang="ru-RU" dirty="0"/>
          </a:p>
        </p:txBody>
      </p:sp>
    </p:spTree>
    <p:extLst>
      <p:ext uri="{BB962C8B-B14F-4D97-AF65-F5344CB8AC3E}">
        <p14:creationId xmlns:p14="http://schemas.microsoft.com/office/powerpoint/2010/main" val="182392411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100</TotalTime>
  <Words>2138</Words>
  <Application>Microsoft Office PowerPoint</Application>
  <PresentationFormat>Экран (4:3)</PresentationFormat>
  <Paragraphs>44</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Остин</vt:lpstr>
      <vt:lpstr>Полезные и Вредные продукты питания.</vt:lpstr>
      <vt:lpstr>Презентация PowerPoint</vt:lpstr>
      <vt:lpstr>Презентация PowerPoint</vt:lpstr>
      <vt:lpstr>Орехи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9</cp:revision>
  <dcterms:created xsi:type="dcterms:W3CDTF">2012-04-18T11:41:40Z</dcterms:created>
  <dcterms:modified xsi:type="dcterms:W3CDTF">2012-04-18T13:22:11Z</dcterms:modified>
</cp:coreProperties>
</file>