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62" r:id="rId17"/>
    <p:sldId id="273" r:id="rId18"/>
    <p:sldId id="277" r:id="rId19"/>
    <p:sldId id="278" r:id="rId20"/>
    <p:sldId id="279" r:id="rId21"/>
    <p:sldId id="280" r:id="rId22"/>
    <p:sldId id="281" r:id="rId23"/>
    <p:sldId id="282" r:id="rId24"/>
    <p:sldId id="276" r:id="rId25"/>
    <p:sldId id="27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C47EB-BB76-476A-829A-04DAD7F7E67B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B880F2-4E08-4E82-B582-2EA9C63EA233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Устав</a:t>
          </a:r>
          <a:endParaRPr lang="en-US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98C657-75D2-45F6-A6B7-BAFAA32F958C}" type="parTrans" cxnId="{F62CB1F3-147C-4F83-91D7-AEDA9CF3EAFA}">
      <dgm:prSet/>
      <dgm:spPr/>
      <dgm:t>
        <a:bodyPr/>
        <a:lstStyle/>
        <a:p>
          <a:endParaRPr lang="en-US"/>
        </a:p>
      </dgm:t>
    </dgm:pt>
    <dgm:pt modelId="{71075A7B-6EDE-47AC-B953-7E656D7A3095}" type="sibTrans" cxnId="{F62CB1F3-147C-4F83-91D7-AEDA9CF3EAFA}">
      <dgm:prSet/>
      <dgm:spPr/>
      <dgm:t>
        <a:bodyPr/>
        <a:lstStyle/>
        <a:p>
          <a:endParaRPr lang="en-US"/>
        </a:p>
      </dgm:t>
    </dgm:pt>
    <dgm:pt modelId="{810BE344-C713-4208-A08B-3B339DD725FE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Устав - определяет особенности функционирования всего образовательного учреждения</a:t>
          </a:r>
          <a:endParaRPr lang="en-US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FBFD6F-71CD-441C-B335-0EA65708CB45}" type="parTrans" cxnId="{7B6760A6-9A02-422D-AD40-1386BA7CB254}">
      <dgm:prSet/>
      <dgm:spPr/>
      <dgm:t>
        <a:bodyPr/>
        <a:lstStyle/>
        <a:p>
          <a:endParaRPr lang="en-US"/>
        </a:p>
      </dgm:t>
    </dgm:pt>
    <dgm:pt modelId="{D094F105-17C6-4971-9EF1-D5C6DAC2028E}" type="sibTrans" cxnId="{7B6760A6-9A02-422D-AD40-1386BA7CB254}">
      <dgm:prSet/>
      <dgm:spPr/>
      <dgm:t>
        <a:bodyPr/>
        <a:lstStyle/>
        <a:p>
          <a:endParaRPr lang="en-US"/>
        </a:p>
      </dgm:t>
    </dgm:pt>
    <dgm:pt modelId="{AB8DD0F4-A659-49EC-B2F8-F83361811A86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Образовательная программа определяет содержание воспитательно-образовательного процесса</a:t>
          </a:r>
          <a:endParaRPr lang="en-US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DC783C-C576-41F8-AB25-DE703B1324D2}" type="parTrans" cxnId="{69154C1A-B247-45C2-A042-D1B2A217818F}">
      <dgm:prSet/>
      <dgm:spPr/>
      <dgm:t>
        <a:bodyPr/>
        <a:lstStyle/>
        <a:p>
          <a:endParaRPr lang="en-US"/>
        </a:p>
      </dgm:t>
    </dgm:pt>
    <dgm:pt modelId="{E744DD0F-0C66-495D-BFAA-EAC36D243215}" type="sibTrans" cxnId="{69154C1A-B247-45C2-A042-D1B2A217818F}">
      <dgm:prSet/>
      <dgm:spPr/>
      <dgm:t>
        <a:bodyPr/>
        <a:lstStyle/>
        <a:p>
          <a:endParaRPr lang="en-US"/>
        </a:p>
      </dgm:t>
    </dgm:pt>
    <dgm:pt modelId="{8E2AC739-125B-4487-BEB2-BD1D1BE20E58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en-US" sz="105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D14BF9-3739-4BF9-914B-084AE89040FB}" type="parTrans" cxnId="{74A49C73-224D-41B4-96A1-1C1DCCA1B68A}">
      <dgm:prSet/>
      <dgm:spPr/>
      <dgm:t>
        <a:bodyPr/>
        <a:lstStyle/>
        <a:p>
          <a:endParaRPr lang="en-US"/>
        </a:p>
      </dgm:t>
    </dgm:pt>
    <dgm:pt modelId="{99C9D3B6-4795-44C0-89D8-D49B24100D43}" type="sibTrans" cxnId="{74A49C73-224D-41B4-96A1-1C1DCCA1B68A}">
      <dgm:prSet/>
      <dgm:spPr/>
      <dgm:t>
        <a:bodyPr/>
        <a:lstStyle/>
        <a:p>
          <a:endParaRPr lang="en-US"/>
        </a:p>
      </dgm:t>
    </dgm:pt>
    <dgm:pt modelId="{D1CDC451-FACA-433E-9452-ACF2AFCD1280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ФГТ и ФГОС в ДОУ определяют обязательную часть дошкольного образования и требования к уровню усвоения этого содержания.</a:t>
          </a:r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4FD8A0AC-BFA7-4689-90BD-549FBCB3B5C6}" type="parTrans" cxnId="{DD64FA5D-CE5F-41E0-A794-3ABE70BF41A2}">
      <dgm:prSet/>
      <dgm:spPr/>
      <dgm:t>
        <a:bodyPr/>
        <a:lstStyle/>
        <a:p>
          <a:endParaRPr lang="en-US"/>
        </a:p>
      </dgm:t>
    </dgm:pt>
    <dgm:pt modelId="{18598572-D57F-41C0-91FF-27CA0AF468D2}" type="sibTrans" cxnId="{DD64FA5D-CE5F-41E0-A794-3ABE70BF41A2}">
      <dgm:prSet/>
      <dgm:spPr/>
      <dgm:t>
        <a:bodyPr/>
        <a:lstStyle/>
        <a:p>
          <a:endParaRPr lang="en-US"/>
        </a:p>
      </dgm:t>
    </dgm:pt>
    <dgm:pt modelId="{54A64FC8-E7F8-4992-83FD-33B9B2741FF8}">
      <dgm:prSet phldrT="[Текст]"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Программа развития</a:t>
          </a:r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59BF9C98-C585-4D41-B834-F1C768EE7D7E}" type="parTrans" cxnId="{E3424DB6-A8F2-4FB5-BB4A-FC8F06EC43ED}">
      <dgm:prSet/>
      <dgm:spPr/>
      <dgm:t>
        <a:bodyPr/>
        <a:lstStyle/>
        <a:p>
          <a:endParaRPr lang="en-US"/>
        </a:p>
      </dgm:t>
    </dgm:pt>
    <dgm:pt modelId="{3DF1F515-597E-4D01-95C8-6A07A021E4B7}" type="sibTrans" cxnId="{E3424DB6-A8F2-4FB5-BB4A-FC8F06EC43ED}">
      <dgm:prSet/>
      <dgm:spPr/>
      <dgm:t>
        <a:bodyPr/>
        <a:lstStyle/>
        <a:p>
          <a:endParaRPr lang="en-US"/>
        </a:p>
      </dgm:t>
    </dgm:pt>
    <dgm:pt modelId="{FF192978-7208-4F40-BF19-8593686CC40A}">
      <dgm:prSet phldrT="[Текст]"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В случае изменения статуса ОУ образовательная программа  ДОУ является основой и основанием для качественного и успешного прохождения обозначенных процедур.</a:t>
          </a:r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FD7AF514-D8AD-4279-8814-02C1FDF2B7A5}" type="parTrans" cxnId="{BD858561-57B0-46B1-AEBF-279572654E78}">
      <dgm:prSet/>
      <dgm:spPr/>
      <dgm:t>
        <a:bodyPr/>
        <a:lstStyle/>
        <a:p>
          <a:endParaRPr lang="en-US"/>
        </a:p>
      </dgm:t>
    </dgm:pt>
    <dgm:pt modelId="{586A52F3-5DF9-468D-8C04-AF423A9FAA6F}" type="sibTrans" cxnId="{BD858561-57B0-46B1-AEBF-279572654E78}">
      <dgm:prSet/>
      <dgm:spPr/>
      <dgm:t>
        <a:bodyPr/>
        <a:lstStyle/>
        <a:p>
          <a:endParaRPr lang="en-US"/>
        </a:p>
      </dgm:t>
    </dgm:pt>
    <dgm:pt modelId="{7BD68D0A-A210-460C-AC73-921EBAC67BF1}">
      <dgm:prSet phldrT="[Текст]"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Процедуры государственной аттестации аккредитации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dgm:t>
    </dgm:pt>
    <dgm:pt modelId="{3F7F9257-98A2-4D89-8D54-EDA43DBCB4F1}" type="parTrans" cxnId="{B6DC86C1-AF6B-4B09-B04C-601365BE5311}">
      <dgm:prSet/>
      <dgm:spPr/>
      <dgm:t>
        <a:bodyPr/>
        <a:lstStyle/>
        <a:p>
          <a:endParaRPr lang="en-US"/>
        </a:p>
      </dgm:t>
    </dgm:pt>
    <dgm:pt modelId="{7A6C062D-5293-4715-A731-7FCC23ADA1D6}" type="sibTrans" cxnId="{B6DC86C1-AF6B-4B09-B04C-601365BE5311}">
      <dgm:prSet/>
      <dgm:spPr/>
      <dgm:t>
        <a:bodyPr/>
        <a:lstStyle/>
        <a:p>
          <a:endParaRPr lang="en-US"/>
        </a:p>
      </dgm:t>
    </dgm:pt>
    <dgm:pt modelId="{A10B6805-4972-4204-A79A-9DA79FA91C28}">
      <dgm:prSet phldrT="[Текст]"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Концепция образовательного учреждения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dgm:t>
    </dgm:pt>
    <dgm:pt modelId="{95468B7E-1A54-4799-AB40-2E6AFF013C4F}" type="parTrans" cxnId="{2BB0AEFE-E88C-4120-B206-AB5F10F38557}">
      <dgm:prSet/>
      <dgm:spPr/>
      <dgm:t>
        <a:bodyPr/>
        <a:lstStyle/>
        <a:p>
          <a:endParaRPr lang="en-US"/>
        </a:p>
      </dgm:t>
    </dgm:pt>
    <dgm:pt modelId="{ADE2B875-E6A1-4AA6-B36F-55CD1BE78047}" type="sibTrans" cxnId="{2BB0AEFE-E88C-4120-B206-AB5F10F38557}">
      <dgm:prSet/>
      <dgm:spPr/>
      <dgm:t>
        <a:bodyPr/>
        <a:lstStyle/>
        <a:p>
          <a:endParaRPr lang="en-US"/>
        </a:p>
      </dgm:t>
    </dgm:pt>
    <dgm:pt modelId="{3FA94D3F-50EB-4C2D-BC90-C30C101D3594}" type="pres">
      <dgm:prSet presAssocID="{B38C47EB-BB76-476A-829A-04DAD7F7E67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B3F906-DCA8-4E1E-A30B-A6050A9CF0D2}" type="pres">
      <dgm:prSet presAssocID="{B38C47EB-BB76-476A-829A-04DAD7F7E67B}" presName="cycle" presStyleCnt="0"/>
      <dgm:spPr/>
    </dgm:pt>
    <dgm:pt modelId="{4F00A2FB-FA14-47A4-8925-F7DC54424CFB}" type="pres">
      <dgm:prSet presAssocID="{B38C47EB-BB76-476A-829A-04DAD7F7E67B}" presName="centerShape" presStyleCnt="0"/>
      <dgm:spPr/>
    </dgm:pt>
    <dgm:pt modelId="{BD2206CC-90B9-45F2-846A-4A5D97259345}" type="pres">
      <dgm:prSet presAssocID="{B38C47EB-BB76-476A-829A-04DAD7F7E67B}" presName="connSite" presStyleLbl="node1" presStyleIdx="0" presStyleCnt="6"/>
      <dgm:spPr/>
    </dgm:pt>
    <dgm:pt modelId="{888112F8-E87E-4722-A02C-6D0D0CE92987}" type="pres">
      <dgm:prSet presAssocID="{B38C47EB-BB76-476A-829A-04DAD7F7E67B}" presName="visible" presStyleLbl="node1" presStyleIdx="0" presStyleCnt="6" custLinFactNeighborX="-4644" custLinFactNeighborY="4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A041F4-EDFD-43B8-AB69-8675CDB17019}" type="pres">
      <dgm:prSet presAssocID="{2398C657-75D2-45F6-A6B7-BAFAA32F958C}" presName="Name25" presStyleLbl="parChTrans1D1" presStyleIdx="0" presStyleCnt="5"/>
      <dgm:spPr/>
      <dgm:t>
        <a:bodyPr/>
        <a:lstStyle/>
        <a:p>
          <a:endParaRPr lang="en-US"/>
        </a:p>
      </dgm:t>
    </dgm:pt>
    <dgm:pt modelId="{B06330F8-E4C3-4E14-AC13-3F79B27256AD}" type="pres">
      <dgm:prSet presAssocID="{76B880F2-4E08-4E82-B582-2EA9C63EA233}" presName="node" presStyleCnt="0"/>
      <dgm:spPr/>
    </dgm:pt>
    <dgm:pt modelId="{E2922988-2A84-44D3-B67E-17D58AE3BBA3}" type="pres">
      <dgm:prSet presAssocID="{76B880F2-4E08-4E82-B582-2EA9C63EA233}" presName="parentNode" presStyleLbl="node1" presStyleIdx="1" presStyleCnt="6" custFlipVert="0" custScaleX="111195" custScaleY="102510" custLinFactX="-73167" custLinFactNeighborX="-100000" custLinFactNeighborY="842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F20DA-F694-4CC9-90FB-826A6A06591C}" type="pres">
      <dgm:prSet presAssocID="{76B880F2-4E08-4E82-B582-2EA9C63EA233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5E063-2AB8-4311-B4A4-198AF21FB226}" type="pres">
      <dgm:prSet presAssocID="{80D14BF9-3739-4BF9-914B-084AE89040FB}" presName="Name25" presStyleLbl="parChTrans1D1" presStyleIdx="1" presStyleCnt="5"/>
      <dgm:spPr/>
      <dgm:t>
        <a:bodyPr/>
        <a:lstStyle/>
        <a:p>
          <a:endParaRPr lang="en-US"/>
        </a:p>
      </dgm:t>
    </dgm:pt>
    <dgm:pt modelId="{FCC797E2-31F4-4BD9-9FF4-7E4105395129}" type="pres">
      <dgm:prSet presAssocID="{8E2AC739-125B-4487-BEB2-BD1D1BE20E58}" presName="node" presStyleCnt="0"/>
      <dgm:spPr/>
    </dgm:pt>
    <dgm:pt modelId="{4DAEC201-78BA-4E00-8F86-1E30771BA3A9}" type="pres">
      <dgm:prSet presAssocID="{8E2AC739-125B-4487-BEB2-BD1D1BE20E58}" presName="parentNode" presStyleLbl="node1" presStyleIdx="2" presStyleCnt="6" custScaleX="81688" custLinFactX="12492" custLinFactNeighborX="100000" custLinFactNeighborY="-425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AC83C-278C-4B7A-922F-D9CA0A0CF8A6}" type="pres">
      <dgm:prSet presAssocID="{8E2AC739-125B-4487-BEB2-BD1D1BE20E5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56549-C11E-4A2D-8E9D-0FF5AA68C1DE}" type="pres">
      <dgm:prSet presAssocID="{59BF9C98-C585-4D41-B834-F1C768EE7D7E}" presName="Name25" presStyleLbl="parChTrans1D1" presStyleIdx="2" presStyleCnt="5"/>
      <dgm:spPr/>
      <dgm:t>
        <a:bodyPr/>
        <a:lstStyle/>
        <a:p>
          <a:endParaRPr lang="en-US"/>
        </a:p>
      </dgm:t>
    </dgm:pt>
    <dgm:pt modelId="{5C7BEA82-366D-44C4-951B-D31EBC4A8EE8}" type="pres">
      <dgm:prSet presAssocID="{54A64FC8-E7F8-4992-83FD-33B9B2741FF8}" presName="node" presStyleCnt="0"/>
      <dgm:spPr/>
    </dgm:pt>
    <dgm:pt modelId="{57C14302-2298-4C61-9532-3CC99F7A3D21}" type="pres">
      <dgm:prSet presAssocID="{54A64FC8-E7F8-4992-83FD-33B9B2741FF8}" presName="parentNode" presStyleLbl="node1" presStyleIdx="3" presStyleCnt="6" custScaleX="143317" custLinFactX="-143659" custLinFactY="100000" custLinFactNeighborX="-200000" custLinFactNeighborY="1347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96ED7-D672-4D68-930E-BD1976796884}" type="pres">
      <dgm:prSet presAssocID="{54A64FC8-E7F8-4992-83FD-33B9B2741FF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D3DB7-60CC-4B16-90B8-119EB218653D}" type="pres">
      <dgm:prSet presAssocID="{95468B7E-1A54-4799-AB40-2E6AFF013C4F}" presName="Name25" presStyleLbl="parChTrans1D1" presStyleIdx="3" presStyleCnt="5"/>
      <dgm:spPr/>
      <dgm:t>
        <a:bodyPr/>
        <a:lstStyle/>
        <a:p>
          <a:endParaRPr lang="en-US"/>
        </a:p>
      </dgm:t>
    </dgm:pt>
    <dgm:pt modelId="{0AF50FD7-4E12-4088-9D69-50894CDFD94C}" type="pres">
      <dgm:prSet presAssocID="{A10B6805-4972-4204-A79A-9DA79FA91C28}" presName="node" presStyleCnt="0"/>
      <dgm:spPr/>
    </dgm:pt>
    <dgm:pt modelId="{E25230E3-21CC-4FDC-8476-B8DC158B0904}" type="pres">
      <dgm:prSet presAssocID="{A10B6805-4972-4204-A79A-9DA79FA91C28}" presName="parentNode" presStyleLbl="node1" presStyleIdx="4" presStyleCnt="6" custScaleX="183201" custLinFactNeighborX="-66721" custLinFactNeighborY="423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01B38-8577-48ED-BC1C-EECCCE3172D6}" type="pres">
      <dgm:prSet presAssocID="{A10B6805-4972-4204-A79A-9DA79FA91C28}" presName="childNode" presStyleLbl="revTx" presStyleIdx="1" presStyleCnt="3">
        <dgm:presLayoutVars>
          <dgm:bulletEnabled val="1"/>
        </dgm:presLayoutVars>
      </dgm:prSet>
      <dgm:spPr/>
    </dgm:pt>
    <dgm:pt modelId="{5C5641F1-D22C-43C3-82AE-A6EBBDD323A1}" type="pres">
      <dgm:prSet presAssocID="{3F7F9257-98A2-4D89-8D54-EDA43DBCB4F1}" presName="Name25" presStyleLbl="parChTrans1D1" presStyleIdx="4" presStyleCnt="5"/>
      <dgm:spPr/>
      <dgm:t>
        <a:bodyPr/>
        <a:lstStyle/>
        <a:p>
          <a:endParaRPr lang="en-US"/>
        </a:p>
      </dgm:t>
    </dgm:pt>
    <dgm:pt modelId="{B16F7949-3766-491D-8B74-E508E3531AE9}" type="pres">
      <dgm:prSet presAssocID="{7BD68D0A-A210-460C-AC73-921EBAC67BF1}" presName="node" presStyleCnt="0"/>
      <dgm:spPr/>
    </dgm:pt>
    <dgm:pt modelId="{88717861-AF6C-4A02-8C80-E65FE80FF00D}" type="pres">
      <dgm:prSet presAssocID="{7BD68D0A-A210-460C-AC73-921EBAC67BF1}" presName="parentNode" presStyleLbl="node1" presStyleIdx="5" presStyleCnt="6" custScaleY="198599" custLinFactX="47160" custLinFactY="-100000" custLinFactNeighborX="100000" custLinFactNeighborY="-1033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FDA3B-DAA6-41F0-9A29-A6A1A387D1F0}" type="pres">
      <dgm:prSet presAssocID="{7BD68D0A-A210-460C-AC73-921EBAC67BF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F92094-183E-47FE-B1EC-9AC87754BF2E}" type="presOf" srcId="{59BF9C98-C585-4D41-B834-F1C768EE7D7E}" destId="{A5056549-C11E-4A2D-8E9D-0FF5AA68C1DE}" srcOrd="0" destOrd="0" presId="urn:microsoft.com/office/officeart/2005/8/layout/radial2"/>
    <dgm:cxn modelId="{2BB0AEFE-E88C-4120-B206-AB5F10F38557}" srcId="{B38C47EB-BB76-476A-829A-04DAD7F7E67B}" destId="{A10B6805-4972-4204-A79A-9DA79FA91C28}" srcOrd="3" destOrd="0" parTransId="{95468B7E-1A54-4799-AB40-2E6AFF013C4F}" sibTransId="{ADE2B875-E6A1-4AA6-B36F-55CD1BE78047}"/>
    <dgm:cxn modelId="{6BCA6785-6C48-4A49-AA91-D0F9AEDD0407}" type="presOf" srcId="{8E2AC739-125B-4487-BEB2-BD1D1BE20E58}" destId="{4DAEC201-78BA-4E00-8F86-1E30771BA3A9}" srcOrd="0" destOrd="0" presId="urn:microsoft.com/office/officeart/2005/8/layout/radial2"/>
    <dgm:cxn modelId="{B6DC86C1-AF6B-4B09-B04C-601365BE5311}" srcId="{B38C47EB-BB76-476A-829A-04DAD7F7E67B}" destId="{7BD68D0A-A210-460C-AC73-921EBAC67BF1}" srcOrd="4" destOrd="0" parTransId="{3F7F9257-98A2-4D89-8D54-EDA43DBCB4F1}" sibTransId="{7A6C062D-5293-4715-A731-7FCC23ADA1D6}"/>
    <dgm:cxn modelId="{F8257CBC-C741-47FB-A496-5E4AA1A1002A}" type="presOf" srcId="{B38C47EB-BB76-476A-829A-04DAD7F7E67B}" destId="{3FA94D3F-50EB-4C2D-BC90-C30C101D3594}" srcOrd="0" destOrd="0" presId="urn:microsoft.com/office/officeart/2005/8/layout/radial2"/>
    <dgm:cxn modelId="{2F2EE020-52E2-43CE-A773-229B87FFCF23}" type="presOf" srcId="{80D14BF9-3739-4BF9-914B-084AE89040FB}" destId="{D5E5E063-2AB8-4311-B4A4-198AF21FB226}" srcOrd="0" destOrd="0" presId="urn:microsoft.com/office/officeart/2005/8/layout/radial2"/>
    <dgm:cxn modelId="{AB4DBE18-CE73-480E-AE00-0DDEBA6B7B1B}" type="presOf" srcId="{2398C657-75D2-45F6-A6B7-BAFAA32F958C}" destId="{25A041F4-EDFD-43B8-AB69-8675CDB17019}" srcOrd="0" destOrd="0" presId="urn:microsoft.com/office/officeart/2005/8/layout/radial2"/>
    <dgm:cxn modelId="{E3424DB6-A8F2-4FB5-BB4A-FC8F06EC43ED}" srcId="{B38C47EB-BB76-476A-829A-04DAD7F7E67B}" destId="{54A64FC8-E7F8-4992-83FD-33B9B2741FF8}" srcOrd="2" destOrd="0" parTransId="{59BF9C98-C585-4D41-B834-F1C768EE7D7E}" sibTransId="{3DF1F515-597E-4D01-95C8-6A07A021E4B7}"/>
    <dgm:cxn modelId="{59D8BA06-4976-4F85-B387-B4864B0194A4}" type="presOf" srcId="{810BE344-C713-4208-A08B-3B339DD725FE}" destId="{CA1F20DA-F694-4CC9-90FB-826A6A06591C}" srcOrd="0" destOrd="0" presId="urn:microsoft.com/office/officeart/2005/8/layout/radial2"/>
    <dgm:cxn modelId="{F62CB1F3-147C-4F83-91D7-AEDA9CF3EAFA}" srcId="{B38C47EB-BB76-476A-829A-04DAD7F7E67B}" destId="{76B880F2-4E08-4E82-B582-2EA9C63EA233}" srcOrd="0" destOrd="0" parTransId="{2398C657-75D2-45F6-A6B7-BAFAA32F958C}" sibTransId="{71075A7B-6EDE-47AC-B953-7E656D7A3095}"/>
    <dgm:cxn modelId="{DD64FA5D-CE5F-41E0-A794-3ABE70BF41A2}" srcId="{8E2AC739-125B-4487-BEB2-BD1D1BE20E58}" destId="{D1CDC451-FACA-433E-9452-ACF2AFCD1280}" srcOrd="0" destOrd="0" parTransId="{4FD8A0AC-BFA7-4689-90BD-549FBCB3B5C6}" sibTransId="{18598572-D57F-41C0-91FF-27CA0AF468D2}"/>
    <dgm:cxn modelId="{14EBF9E8-5184-4994-B237-BCE408460E36}" type="presOf" srcId="{7BD68D0A-A210-460C-AC73-921EBAC67BF1}" destId="{88717861-AF6C-4A02-8C80-E65FE80FF00D}" srcOrd="0" destOrd="0" presId="urn:microsoft.com/office/officeart/2005/8/layout/radial2"/>
    <dgm:cxn modelId="{74A49C73-224D-41B4-96A1-1C1DCCA1B68A}" srcId="{B38C47EB-BB76-476A-829A-04DAD7F7E67B}" destId="{8E2AC739-125B-4487-BEB2-BD1D1BE20E58}" srcOrd="1" destOrd="0" parTransId="{80D14BF9-3739-4BF9-914B-084AE89040FB}" sibTransId="{99C9D3B6-4795-44C0-89D8-D49B24100D43}"/>
    <dgm:cxn modelId="{2B7EE0A7-B1F3-438C-91D3-320808F70866}" type="presOf" srcId="{95468B7E-1A54-4799-AB40-2E6AFF013C4F}" destId="{BE5D3DB7-60CC-4B16-90B8-119EB218653D}" srcOrd="0" destOrd="0" presId="urn:microsoft.com/office/officeart/2005/8/layout/radial2"/>
    <dgm:cxn modelId="{BD858561-57B0-46B1-AEBF-279572654E78}" srcId="{7BD68D0A-A210-460C-AC73-921EBAC67BF1}" destId="{FF192978-7208-4F40-BF19-8593686CC40A}" srcOrd="0" destOrd="0" parTransId="{FD7AF514-D8AD-4279-8814-02C1FDF2B7A5}" sibTransId="{586A52F3-5DF9-468D-8C04-AF423A9FAA6F}"/>
    <dgm:cxn modelId="{0DB91908-1277-4B44-B483-865135C02927}" type="presOf" srcId="{76B880F2-4E08-4E82-B582-2EA9C63EA233}" destId="{E2922988-2A84-44D3-B67E-17D58AE3BBA3}" srcOrd="0" destOrd="0" presId="urn:microsoft.com/office/officeart/2005/8/layout/radial2"/>
    <dgm:cxn modelId="{E9DFE4F7-C1CD-46E0-88E3-F4130936581B}" type="presOf" srcId="{D1CDC451-FACA-433E-9452-ACF2AFCD1280}" destId="{01AAC83C-278C-4B7A-922F-D9CA0A0CF8A6}" srcOrd="0" destOrd="0" presId="urn:microsoft.com/office/officeart/2005/8/layout/radial2"/>
    <dgm:cxn modelId="{7B6760A6-9A02-422D-AD40-1386BA7CB254}" srcId="{76B880F2-4E08-4E82-B582-2EA9C63EA233}" destId="{810BE344-C713-4208-A08B-3B339DD725FE}" srcOrd="0" destOrd="0" parTransId="{24FBFD6F-71CD-441C-B335-0EA65708CB45}" sibTransId="{D094F105-17C6-4971-9EF1-D5C6DAC2028E}"/>
    <dgm:cxn modelId="{3EA20838-8E68-4FE5-AB95-EC6CE8202A57}" type="presOf" srcId="{54A64FC8-E7F8-4992-83FD-33B9B2741FF8}" destId="{57C14302-2298-4C61-9532-3CC99F7A3D21}" srcOrd="0" destOrd="0" presId="urn:microsoft.com/office/officeart/2005/8/layout/radial2"/>
    <dgm:cxn modelId="{264BE8B6-4858-4911-A42E-F8072F5A7AFC}" type="presOf" srcId="{FF192978-7208-4F40-BF19-8593686CC40A}" destId="{BCDFDA3B-DAA6-41F0-9A29-A6A1A387D1F0}" srcOrd="0" destOrd="0" presId="urn:microsoft.com/office/officeart/2005/8/layout/radial2"/>
    <dgm:cxn modelId="{69154C1A-B247-45C2-A042-D1B2A217818F}" srcId="{76B880F2-4E08-4E82-B582-2EA9C63EA233}" destId="{AB8DD0F4-A659-49EC-B2F8-F83361811A86}" srcOrd="1" destOrd="0" parTransId="{CCDC783C-C576-41F8-AB25-DE703B1324D2}" sibTransId="{E744DD0F-0C66-495D-BFAA-EAC36D243215}"/>
    <dgm:cxn modelId="{2FBFAA55-C6AE-4EBE-80E3-5AB604AEF0FC}" type="presOf" srcId="{AB8DD0F4-A659-49EC-B2F8-F83361811A86}" destId="{CA1F20DA-F694-4CC9-90FB-826A6A06591C}" srcOrd="0" destOrd="1" presId="urn:microsoft.com/office/officeart/2005/8/layout/radial2"/>
    <dgm:cxn modelId="{06ACEBD3-B771-4AFC-9063-228845967944}" type="presOf" srcId="{A10B6805-4972-4204-A79A-9DA79FA91C28}" destId="{E25230E3-21CC-4FDC-8476-B8DC158B0904}" srcOrd="0" destOrd="0" presId="urn:microsoft.com/office/officeart/2005/8/layout/radial2"/>
    <dgm:cxn modelId="{8394A621-7A0C-4913-9048-5458A621B7DD}" type="presOf" srcId="{3F7F9257-98A2-4D89-8D54-EDA43DBCB4F1}" destId="{5C5641F1-D22C-43C3-82AE-A6EBBDD323A1}" srcOrd="0" destOrd="0" presId="urn:microsoft.com/office/officeart/2005/8/layout/radial2"/>
    <dgm:cxn modelId="{15C6EEEF-02DC-4D45-BE92-4F94B6F79FC5}" type="presParOf" srcId="{3FA94D3F-50EB-4C2D-BC90-C30C101D3594}" destId="{E9B3F906-DCA8-4E1E-A30B-A6050A9CF0D2}" srcOrd="0" destOrd="0" presId="urn:microsoft.com/office/officeart/2005/8/layout/radial2"/>
    <dgm:cxn modelId="{19803309-54FE-4C68-BD97-A5FA3C41B462}" type="presParOf" srcId="{E9B3F906-DCA8-4E1E-A30B-A6050A9CF0D2}" destId="{4F00A2FB-FA14-47A4-8925-F7DC54424CFB}" srcOrd="0" destOrd="0" presId="urn:microsoft.com/office/officeart/2005/8/layout/radial2"/>
    <dgm:cxn modelId="{74C5A150-C987-4C55-8078-5FB209BD028C}" type="presParOf" srcId="{4F00A2FB-FA14-47A4-8925-F7DC54424CFB}" destId="{BD2206CC-90B9-45F2-846A-4A5D97259345}" srcOrd="0" destOrd="0" presId="urn:microsoft.com/office/officeart/2005/8/layout/radial2"/>
    <dgm:cxn modelId="{C9DE147F-9933-4231-8FC8-C0E83048C3FB}" type="presParOf" srcId="{4F00A2FB-FA14-47A4-8925-F7DC54424CFB}" destId="{888112F8-E87E-4722-A02C-6D0D0CE92987}" srcOrd="1" destOrd="0" presId="urn:microsoft.com/office/officeart/2005/8/layout/radial2"/>
    <dgm:cxn modelId="{8C36C730-3B04-4901-A626-08F3CFD8D107}" type="presParOf" srcId="{E9B3F906-DCA8-4E1E-A30B-A6050A9CF0D2}" destId="{25A041F4-EDFD-43B8-AB69-8675CDB17019}" srcOrd="1" destOrd="0" presId="urn:microsoft.com/office/officeart/2005/8/layout/radial2"/>
    <dgm:cxn modelId="{BB32377F-5577-4DAC-8B9A-551951324D05}" type="presParOf" srcId="{E9B3F906-DCA8-4E1E-A30B-A6050A9CF0D2}" destId="{B06330F8-E4C3-4E14-AC13-3F79B27256AD}" srcOrd="2" destOrd="0" presId="urn:microsoft.com/office/officeart/2005/8/layout/radial2"/>
    <dgm:cxn modelId="{926A007A-54F5-49DC-9725-CA19F9A07DAD}" type="presParOf" srcId="{B06330F8-E4C3-4E14-AC13-3F79B27256AD}" destId="{E2922988-2A84-44D3-B67E-17D58AE3BBA3}" srcOrd="0" destOrd="0" presId="urn:microsoft.com/office/officeart/2005/8/layout/radial2"/>
    <dgm:cxn modelId="{AA51B0DC-85EB-46DD-ABF3-82759FD5C190}" type="presParOf" srcId="{B06330F8-E4C3-4E14-AC13-3F79B27256AD}" destId="{CA1F20DA-F694-4CC9-90FB-826A6A06591C}" srcOrd="1" destOrd="0" presId="urn:microsoft.com/office/officeart/2005/8/layout/radial2"/>
    <dgm:cxn modelId="{EAF80361-21FA-48EF-9703-099D8C8D2AEC}" type="presParOf" srcId="{E9B3F906-DCA8-4E1E-A30B-A6050A9CF0D2}" destId="{D5E5E063-2AB8-4311-B4A4-198AF21FB226}" srcOrd="3" destOrd="0" presId="urn:microsoft.com/office/officeart/2005/8/layout/radial2"/>
    <dgm:cxn modelId="{F66CC193-1EAE-4162-A158-7E511D346948}" type="presParOf" srcId="{E9B3F906-DCA8-4E1E-A30B-A6050A9CF0D2}" destId="{FCC797E2-31F4-4BD9-9FF4-7E4105395129}" srcOrd="4" destOrd="0" presId="urn:microsoft.com/office/officeart/2005/8/layout/radial2"/>
    <dgm:cxn modelId="{F66DE5C1-F5D4-42AA-991F-C7DF5AD3879F}" type="presParOf" srcId="{FCC797E2-31F4-4BD9-9FF4-7E4105395129}" destId="{4DAEC201-78BA-4E00-8F86-1E30771BA3A9}" srcOrd="0" destOrd="0" presId="urn:microsoft.com/office/officeart/2005/8/layout/radial2"/>
    <dgm:cxn modelId="{B7472383-EC82-45DD-8E0D-0E29A8689BB1}" type="presParOf" srcId="{FCC797E2-31F4-4BD9-9FF4-7E4105395129}" destId="{01AAC83C-278C-4B7A-922F-D9CA0A0CF8A6}" srcOrd="1" destOrd="0" presId="urn:microsoft.com/office/officeart/2005/8/layout/radial2"/>
    <dgm:cxn modelId="{F66AFF86-07F1-45AA-A7A3-482E4E6D1B92}" type="presParOf" srcId="{E9B3F906-DCA8-4E1E-A30B-A6050A9CF0D2}" destId="{A5056549-C11E-4A2D-8E9D-0FF5AA68C1DE}" srcOrd="5" destOrd="0" presId="urn:microsoft.com/office/officeart/2005/8/layout/radial2"/>
    <dgm:cxn modelId="{8CC66590-5530-4A23-9F00-1B0C5D10DEAA}" type="presParOf" srcId="{E9B3F906-DCA8-4E1E-A30B-A6050A9CF0D2}" destId="{5C7BEA82-366D-44C4-951B-D31EBC4A8EE8}" srcOrd="6" destOrd="0" presId="urn:microsoft.com/office/officeart/2005/8/layout/radial2"/>
    <dgm:cxn modelId="{E412F09A-60E8-47B0-8BED-FD6967B64ADE}" type="presParOf" srcId="{5C7BEA82-366D-44C4-951B-D31EBC4A8EE8}" destId="{57C14302-2298-4C61-9532-3CC99F7A3D21}" srcOrd="0" destOrd="0" presId="urn:microsoft.com/office/officeart/2005/8/layout/radial2"/>
    <dgm:cxn modelId="{F5A4A630-1589-41EF-B7F0-8313CB7979FB}" type="presParOf" srcId="{5C7BEA82-366D-44C4-951B-D31EBC4A8EE8}" destId="{27496ED7-D672-4D68-930E-BD1976796884}" srcOrd="1" destOrd="0" presId="urn:microsoft.com/office/officeart/2005/8/layout/radial2"/>
    <dgm:cxn modelId="{6FD2B471-2673-47B8-8C34-E37FC34D9073}" type="presParOf" srcId="{E9B3F906-DCA8-4E1E-A30B-A6050A9CF0D2}" destId="{BE5D3DB7-60CC-4B16-90B8-119EB218653D}" srcOrd="7" destOrd="0" presId="urn:microsoft.com/office/officeart/2005/8/layout/radial2"/>
    <dgm:cxn modelId="{BA26082A-D1E7-48E5-A7AF-82F64128F4D0}" type="presParOf" srcId="{E9B3F906-DCA8-4E1E-A30B-A6050A9CF0D2}" destId="{0AF50FD7-4E12-4088-9D69-50894CDFD94C}" srcOrd="8" destOrd="0" presId="urn:microsoft.com/office/officeart/2005/8/layout/radial2"/>
    <dgm:cxn modelId="{817F49B7-AEB9-413B-B7E7-26C106CA34BA}" type="presParOf" srcId="{0AF50FD7-4E12-4088-9D69-50894CDFD94C}" destId="{E25230E3-21CC-4FDC-8476-B8DC158B0904}" srcOrd="0" destOrd="0" presId="urn:microsoft.com/office/officeart/2005/8/layout/radial2"/>
    <dgm:cxn modelId="{8F5DBA2B-0049-4017-9AF1-FF6AE87F888F}" type="presParOf" srcId="{0AF50FD7-4E12-4088-9D69-50894CDFD94C}" destId="{E6F01B38-8577-48ED-BC1C-EECCCE3172D6}" srcOrd="1" destOrd="0" presId="urn:microsoft.com/office/officeart/2005/8/layout/radial2"/>
    <dgm:cxn modelId="{7DA17602-8F87-4912-B8B8-F338BB526422}" type="presParOf" srcId="{E9B3F906-DCA8-4E1E-A30B-A6050A9CF0D2}" destId="{5C5641F1-D22C-43C3-82AE-A6EBBDD323A1}" srcOrd="9" destOrd="0" presId="urn:microsoft.com/office/officeart/2005/8/layout/radial2"/>
    <dgm:cxn modelId="{388E71C0-229C-406A-956D-0B1558A45F58}" type="presParOf" srcId="{E9B3F906-DCA8-4E1E-A30B-A6050A9CF0D2}" destId="{B16F7949-3766-491D-8B74-E508E3531AE9}" srcOrd="10" destOrd="0" presId="urn:microsoft.com/office/officeart/2005/8/layout/radial2"/>
    <dgm:cxn modelId="{65906455-8C28-4EE7-878D-B168E91081E4}" type="presParOf" srcId="{B16F7949-3766-491D-8B74-E508E3531AE9}" destId="{88717861-AF6C-4A02-8C80-E65FE80FF00D}" srcOrd="0" destOrd="0" presId="urn:microsoft.com/office/officeart/2005/8/layout/radial2"/>
    <dgm:cxn modelId="{BC7DC29A-5347-49B2-AAE8-D77225C158C3}" type="presParOf" srcId="{B16F7949-3766-491D-8B74-E508E3531AE9}" destId="{BCDFDA3B-DAA6-41F0-9A29-A6A1A387D1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5641F1-D22C-43C3-82AE-A6EBBDD323A1}">
      <dsp:nvSpPr>
        <dsp:cNvPr id="0" name=""/>
        <dsp:cNvSpPr/>
      </dsp:nvSpPr>
      <dsp:spPr>
        <a:xfrm rot="431086">
          <a:off x="2839076" y="2426622"/>
          <a:ext cx="1717383" cy="30849"/>
        </a:xfrm>
        <a:custGeom>
          <a:avLst/>
          <a:gdLst/>
          <a:ahLst/>
          <a:cxnLst/>
          <a:rect l="0" t="0" r="0" b="0"/>
          <a:pathLst>
            <a:path>
              <a:moveTo>
                <a:pt x="0" y="15424"/>
              </a:moveTo>
              <a:lnTo>
                <a:pt x="1717383" y="15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D3DB7-60CC-4B16-90B8-119EB218653D}">
      <dsp:nvSpPr>
        <dsp:cNvPr id="0" name=""/>
        <dsp:cNvSpPr/>
      </dsp:nvSpPr>
      <dsp:spPr>
        <a:xfrm rot="2843264">
          <a:off x="2675417" y="3048894"/>
          <a:ext cx="810494" cy="30849"/>
        </a:xfrm>
        <a:custGeom>
          <a:avLst/>
          <a:gdLst/>
          <a:ahLst/>
          <a:cxnLst/>
          <a:rect l="0" t="0" r="0" b="0"/>
          <a:pathLst>
            <a:path>
              <a:moveTo>
                <a:pt x="0" y="15424"/>
              </a:moveTo>
              <a:lnTo>
                <a:pt x="810494" y="15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56549-C11E-4A2D-8E9D-0FF5AA68C1DE}">
      <dsp:nvSpPr>
        <dsp:cNvPr id="0" name=""/>
        <dsp:cNvSpPr/>
      </dsp:nvSpPr>
      <dsp:spPr>
        <a:xfrm rot="6610340">
          <a:off x="1394874" y="3292227"/>
          <a:ext cx="1153933" cy="30849"/>
        </a:xfrm>
        <a:custGeom>
          <a:avLst/>
          <a:gdLst/>
          <a:ahLst/>
          <a:cxnLst/>
          <a:rect l="0" t="0" r="0" b="0"/>
          <a:pathLst>
            <a:path>
              <a:moveTo>
                <a:pt x="0" y="15424"/>
              </a:moveTo>
              <a:lnTo>
                <a:pt x="1153933" y="15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5E063-2AB8-4311-B4A4-198AF21FB226}">
      <dsp:nvSpPr>
        <dsp:cNvPr id="0" name=""/>
        <dsp:cNvSpPr/>
      </dsp:nvSpPr>
      <dsp:spPr>
        <a:xfrm rot="20021818">
          <a:off x="2721051" y="1479002"/>
          <a:ext cx="2410105" cy="30849"/>
        </a:xfrm>
        <a:custGeom>
          <a:avLst/>
          <a:gdLst/>
          <a:ahLst/>
          <a:cxnLst/>
          <a:rect l="0" t="0" r="0" b="0"/>
          <a:pathLst>
            <a:path>
              <a:moveTo>
                <a:pt x="0" y="15424"/>
              </a:moveTo>
              <a:lnTo>
                <a:pt x="2410105" y="15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041F4-EDFD-43B8-AB69-8675CDB17019}">
      <dsp:nvSpPr>
        <dsp:cNvPr id="0" name=""/>
        <dsp:cNvSpPr/>
      </dsp:nvSpPr>
      <dsp:spPr>
        <a:xfrm rot="15936444">
          <a:off x="2091665" y="1557204"/>
          <a:ext cx="413486" cy="30849"/>
        </a:xfrm>
        <a:custGeom>
          <a:avLst/>
          <a:gdLst/>
          <a:ahLst/>
          <a:cxnLst/>
          <a:rect l="0" t="0" r="0" b="0"/>
          <a:pathLst>
            <a:path>
              <a:moveTo>
                <a:pt x="0" y="15424"/>
              </a:moveTo>
              <a:lnTo>
                <a:pt x="413486" y="15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112F8-E87E-4722-A02C-6D0D0CE92987}">
      <dsp:nvSpPr>
        <dsp:cNvPr id="0" name=""/>
        <dsp:cNvSpPr/>
      </dsp:nvSpPr>
      <dsp:spPr>
        <a:xfrm>
          <a:off x="1581440" y="1572855"/>
          <a:ext cx="1410444" cy="14104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922988-2A84-44D3-B67E-17D58AE3BBA3}">
      <dsp:nvSpPr>
        <dsp:cNvPr id="0" name=""/>
        <dsp:cNvSpPr/>
      </dsp:nvSpPr>
      <dsp:spPr>
        <a:xfrm>
          <a:off x="1778835" y="500069"/>
          <a:ext cx="941006" cy="8675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Устав</a:t>
          </a:r>
          <a:endParaRPr lang="en-US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8835" y="500069"/>
        <a:ext cx="941006" cy="867507"/>
      </dsp:txXfrm>
    </dsp:sp>
    <dsp:sp modelId="{CA1F20DA-F694-4CC9-90FB-826A6A06591C}">
      <dsp:nvSpPr>
        <dsp:cNvPr id="0" name=""/>
        <dsp:cNvSpPr/>
      </dsp:nvSpPr>
      <dsp:spPr>
        <a:xfrm>
          <a:off x="2686043" y="500069"/>
          <a:ext cx="1411509" cy="867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Устав - определяет особенности функционирования всего образовательного учреждения</a:t>
          </a:r>
          <a:endParaRPr lang="en-US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Образовательная программа определяет содержание воспитательно-образовательного процесса</a:t>
          </a:r>
          <a:endParaRPr lang="en-US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86043" y="500069"/>
        <a:ext cx="1411509" cy="867507"/>
      </dsp:txXfrm>
    </dsp:sp>
    <dsp:sp modelId="{4DAEC201-78BA-4E00-8F86-1E30771BA3A9}">
      <dsp:nvSpPr>
        <dsp:cNvPr id="0" name=""/>
        <dsp:cNvSpPr/>
      </dsp:nvSpPr>
      <dsp:spPr>
        <a:xfrm>
          <a:off x="4981248" y="378886"/>
          <a:ext cx="691298" cy="8462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en-US" sz="105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81248" y="378886"/>
        <a:ext cx="691298" cy="846266"/>
      </dsp:txXfrm>
    </dsp:sp>
    <dsp:sp modelId="{01AAC83C-278C-4B7A-922F-D9CA0A0CF8A6}">
      <dsp:nvSpPr>
        <dsp:cNvPr id="0" name=""/>
        <dsp:cNvSpPr/>
      </dsp:nvSpPr>
      <dsp:spPr>
        <a:xfrm>
          <a:off x="5950883" y="378886"/>
          <a:ext cx="1036947" cy="84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ФГТ и ФГОС в ДОУ определяют обязательную часть дошкольного образования и требования к уровню усвоения этого содержания.</a:t>
          </a: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50883" y="378886"/>
        <a:ext cx="1036947" cy="846266"/>
      </dsp:txXfrm>
    </dsp:sp>
    <dsp:sp modelId="{57C14302-2298-4C61-9532-3CC99F7A3D21}">
      <dsp:nvSpPr>
        <dsp:cNvPr id="0" name=""/>
        <dsp:cNvSpPr/>
      </dsp:nvSpPr>
      <dsp:spPr>
        <a:xfrm>
          <a:off x="1015872" y="3835974"/>
          <a:ext cx="1212843" cy="8462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Программа развития</a:t>
          </a:r>
          <a:endParaRPr lang="en-US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5872" y="3835974"/>
        <a:ext cx="1212843" cy="846266"/>
      </dsp:txXfrm>
    </dsp:sp>
    <dsp:sp modelId="{E25230E3-21CC-4FDC-8476-B8DC158B0904}">
      <dsp:nvSpPr>
        <dsp:cNvPr id="0" name=""/>
        <dsp:cNvSpPr/>
      </dsp:nvSpPr>
      <dsp:spPr>
        <a:xfrm>
          <a:off x="2927709" y="3317564"/>
          <a:ext cx="1550368" cy="8462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itchFamily="18" charset="0"/>
              <a:cs typeface="Times New Roman" pitchFamily="18" charset="0"/>
            </a:rPr>
            <a:t>Концепция образовательного учреждения</a:t>
          </a:r>
          <a:endParaRPr lang="en-US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7709" y="3317564"/>
        <a:ext cx="1550368" cy="846266"/>
      </dsp:txXfrm>
    </dsp:sp>
    <dsp:sp modelId="{88717861-AF6C-4A02-8C80-E65FE80FF00D}">
      <dsp:nvSpPr>
        <dsp:cNvPr id="0" name=""/>
        <dsp:cNvSpPr/>
      </dsp:nvSpPr>
      <dsp:spPr>
        <a:xfrm>
          <a:off x="4548867" y="1762337"/>
          <a:ext cx="846266" cy="16806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itchFamily="18" charset="0"/>
              <a:cs typeface="Times New Roman" pitchFamily="18" charset="0"/>
            </a:rPr>
            <a:t>Процедуры государственной аттестации аккредитации</a:t>
          </a:r>
          <a:endParaRPr lang="en-US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8867" y="1762337"/>
        <a:ext cx="846266" cy="1680676"/>
      </dsp:txXfrm>
    </dsp:sp>
    <dsp:sp modelId="{BCDFDA3B-DAA6-41F0-9A29-A6A1A387D1F0}">
      <dsp:nvSpPr>
        <dsp:cNvPr id="0" name=""/>
        <dsp:cNvSpPr/>
      </dsp:nvSpPr>
      <dsp:spPr>
        <a:xfrm>
          <a:off x="5479760" y="1762337"/>
          <a:ext cx="1269399" cy="1680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 случае изменения статуса ОУ образовательная программа  ДОУ является основой и основанием для качественного и успешного прохождения обозначенных процедур.</a:t>
          </a:r>
          <a:endParaRPr lang="en-US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79760" y="1762337"/>
        <a:ext cx="1269399" cy="1680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7A8628-8623-4A02-B818-C8B21867AA9A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0ED1CC-BBB8-4307-AC23-8857F8DDA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то А.Степанова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1428736"/>
            <a:ext cx="5256584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ru-RU" sz="4000" dirty="0">
                <a:effectLst/>
                <a:latin typeface="+mn-lt"/>
              </a:rPr>
              <a:t>Образовательная </a:t>
            </a:r>
            <a:r>
              <a:rPr lang="ru-RU" sz="4000" dirty="0" smtClean="0">
                <a:effectLst/>
                <a:latin typeface="+mn-lt"/>
              </a:rPr>
              <a:t>программа</a:t>
            </a:r>
            <a:br>
              <a:rPr lang="ru-RU" sz="4000" dirty="0" smtClean="0">
                <a:effectLst/>
                <a:latin typeface="+mn-lt"/>
              </a:rPr>
            </a:br>
            <a:r>
              <a:rPr lang="ru-RU" sz="4000" dirty="0" smtClean="0">
                <a:effectLst/>
                <a:latin typeface="+mn-lt"/>
              </a:rPr>
              <a:t>и её реализация в </a:t>
            </a:r>
            <a:r>
              <a:rPr lang="ru-RU" sz="4000" dirty="0" err="1" smtClean="0">
                <a:effectLst/>
                <a:latin typeface="+mn-lt"/>
              </a:rPr>
              <a:t>оу</a:t>
            </a:r>
            <a:r>
              <a:rPr lang="ru-RU" sz="4000" dirty="0" smtClean="0">
                <a:effectLst/>
                <a:latin typeface="+mn-lt"/>
              </a:rPr>
              <a:t/>
            </a:r>
            <a:br>
              <a:rPr lang="ru-RU" sz="4000" dirty="0" smtClean="0">
                <a:effectLst/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143240" y="4929198"/>
            <a:ext cx="3286148" cy="1714512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endParaRPr lang="ru-RU" sz="2000" dirty="0" smtClean="0">
              <a:solidFill>
                <a:schemeClr val="accent1"/>
              </a:solidFill>
            </a:endParaRPr>
          </a:p>
          <a:p>
            <a:pPr marL="651510" indent="-514350"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Наго</a:t>
            </a:r>
            <a:r>
              <a:rPr lang="ru-RU" sz="2000" dirty="0" smtClean="0">
                <a:solidFill>
                  <a:schemeClr val="accent1"/>
                </a:solidFill>
              </a:rPr>
              <a:t>рная </a:t>
            </a:r>
            <a:r>
              <a:rPr lang="ru-RU" sz="2000" dirty="0" smtClean="0">
                <a:solidFill>
                  <a:schemeClr val="accent1"/>
                </a:solidFill>
              </a:rPr>
              <a:t>М.Д</a:t>
            </a:r>
            <a:r>
              <a:rPr lang="ru-RU" sz="2000" dirty="0" smtClean="0">
                <a:solidFill>
                  <a:schemeClr val="accent1"/>
                </a:solidFill>
              </a:rPr>
              <a:t>., воспитатель МК ДОУ Лосевский </a:t>
            </a:r>
            <a:r>
              <a:rPr lang="ru-RU" sz="2000" smtClean="0">
                <a:solidFill>
                  <a:schemeClr val="accent1"/>
                </a:solidFill>
              </a:rPr>
              <a:t>детский сад №1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32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ПРОГРАММА СОСТОИТ ИЗ :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18600822"/>
              </p:ext>
            </p:extLst>
          </p:nvPr>
        </p:nvGraphicFramePr>
        <p:xfrm>
          <a:off x="457200" y="1600200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0" lang="ru-RU" sz="24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ОБЯЗАТЕЛЬНОЙ  ЧАСТИ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4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ЧАСТИ, ФОРМИРУЕМОЙ УЧАСТНИКАМИ ОБРАЗОВАТЕЛЬНОГО ПРОЦЕССА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903653"/>
              </p:ext>
            </p:extLst>
          </p:nvPr>
        </p:nvGraphicFramePr>
        <p:xfrm>
          <a:off x="10633587" y="82591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16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pPr marL="137160" indent="0" algn="just"/>
            <a:r>
              <a:rPr lang="ru-RU" dirty="0" smtClean="0"/>
              <a:t> Объем </a:t>
            </a:r>
            <a:r>
              <a:rPr lang="ru-RU" dirty="0"/>
              <a:t>обязательной части Программы составляет не менее </a:t>
            </a:r>
            <a:r>
              <a:rPr lang="ru-RU" sz="3200" dirty="0"/>
              <a:t>80%</a:t>
            </a:r>
            <a:r>
              <a:rPr lang="ru-RU" dirty="0"/>
              <a:t> времени, необходимого для реализации Программы, а части, формируемой участниками образовательного процесса - не более </a:t>
            </a:r>
            <a:r>
              <a:rPr lang="ru-RU" sz="3200" dirty="0"/>
              <a:t>20%</a:t>
            </a:r>
            <a:r>
              <a:rPr lang="ru-RU" dirty="0"/>
              <a:t> общего объема </a:t>
            </a:r>
            <a:r>
              <a:rPr lang="ru-RU" dirty="0" smtClean="0"/>
              <a:t>Программы (ФГТ).</a:t>
            </a:r>
          </a:p>
          <a:p>
            <a:pPr marL="137160" indent="0" algn="just"/>
            <a:endParaRPr lang="ru-RU" dirty="0" smtClean="0"/>
          </a:p>
          <a:p>
            <a:pPr marL="137160" indent="0" algn="just"/>
            <a:r>
              <a:rPr lang="ru-RU" dirty="0" smtClean="0"/>
              <a:t> Объем обязательной части Программы составляет не менее </a:t>
            </a:r>
            <a:r>
              <a:rPr lang="ru-RU" sz="3200" dirty="0" smtClean="0"/>
              <a:t>60%</a:t>
            </a:r>
            <a:r>
              <a:rPr lang="ru-RU" dirty="0" smtClean="0"/>
              <a:t> времени, необходимого для реализации Программы, а части, формируемой участниками образовательного процесса - не более </a:t>
            </a:r>
            <a:r>
              <a:rPr lang="ru-RU" sz="3200" dirty="0" smtClean="0"/>
              <a:t>40%</a:t>
            </a:r>
            <a:r>
              <a:rPr lang="ru-RU" dirty="0" smtClean="0"/>
              <a:t> общего объема Программы (ФГОС).</a:t>
            </a:r>
          </a:p>
          <a:p>
            <a:pPr marL="137160" indent="0"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21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+mn-lt"/>
              </a:rPr>
              <a:t>ОБЯЗАТЕЛЬНАЯ ЧАСТЬ ПРОГРАММЫ 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</a:rPr>
              <a:t>должна быть реализована в любом образовательном учреждении, реализующем основную общеобразовательную программу дошкольного образования. Обеспечивает достижение воспитанниками готовности к школе, а именно необходимый и достаточный уровень развития ребенка для успешного освоения им основных общеобразовательных программ начального общего образования.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8459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effectLst/>
                <a:latin typeface="+mn-lt"/>
              </a:rPr>
              <a:t>ЧАСТЬ ПРОГРАММЫ, ФОРМИРУЕМАЯ УЧАСТНИКАМИ ОБРАЗОВАТЕЛЬНОГО ПРОЦЕССА, ОТРАЖАЕТ: 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видовое </a:t>
            </a:r>
            <a:r>
              <a:rPr lang="ru-RU" dirty="0">
                <a:solidFill>
                  <a:schemeClr val="bg1"/>
                </a:solidFill>
              </a:rPr>
              <a:t>разнообразие учреждений, наличие приоритетных направлений деятельности, в том числе по обеспечению равных стартовых возможностей для обучения детей в общеобразовательных учреждениях, по проведению санитарно-гигиенических, профилактических и оздоровительных мероприятий и процедур, по физическому, социально-личностному, познавательно-речевому, художественно-эстетическому развитию детей (кроме деятельности по квалифицированной коррекции недостатков в физическом и (или) психическом развитии детей с ограниченными возможностями здоровья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специфику </a:t>
            </a:r>
            <a:r>
              <a:rPr lang="ru-RU" dirty="0">
                <a:solidFill>
                  <a:schemeClr val="bg1"/>
                </a:solidFill>
              </a:rPr>
              <a:t>национально-культурных, демографических, климатических условий, в которых осуществляется образовательный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23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</a:rPr>
              <a:t> </a:t>
            </a:r>
            <a:r>
              <a:rPr lang="ru-RU" sz="2800" dirty="0" smtClean="0">
                <a:effectLst/>
                <a:latin typeface="+mn-lt"/>
              </a:rPr>
              <a:t>ВРЕМЯ, НЕОБХОДИМОЕ ДЛЯ РЕАЛИЗАЦИИ ПРОГРАММЫ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/>
          <a:lstStyle/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составляет </a:t>
            </a:r>
            <a:r>
              <a:rPr lang="ru-RU" sz="2400" dirty="0">
                <a:solidFill>
                  <a:schemeClr val="bg1"/>
                </a:solidFill>
              </a:rPr>
              <a:t>от 65% до 80% времени пребывания детей в группах с 12-ти часовым пребыванием в зависимости от возраста детей, их индивидуальных особенностей и потребностей, а также вида группы, в которой Программа реализуется.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20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+mn-lt"/>
              </a:rPr>
              <a:t>ОБЯЗАТЕЛЬНАЯ ЧАСТЬ ПРОГРАММЫ СОДЕРЖИТ СЛЕДУЮЩИЕ РАЗДЕЛЫ: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пояснительная </a:t>
            </a:r>
            <a:r>
              <a:rPr lang="ru-RU" dirty="0">
                <a:solidFill>
                  <a:schemeClr val="bg1"/>
                </a:solidFill>
              </a:rPr>
              <a:t>записка;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организация </a:t>
            </a:r>
            <a:r>
              <a:rPr lang="ru-RU" dirty="0">
                <a:solidFill>
                  <a:schemeClr val="bg1"/>
                </a:solidFill>
              </a:rPr>
              <a:t>режима пребывания детей в образовательном учреждении;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содержание </a:t>
            </a:r>
            <a:r>
              <a:rPr lang="ru-RU" dirty="0">
                <a:solidFill>
                  <a:schemeClr val="bg1"/>
                </a:solidFill>
              </a:rPr>
              <a:t>психолого-педагогической работы по освоению детьми образовательных областей "Физическая культура", "Здоровье", "Безопасность", "Социализация", "Труд", "Познание", "Коммуникация", "Чтение художественной литературы", "Художественное творчество", "</a:t>
            </a:r>
            <a:r>
              <a:rPr lang="ru-RU" dirty="0" smtClean="0">
                <a:solidFill>
                  <a:schemeClr val="bg1"/>
                </a:solidFill>
              </a:rPr>
              <a:t>Музыка" (ФГТ);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содержание </a:t>
            </a:r>
            <a:r>
              <a:rPr lang="ru-RU" dirty="0">
                <a:solidFill>
                  <a:schemeClr val="bg1"/>
                </a:solidFill>
              </a:rPr>
              <a:t>коррекционной работы (для детей с ограниченными возможностями здоровья);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планируемые </a:t>
            </a:r>
            <a:r>
              <a:rPr lang="ru-RU" dirty="0">
                <a:solidFill>
                  <a:schemeClr val="bg1"/>
                </a:solidFill>
              </a:rPr>
              <a:t>результаты освоения детьми основной общеобразовательной программы дошкольного образования;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система </a:t>
            </a:r>
            <a:r>
              <a:rPr lang="ru-RU" dirty="0">
                <a:solidFill>
                  <a:schemeClr val="bg1"/>
                </a:solidFill>
              </a:rPr>
              <a:t>мониторинга достижения детьми планируемых результатов освоения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75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21014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  <a:latin typeface="+mn-lt"/>
              </a:rPr>
              <a:t/>
            </a:r>
            <a:br>
              <a:rPr lang="ru-RU" sz="2700" dirty="0" smtClean="0">
                <a:effectLst/>
                <a:latin typeface="+mn-lt"/>
              </a:rPr>
            </a:br>
            <a:r>
              <a:rPr lang="ru-RU" dirty="0">
                <a:solidFill>
                  <a:schemeClr val="bg1"/>
                </a:solidFill>
                <a:effectLst/>
              </a:rPr>
              <a:t/>
            </a:r>
            <a:br>
              <a:rPr lang="ru-RU" dirty="0">
                <a:solidFill>
                  <a:schemeClr val="bg1"/>
                </a:solidFill>
                <a:effectLst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Физическая культура</a:t>
            </a:r>
          </a:p>
          <a:p>
            <a:r>
              <a:rPr lang="ru-RU" dirty="0">
                <a:solidFill>
                  <a:schemeClr val="bg1"/>
                </a:solidFill>
              </a:rPr>
              <a:t>Здоровье</a:t>
            </a:r>
          </a:p>
          <a:p>
            <a:r>
              <a:rPr lang="ru-RU" dirty="0">
                <a:solidFill>
                  <a:schemeClr val="bg1"/>
                </a:solidFill>
              </a:rPr>
              <a:t>Безопасность</a:t>
            </a:r>
          </a:p>
          <a:p>
            <a:r>
              <a:rPr lang="ru-RU" dirty="0">
                <a:solidFill>
                  <a:schemeClr val="bg1"/>
                </a:solidFill>
              </a:rPr>
              <a:t>Труд</a:t>
            </a:r>
          </a:p>
          <a:p>
            <a:r>
              <a:rPr lang="ru-RU" dirty="0">
                <a:solidFill>
                  <a:schemeClr val="bg1"/>
                </a:solidFill>
              </a:rPr>
              <a:t>Познание</a:t>
            </a:r>
          </a:p>
          <a:p>
            <a:r>
              <a:rPr lang="ru-RU" dirty="0">
                <a:solidFill>
                  <a:schemeClr val="bg1"/>
                </a:solidFill>
              </a:rPr>
              <a:t>Коммуникация</a:t>
            </a:r>
          </a:p>
          <a:p>
            <a:r>
              <a:rPr lang="ru-RU" dirty="0">
                <a:solidFill>
                  <a:schemeClr val="bg1"/>
                </a:solidFill>
              </a:rPr>
              <a:t>Чтение художественной литературы</a:t>
            </a:r>
          </a:p>
          <a:p>
            <a:r>
              <a:rPr lang="ru-RU" dirty="0">
                <a:solidFill>
                  <a:schemeClr val="bg1"/>
                </a:solidFill>
              </a:rPr>
              <a:t>Художественное творчество</a:t>
            </a:r>
          </a:p>
          <a:p>
            <a:r>
              <a:rPr lang="ru-RU" dirty="0">
                <a:solidFill>
                  <a:schemeClr val="bg1"/>
                </a:solidFill>
              </a:rPr>
              <a:t>Музыка</a:t>
            </a:r>
          </a:p>
          <a:p>
            <a:r>
              <a:rPr lang="ru-RU" dirty="0">
                <a:solidFill>
                  <a:schemeClr val="bg1"/>
                </a:solidFill>
              </a:rPr>
              <a:t>Социализация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188640"/>
            <a:ext cx="8578007" cy="1143000"/>
          </a:xfrm>
          <a:prstGeom prst="rect">
            <a:avLst/>
          </a:prstGeom>
          <a:ln/>
        </p:spPr>
        <p:txBody>
          <a:bodyPr vert="horz" anchor="ctr">
            <a:normAutofit fontScale="9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ОБРАЗОВАТЕЛЬНАЯ ДЕЯТЕЛЬНОСТЬ ОСУЩЕСТВЛЯЕТСЯ ПО ОБРАЗОВАТЕЛЬНЫМ ОБЛАСТЯМ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9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dirty="0" smtClean="0"/>
              <a:t>СОВОКУПНОСТЬ ОБРАЗОВАТЕЛЬНЫХ ОБЛАСТЕЙ ОБЕСПЕЧИВАЮЩИХ РАЗНОСТОРОННЕЕ РАЗВИТИЕ ДЕТЕЙ  ПО  НАПРАВЛЕНИЯМ 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052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коммуникативно-личностное развитие;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познавательно-речевое развитие;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художественно-эстетическое развитие;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физическое развитие.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2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>
                <a:latin typeface="+mn-lt"/>
              </a:rPr>
              <a:t>ДЛЯ УСПЕШНОЙ РЕАЛИЗАЦИИ ПРОГРАММЫ ДОЛЖНЫ БЫТЬ ОБЕСПЕЧЕНЫ СЛЕДУЮЩИЕ УСЛОВИЯ: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709160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психолого-педагогические;</a:t>
            </a:r>
          </a:p>
          <a:p>
            <a:pPr algn="just"/>
            <a:r>
              <a:rPr lang="ru-RU" dirty="0" smtClean="0"/>
              <a:t>кадровые; </a:t>
            </a:r>
          </a:p>
          <a:p>
            <a:pPr algn="just"/>
            <a:r>
              <a:rPr lang="ru-RU" dirty="0" smtClean="0"/>
              <a:t>материально-технические;</a:t>
            </a:r>
          </a:p>
          <a:p>
            <a:pPr algn="just"/>
            <a:r>
              <a:rPr lang="ru-RU" dirty="0" smtClean="0"/>
              <a:t>финансовые;</a:t>
            </a:r>
          </a:p>
          <a:p>
            <a:pPr algn="just"/>
            <a:r>
              <a:rPr lang="ru-RU" dirty="0" smtClean="0"/>
              <a:t>предметно-пространственная среда.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+mn-lt"/>
              </a:rPr>
              <a:t>ПСИХОЛОГО-ПЕДАГОГИЧЕСКИЕ УСЛОВИЯ: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2928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уважение педагогов к человеческому достоинству воспитанников; </a:t>
            </a:r>
          </a:p>
          <a:p>
            <a:r>
              <a:rPr lang="ru-RU" sz="2400" dirty="0" smtClean="0"/>
              <a:t>использование в образовательном процессе форм и методов работы с детьми, соответствующих их психолого-возрастным и индивидуальным особенностям ; </a:t>
            </a:r>
          </a:p>
          <a:p>
            <a:r>
              <a:rPr lang="ru-RU" sz="2400" dirty="0" smtClean="0"/>
              <a:t>построение образовательного процесса на основе взаимодействия взрослых с детьми; </a:t>
            </a:r>
          </a:p>
          <a:p>
            <a:r>
              <a:rPr lang="ru-RU" sz="2400" dirty="0" smtClean="0"/>
              <a:t>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r>
              <a:rPr lang="ru-RU" sz="2400" dirty="0" smtClean="0"/>
              <a:t>поддержка инициативы и самостоятельности детей в специфических для них видах деятельности; </a:t>
            </a:r>
          </a:p>
          <a:p>
            <a:r>
              <a:rPr lang="ru-RU" sz="2400" dirty="0" smtClean="0"/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sz="2400" dirty="0" smtClean="0"/>
              <a:t>защита детей от всех форм физического и психического насилия; </a:t>
            </a:r>
          </a:p>
          <a:p>
            <a:r>
              <a:rPr lang="ru-RU" sz="2400" dirty="0" smtClean="0"/>
              <a:t>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</a:rPr>
              <a:t>Образовательная программа — это</a:t>
            </a:r>
            <a:r>
              <a:rPr lang="ru-RU" sz="3600" dirty="0" smtClean="0">
                <a:effectLst/>
              </a:rPr>
              <a:t>: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968592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документ, в котором фиксируется и логически, аргументированно представляется цель учебного процесса, тематический, учебный планы, способы и методы их реализации, критерии оценки результатов в условиях конкретного образовательное учреждения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lvl="0"/>
            <a:r>
              <a:rPr lang="ru-RU" sz="2400" dirty="0">
                <a:solidFill>
                  <a:schemeClr val="bg1"/>
                </a:solidFill>
              </a:rPr>
              <a:t>нормативный текст, определяющий цели, ценности образования, учебный план, учебные программы, педагогические технологии и методики их практической реализации и определения результата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</a:rPr>
              <a:t>индивидуальный образовательный маршрут учащегося при прохождении которого он может выйти на тот или иной уровень образованности, в соответствии со стандартом, гарантированным этой программой;</a:t>
            </a:r>
          </a:p>
          <a:p>
            <a:pPr lvl="0"/>
            <a:endParaRPr lang="ru-RU" sz="2400" dirty="0"/>
          </a:p>
          <a:p>
            <a:endParaRPr lang="ru-RU" sz="2400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433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КАДРОВЫЕ УСЛОВИЯ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Квалифицированные</a:t>
            </a:r>
            <a:r>
              <a:rPr lang="ru-RU" baseline="30000" dirty="0" smtClean="0"/>
              <a:t> </a:t>
            </a:r>
            <a:r>
              <a:rPr lang="ru-RU" dirty="0" smtClean="0"/>
              <a:t>кадры осуществляют: </a:t>
            </a:r>
          </a:p>
          <a:p>
            <a:r>
              <a:rPr lang="ru-RU" dirty="0" smtClean="0"/>
              <a:t>управление и ведение образовательной деятельности; </a:t>
            </a:r>
          </a:p>
          <a:p>
            <a:r>
              <a:rPr lang="ru-RU" dirty="0" smtClean="0"/>
              <a:t>методическое обеспечение реализации Программы; </a:t>
            </a:r>
          </a:p>
          <a:p>
            <a:r>
              <a:rPr lang="ru-RU" dirty="0" smtClean="0"/>
              <a:t>ведение бухгалтерского учёта;</a:t>
            </a:r>
          </a:p>
          <a:p>
            <a:r>
              <a:rPr lang="ru-RU" dirty="0" smtClean="0"/>
              <a:t>финансово-хозяйственную деятельность;</a:t>
            </a:r>
          </a:p>
          <a:p>
            <a:r>
              <a:rPr lang="ru-RU" dirty="0" smtClean="0"/>
              <a:t>медицинское сопровождение.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400" dirty="0" smtClean="0"/>
              <a:t>Для решения комплексных задач возможно привлечение</a:t>
            </a:r>
          </a:p>
          <a:p>
            <a:pPr algn="just">
              <a:buNone/>
            </a:pPr>
            <a:r>
              <a:rPr lang="ru-RU" sz="2400" dirty="0" smtClean="0"/>
              <a:t>квалифицированного персонала в качестве сотрудников</a:t>
            </a:r>
          </a:p>
          <a:p>
            <a:pPr algn="just">
              <a:buNone/>
            </a:pPr>
            <a:r>
              <a:rPr lang="ru-RU" sz="2400" dirty="0" smtClean="0"/>
              <a:t>Организации и/или заключение договора с организациями,</a:t>
            </a:r>
          </a:p>
          <a:p>
            <a:pPr algn="just">
              <a:buNone/>
            </a:pPr>
            <a:r>
              <a:rPr lang="ru-RU" sz="2400" dirty="0" smtClean="0"/>
              <a:t>предоставляющими соответствующие услуги.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МАТЕРИАЛЬНО-ТЕХНИЧЕСКИЕ УСЛОВИЯ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соответствие санитарно-эпидемиологическим правилам и нормативам: </a:t>
            </a:r>
          </a:p>
          <a:p>
            <a:pPr lvl="1"/>
            <a:r>
              <a:rPr lang="ru-RU" dirty="0" smtClean="0"/>
              <a:t>к зданиям и участкам; </a:t>
            </a:r>
          </a:p>
          <a:p>
            <a:pPr lvl="1"/>
            <a:r>
              <a:rPr lang="ru-RU" dirty="0" smtClean="0"/>
              <a:t>к водоснабжению, канализации, отоплению и вентиляции зданий; </a:t>
            </a:r>
          </a:p>
          <a:p>
            <a:pPr lvl="1"/>
            <a:r>
              <a:rPr lang="ru-RU" dirty="0" smtClean="0"/>
              <a:t>к набору и площадям образовательных помещений, их отделке и оборудованию; </a:t>
            </a:r>
          </a:p>
          <a:p>
            <a:pPr lvl="1"/>
            <a:r>
              <a:rPr lang="ru-RU" dirty="0" smtClean="0"/>
              <a:t>к искусственному и естественному освещению образовательных помещений; </a:t>
            </a:r>
          </a:p>
          <a:p>
            <a:pPr lvl="1"/>
            <a:r>
              <a:rPr lang="ru-RU" dirty="0" smtClean="0"/>
              <a:t>к санитарному состоянию и содержанию помещений; </a:t>
            </a:r>
          </a:p>
          <a:p>
            <a:pPr lvl="1"/>
            <a:r>
              <a:rPr lang="ru-RU" dirty="0" smtClean="0"/>
              <a:t>к оснащению помещений для качественного питания воспитанников; </a:t>
            </a:r>
          </a:p>
          <a:p>
            <a:endParaRPr lang="ru-RU" dirty="0" smtClean="0"/>
          </a:p>
          <a:p>
            <a:r>
              <a:rPr lang="ru-RU" dirty="0" smtClean="0"/>
              <a:t>соответствие правилам пожарной безопасности; </a:t>
            </a:r>
          </a:p>
          <a:p>
            <a:endParaRPr lang="ru-RU" dirty="0" smtClean="0"/>
          </a:p>
          <a:p>
            <a:r>
              <a:rPr lang="ru-RU" dirty="0" smtClean="0"/>
              <a:t>оснащённость помещений для работы медицинского персонала.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ФИНАНСОВЫЕ УСЛОВИЯ: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обеспечение возможности выполнения требований к условиям реализации и структуре Программы; </a:t>
            </a:r>
          </a:p>
          <a:p>
            <a:r>
              <a:rPr lang="ru-RU" dirty="0" smtClean="0"/>
              <a:t>обеспечение реализации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 </a:t>
            </a:r>
          </a:p>
          <a:p>
            <a:r>
              <a:rPr lang="ru-RU" dirty="0" smtClean="0"/>
              <a:t>отражение структуры и объёма расходов, необходимых для реализации Программы, а также механизм их формирования.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ПРЕДМЕТНО-ПРОСТРАНСТВЕННАЯ СРЕДА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обеспечивает развитие детей дошкольного</a:t>
            </a:r>
          </a:p>
          <a:p>
            <a:pPr lvl="1" algn="just">
              <a:buNone/>
            </a:pPr>
            <a:r>
              <a:rPr lang="ru-RU" dirty="0" smtClean="0"/>
              <a:t>возраста, охрану и укрепление их здоровья, учёт</a:t>
            </a:r>
          </a:p>
          <a:p>
            <a:pPr lvl="1" algn="just">
              <a:buNone/>
            </a:pPr>
            <a:r>
              <a:rPr lang="ru-RU" dirty="0" smtClean="0"/>
              <a:t>особенностей и коррекцию недостатков их</a:t>
            </a:r>
          </a:p>
          <a:p>
            <a:pPr lvl="1" algn="just">
              <a:buNone/>
            </a:pPr>
            <a:r>
              <a:rPr lang="ru-RU" dirty="0" smtClean="0"/>
              <a:t>развития;</a:t>
            </a:r>
          </a:p>
          <a:p>
            <a:r>
              <a:rPr lang="ru-RU" dirty="0" smtClean="0"/>
              <a:t>обеспечивает возможность общения и совместной деятельности детей и взрослых, двигательную активность детей, а также возможность для уединения; </a:t>
            </a:r>
          </a:p>
          <a:p>
            <a:r>
              <a:rPr lang="ru-RU" dirty="0" smtClean="0"/>
              <a:t>должна быть содержательно насыщенной, трансформируемой, полифункциональной, вариативной, доступной и безопасной.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СРОК ДЕЙСТВИЯ ОБРАЗОВАТЕЛЬНОЙ ПРОГРАММЫ МОЖЕТ БЫТЬ РАЗЛИЧНЫЙ  ДЛЯ РАЗНЫХ  ДОУ.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2400" dirty="0" smtClean="0"/>
              <a:t>В содержание разделов </a:t>
            </a:r>
            <a:r>
              <a:rPr lang="ru-RU" sz="2400" b="1" dirty="0" smtClean="0"/>
              <a:t>образовательной программы</a:t>
            </a:r>
            <a:r>
              <a:rPr lang="ru-RU" sz="2400" dirty="0" smtClean="0"/>
              <a:t> вносятся коррективы и изменения в том случае, если произошли изменения в воспитательно-образовательном процессе </a:t>
            </a:r>
            <a:r>
              <a:rPr lang="ru-RU" sz="2400" i="1" dirty="0" smtClean="0"/>
              <a:t>(например, детский сад выбрал другую общеобразовательную программу, изменилась видовая структура групп, учреждение претендует на изменение своего статуса — типа и вида и готовится к процедуре государственной аттестации).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</a:rPr>
              <a:t>ТАКИМ ОБРАЗОМ, ОБРАЗОВАТЕЛЬНАЯ ПРОГРАММА ПОЗВОЛЯЕТ: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600200"/>
            <a:ext cx="8643998" cy="470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показать конкурентоспособность ДОУ;</a:t>
            </a:r>
          </a:p>
          <a:p>
            <a:pPr algn="just"/>
            <a:r>
              <a:rPr lang="ru-RU" dirty="0" smtClean="0"/>
              <a:t>осуществить взаимодополняемость предоставляемых образовательных услуг;</a:t>
            </a:r>
          </a:p>
          <a:p>
            <a:pPr algn="just"/>
            <a:r>
              <a:rPr lang="ru-RU" dirty="0" smtClean="0"/>
              <a:t> разработать и совершенствовать структуру и технологию управления воспитательно-образовательным процессом в ДОУ;</a:t>
            </a:r>
          </a:p>
          <a:p>
            <a:pPr algn="just"/>
            <a:r>
              <a:rPr lang="ru-RU" dirty="0" smtClean="0"/>
              <a:t>осуществлять демократический контроль за деятельностью ДОУ со стороны органов управления образованием </a:t>
            </a:r>
            <a:r>
              <a:rPr lang="ru-RU" i="1" dirty="0" smtClean="0"/>
              <a:t>(контролю и проверке подлежат именно то содержание воспитательно-образовательного процесса и те формы его организации, которые выбирают и обосновывают сами ОУ);</a:t>
            </a:r>
          </a:p>
          <a:p>
            <a:pPr algn="just"/>
            <a:r>
              <a:rPr lang="ru-RU" dirty="0" smtClean="0"/>
              <a:t>родителям (законным представителям) воспитанников принять участие в организации воспитательно-образовательного процесса, выборе и корректировке его содержания</a:t>
            </a:r>
            <a:r>
              <a:rPr lang="ru-RU" i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25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040" y="1196752"/>
            <a:ext cx="8640960" cy="5112608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chemeClr val="bg1"/>
                </a:solidFill>
              </a:rPr>
              <a:t>совокупность учебных, досуговых и других программ, отвечающих образовательным потребностям ребенка, направленных на его самореализацию, достижение им определенного уровня образованности, гармонического развития и адаптации в социальной среде;</a:t>
            </a:r>
          </a:p>
          <a:p>
            <a:pPr lvl="0"/>
            <a:r>
              <a:rPr lang="ru-RU" sz="2400" dirty="0">
                <a:solidFill>
                  <a:schemeClr val="bg1"/>
                </a:solidFill>
              </a:rPr>
              <a:t>организационно-управленческое знание, позволяющее реализовать принцип личностной ориентации образовательного процесса через определение условий, способствующих достижению учащимися с различными образовательными потребностями и возможностями установленного стандарта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78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Образовательная программа — это:</a:t>
            </a:r>
            <a:br>
              <a:rPr lang="ru-RU" sz="2800" dirty="0">
                <a:solidFill>
                  <a:schemeClr val="bg1"/>
                </a:solidFill>
                <a:effectLst/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dirty="0"/>
              <a:t>нормативно-управленческий документ, который вместе с Уставом служит основанием для лицензирования, сертификации, изменения параметров бюджетного финансирования и введения платных образовательных услуг в соответствии с потребностями и интересами детей и родителей.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35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  <a:latin typeface="+mn-lt"/>
              </a:rPr>
              <a:t>КАТЕГОРИЙ ОБРАЗОВАТЕЛЬНЫХ ПРОГРАММ: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примерные образовательные программы разрабатываются на основе государственных образовательных стандартов;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основные и дополнительные программы в структуре общего и профессионального образования бывают определенного уровня направленности содержания образования;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дополнительные образовательные программы, как программы различной направленности, реализуются:</a:t>
            </a:r>
          </a:p>
          <a:p>
            <a:pPr lvl="1"/>
            <a:r>
              <a:rPr lang="ru-RU" dirty="0">
                <a:solidFill>
                  <a:schemeClr val="bg1"/>
                </a:solidFill>
              </a:rPr>
              <a:t>в общеобразовательных учреждениях и образовательных учреждениях профессионального образования за пределами определяющих их статус основных образовательных программ;</a:t>
            </a:r>
          </a:p>
          <a:p>
            <a:pPr lvl="1"/>
            <a:r>
              <a:rPr lang="ru-RU" dirty="0">
                <a:solidFill>
                  <a:schemeClr val="bg1"/>
                </a:solidFill>
              </a:rPr>
              <a:t>в образовательных учреждениях дополнительного образования;</a:t>
            </a:r>
          </a:p>
          <a:p>
            <a:pPr lvl="1"/>
            <a:r>
              <a:rPr lang="ru-RU" dirty="0">
                <a:solidFill>
                  <a:schemeClr val="bg1"/>
                </a:solidFill>
              </a:rPr>
              <a:t>посредством индивидуальной образовательной деятельности.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61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ОБРАЗОВАТЕЛЬНАЯ ПРОГРАММА ДОШКОЛЬНОГО ОБРАЗОВАТЕЛЬНОГО УЧРЕЖДЕНИЯ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091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sz="2400" dirty="0" smtClean="0"/>
              <a:t>разрабатывается в </a:t>
            </a:r>
            <a:r>
              <a:rPr lang="ru-RU" sz="2400" dirty="0"/>
              <a:t>соответствии с требованиями основных нормативных документов</a:t>
            </a:r>
            <a:r>
              <a:rPr lang="ru-RU" sz="2400" dirty="0" smtClean="0"/>
              <a:t>:</a:t>
            </a:r>
          </a:p>
          <a:p>
            <a:r>
              <a:rPr lang="ru-RU" sz="2400" dirty="0">
                <a:solidFill>
                  <a:schemeClr val="bg1"/>
                </a:solidFill>
              </a:rPr>
              <a:t>Закона Российской Федерации «Об образовании» 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Типового положения о дошкольном образовательном </a:t>
            </a:r>
            <a:r>
              <a:rPr lang="ru-RU" sz="2400" dirty="0" smtClean="0">
                <a:solidFill>
                  <a:schemeClr val="bg1"/>
                </a:solidFill>
              </a:rPr>
              <a:t>учреждении;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Федеральные государственные требования к структуре ООП (Приказ Министерства образования и науки Российской Федерации (Минобрнауки России) от 23 ноября 2009 г. N 655 )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государственными </a:t>
            </a:r>
            <a:r>
              <a:rPr lang="ru-RU" sz="2400" dirty="0">
                <a:solidFill>
                  <a:schemeClr val="bg1"/>
                </a:solidFill>
              </a:rPr>
              <a:t>стандартами в области дошкольного воспитания и </a:t>
            </a:r>
            <a:r>
              <a:rPr lang="ru-RU" sz="2400" dirty="0" smtClean="0">
                <a:solidFill>
                  <a:schemeClr val="bg1"/>
                </a:solidFill>
              </a:rPr>
              <a:t>образования</a:t>
            </a:r>
            <a:endParaRPr lang="ru-RU" sz="2400" dirty="0"/>
          </a:p>
          <a:p>
            <a:pPr marL="137160" indent="0">
              <a:buNone/>
            </a:pPr>
            <a:r>
              <a:rPr lang="ru-RU" sz="2400" dirty="0"/>
              <a:t>и является обязательным нормативным документом, разрабатываемым и реализуемым, согласно п. 5, ст. 14 Закона РФ «Об образовании», «каждым образовательным учреждением самостоятельно</a:t>
            </a:r>
            <a:r>
              <a:rPr lang="ru-RU" sz="2400" dirty="0" smtClean="0"/>
              <a:t>»</a:t>
            </a:r>
            <a:endParaRPr lang="ru-RU" sz="2400" dirty="0"/>
          </a:p>
          <a:p>
            <a:pPr marL="13716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597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СОДЕРЖАТЕЛЬНАЯ СУТЬ И ФОРМАЛЬНЫЕ ГРАНИЦЫ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951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ПРОГРАММА ДОЛЖНА: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 fontScale="85000" lnSpcReduction="20000"/>
          </a:bodyPr>
          <a:lstStyle/>
          <a:p>
            <a:endParaRPr lang="ru-RU" sz="2600" dirty="0" smtClean="0"/>
          </a:p>
          <a:p>
            <a:r>
              <a:rPr lang="ru-RU" sz="2600" dirty="0" smtClean="0"/>
              <a:t>соответствовать </a:t>
            </a:r>
            <a:r>
              <a:rPr lang="ru-RU" sz="2600" dirty="0"/>
              <a:t>принципу развивающего образования, целью которого является развитие ребенка;</a:t>
            </a:r>
          </a:p>
          <a:p>
            <a:r>
              <a:rPr lang="ru-RU" sz="2600" dirty="0"/>
              <a:t>сочетать принципы научной обоснованности и практической применимости (содержание программы должно соответствовать основным положениям возрастной психологии и дошкольной педагогики, при этом иметь возможность реализации в массовой практике дошкольного образования);</a:t>
            </a:r>
          </a:p>
          <a:p>
            <a:r>
              <a:rPr lang="ru-RU" sz="2600" dirty="0"/>
              <a:t>соответствовать критериям полноты, необходимости и достаточности (позволять решать поставленные цели и задачи только на необходимом и достаточном материале, максимально приближаться к разумному "минимуму</a:t>
            </a:r>
            <a:r>
              <a:rPr lang="ru-RU" sz="2600" dirty="0" smtClean="0"/>
              <a:t>");</a:t>
            </a:r>
          </a:p>
          <a:p>
            <a:r>
              <a:rPr lang="ru-RU" sz="2600" dirty="0"/>
              <a:t>обеспечивать единство воспитательных, развивающих и обучающих целей и задач процесса образования детей дошкольного возраста, в процессе реализации которых формируются такие знания, умения и навыки, которые имеют непосредственное отношение к развитию детей дошкольного возраста;</a:t>
            </a:r>
          </a:p>
          <a:p>
            <a:endParaRPr lang="ru-RU" sz="2000" dirty="0" smtClean="0"/>
          </a:p>
          <a:p>
            <a:endParaRPr lang="ru-RU" sz="2000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8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4056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строиться </a:t>
            </a:r>
            <a:r>
              <a:rPr lang="ru-RU" sz="3800" dirty="0"/>
              <a:t>с учетом принципа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r>
              <a:rPr lang="ru-RU" sz="3800" dirty="0"/>
              <a:t>основываться на комплексно-тематическом принципе построения образовательного процесса;</a:t>
            </a:r>
          </a:p>
          <a:p>
            <a:r>
              <a:rPr lang="ru-RU" sz="3800" dirty="0"/>
              <a:t>предусматривать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</a:t>
            </a:r>
          </a:p>
          <a:p>
            <a:r>
              <a:rPr lang="ru-RU" sz="3800" dirty="0"/>
              <a:t>предполагать построение образовательного процесса на адекватных возрасту формах работы с детьми. Основной формой работы с детьми дошкольного возраста и ведущим видом деятельности для них является игра.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46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1519</Words>
  <Application>Microsoft Office PowerPoint</Application>
  <PresentationFormat>Экран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Образовательная программа и её реализация в оу </vt:lpstr>
      <vt:lpstr>Образовательная программа — это:</vt:lpstr>
      <vt:lpstr>Слайд 3</vt:lpstr>
      <vt:lpstr>Образовательная программа — это: </vt:lpstr>
      <vt:lpstr>КАТЕГОРИЙ ОБРАЗОВАТЕЛЬНЫХ ПРОГРАММ:</vt:lpstr>
      <vt:lpstr>ОБРАЗОВАТЕЛЬНАЯ ПРОГРАММА ДОШКОЛЬНОГО ОБРАЗОВАТЕЛЬНОГО УЧРЕЖДЕНИЯ</vt:lpstr>
      <vt:lpstr>СОДЕРЖАТЕЛЬНАЯ СУТЬ И ФОРМАЛЬНЫЕ ГРАНИЦЫ  ОБРАЗОВАТЕЛЬНОЙ ПРОГРАММЫ</vt:lpstr>
      <vt:lpstr>ПРОГРАММА ДОЛЖНА:</vt:lpstr>
      <vt:lpstr>Слайд 9</vt:lpstr>
      <vt:lpstr>ПРОГРАММА СОСТОИТ ИЗ :</vt:lpstr>
      <vt:lpstr>Слайд 11</vt:lpstr>
      <vt:lpstr>ОБЯЗАТЕЛЬНАЯ ЧАСТЬ ПРОГРАММЫ </vt:lpstr>
      <vt:lpstr>ЧАСТЬ ПРОГРАММЫ, ФОРМИРУЕМАЯ УЧАСТНИКАМИ ОБРАЗОВАТЕЛЬНОГО ПРОЦЕССА, ОТРАЖАЕТ: </vt:lpstr>
      <vt:lpstr> ВРЕМЯ, НЕОБХОДИМОЕ ДЛЯ РЕАЛИЗАЦИИ ПРОГРАММЫ</vt:lpstr>
      <vt:lpstr>ОБЯЗАТЕЛЬНАЯ ЧАСТЬ ПРОГРАММЫ СОДЕРЖИТ СЛЕДУЮЩИЕ РАЗДЕЛЫ:</vt:lpstr>
      <vt:lpstr>  </vt:lpstr>
      <vt:lpstr> СОВОКУПНОСТЬ ОБРАЗОВАТЕЛЬНЫХ ОБЛАСТЕЙ ОБЕСПЕЧИВАЮЩИХ РАЗНОСТОРОННЕЕ РАЗВИТИЕ ДЕТЕЙ  ПО  НАПРАВЛЕНИЯМ :  </vt:lpstr>
      <vt:lpstr> ДЛЯ УСПЕШНОЙ РЕАЛИЗАЦИИ ПРОГРАММЫ ДОЛЖНЫ БЫТЬ ОБЕСПЕЧЕНЫ СЛЕДУЮЩИЕ УСЛОВИЯ: </vt:lpstr>
      <vt:lpstr> ПСИХОЛОГО-ПЕДАГОГИЧЕСКИЕ УСЛОВИЯ:  </vt:lpstr>
      <vt:lpstr>КАДРОВЫЕ УСЛОВИЯ</vt:lpstr>
      <vt:lpstr>МАТЕРИАЛЬНО-ТЕХНИЧЕСКИЕ УСЛОВИЯ</vt:lpstr>
      <vt:lpstr>ФИНАНСОВЫЕ УСЛОВИЯ:</vt:lpstr>
      <vt:lpstr>ПРЕДМЕТНО-ПРОСТРАНСТВЕННАЯ СРЕДА</vt:lpstr>
      <vt:lpstr>СРОК ДЕЙСТВИЯ ОБРАЗОВАТЕЛЬНОЙ ПРОГРАММЫ МОЖЕТ БЫТЬ РАЗЛИЧНЫЙ  ДЛЯ РАЗНЫХ  ДОУ.</vt:lpstr>
      <vt:lpstr>ТАКИМ ОБРАЗОМ, ОБРАЗОВАТЕЛЬНАЯ ПРОГРАММА ПОЗВОЛЯЕТ: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и её реализация в ОП</dc:title>
  <dc:creator>Лариса</dc:creator>
  <cp:lastModifiedBy>Компьютер</cp:lastModifiedBy>
  <cp:revision>24</cp:revision>
  <dcterms:created xsi:type="dcterms:W3CDTF">2013-06-23T09:04:04Z</dcterms:created>
  <dcterms:modified xsi:type="dcterms:W3CDTF">2015-03-30T13:06:34Z</dcterms:modified>
</cp:coreProperties>
</file>