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</p:sldMasterIdLst>
  <p:sldIdLst>
    <p:sldId id="256" r:id="rId3"/>
    <p:sldId id="258" r:id="rId4"/>
    <p:sldId id="272" r:id="rId5"/>
    <p:sldId id="257" r:id="rId6"/>
    <p:sldId id="259" r:id="rId7"/>
    <p:sldId id="260" r:id="rId8"/>
    <p:sldId id="261" r:id="rId9"/>
    <p:sldId id="262" r:id="rId10"/>
    <p:sldId id="263" r:id="rId11"/>
    <p:sldId id="267" r:id="rId12"/>
    <p:sldId id="265" r:id="rId13"/>
    <p:sldId id="273" r:id="rId14"/>
    <p:sldId id="268" r:id="rId15"/>
    <p:sldId id="269" r:id="rId16"/>
    <p:sldId id="264" r:id="rId17"/>
    <p:sldId id="271" r:id="rId18"/>
    <p:sldId id="277" r:id="rId19"/>
    <p:sldId id="274" r:id="rId20"/>
    <p:sldId id="276" r:id="rId21"/>
    <p:sldId id="278" r:id="rId22"/>
    <p:sldId id="27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773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39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192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798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556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4302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390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4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433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5694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7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174582-71A0-4013-A45C-341EC7D9645D}" type="datetimeFigureOut">
              <a:rPr lang="ru-RU" smtClean="0"/>
              <a:t>06.10.2012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DBCDE92-1505-4F34-9DA2-D149C3D6E2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06.10.2012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4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internet.ru/" TargetMode="External"/><Relationship Id="rId7" Type="http://schemas.openxmlformats.org/officeDocument/2006/relationships/hyperlink" Target="https://www.google.ru/search?q" TargetMode="External"/><Relationship Id="rId2" Type="http://schemas.openxmlformats.org/officeDocument/2006/relationships/hyperlink" Target="http://www.bibliotekar.ru/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ricolor.org/history/rt/os/1/" TargetMode="External"/><Relationship Id="rId5" Type="http://schemas.openxmlformats.org/officeDocument/2006/relationships/hyperlink" Target="http://www.safemother.ru/" TargetMode="External"/><Relationship Id="rId4" Type="http://schemas.openxmlformats.org/officeDocument/2006/relationships/hyperlink" Target="http://www.gidrm.ru/doc_89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5373216"/>
            <a:ext cx="5637010" cy="882119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ctr"/>
            <a:r>
              <a:rPr lang="ru-RU" sz="2600" b="1" dirty="0" smtClean="0"/>
              <a:t>Учитель истории и МХК</a:t>
            </a:r>
          </a:p>
          <a:p>
            <a:pPr algn="ctr"/>
            <a:r>
              <a:rPr lang="ru-RU" sz="2600" b="1" dirty="0" smtClean="0"/>
              <a:t>Афанасьева Ирина Викторовна</a:t>
            </a:r>
            <a:endParaRPr lang="ru-RU" sz="2600" b="1" dirty="0"/>
          </a:p>
          <a:p>
            <a:pPr algn="ctr"/>
            <a:endParaRPr lang="ru-RU" sz="26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36912"/>
            <a:ext cx="8712967" cy="1793167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6000" dirty="0" smtClean="0">
                <a:latin typeface="Monotype Corsiva" pitchFamily="66" charset="0"/>
              </a:rPr>
              <a:t>Семейные ценности в прошлом и настоящем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332656"/>
            <a:ext cx="7111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Государственное бюджетное общеобразовательное учреждение</a:t>
            </a:r>
          </a:p>
          <a:p>
            <a:pPr algn="ctr"/>
            <a:r>
              <a:rPr lang="ru-RU" dirty="0" smtClean="0"/>
              <a:t>Лицей № 373 «Экономический лицей»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642496" y="2112787"/>
            <a:ext cx="2345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Внеурочное занятие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774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9977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Семья в Древней Руси: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4104456" cy="47397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Достоинства: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82419" y="1844824"/>
            <a:ext cx="4138053" cy="473975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Недостатки: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3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326" y="211675"/>
            <a:ext cx="631294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Современная семья</a:t>
            </a:r>
            <a:endParaRPr lang="ru-RU" sz="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0316" y="1148472"/>
            <a:ext cx="871296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Семья - </a:t>
            </a:r>
            <a:r>
              <a:rPr lang="ru-RU" sz="2800" b="1" dirty="0" smtClean="0">
                <a:latin typeface="Monotype Corsiva" pitchFamily="66" charset="0"/>
              </a:rPr>
              <a:t>это ячейка общества основанная на супружеском союзе и родственных связях, это в первую очередь отношения между мужем и женой, затем между родителями и детьми, братьями и сестрами, и другими родственниками, живущими вместе и ведущими совместное хозяйство.</a:t>
            </a:r>
            <a:endParaRPr lang="ru-RU" sz="2800" b="1" dirty="0">
              <a:latin typeface="Monotype Corsiva" pitchFamily="66" charset="0"/>
            </a:endParaRPr>
          </a:p>
        </p:txBody>
      </p:sp>
      <p:pic>
        <p:nvPicPr>
          <p:cNvPr id="17410" name="Picture 2" descr="C:\Users\Acer\Desktop\семья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06553"/>
            <a:ext cx="5160502" cy="34188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8663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cer\Desktop\семья\schastlivaya-semya-e1336656854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21417"/>
            <a:ext cx="6984776" cy="51365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79512" y="188640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Monotype Corsiva" pitchFamily="66" charset="0"/>
              </a:rPr>
              <a:t>Основа семейной жизни - любовь и взаимная ответственность мужчины и женщины</a:t>
            </a:r>
            <a:endParaRPr lang="ru-RU" sz="48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4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Acer\Desktop\семья\images (8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5" t="5179" r="15889" b="5905"/>
          <a:stretch/>
        </p:blipFill>
        <p:spPr bwMode="auto">
          <a:xfrm>
            <a:off x="6349548" y="3075709"/>
            <a:ext cx="2590801" cy="354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3662" y="332656"/>
            <a:ext cx="87366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Конституция РФ о семье: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9" y="1314143"/>
            <a:ext cx="6120675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Статья 38 </a:t>
            </a:r>
          </a:p>
          <a:p>
            <a:r>
              <a:rPr lang="ru-RU" sz="3200" b="1" dirty="0" smtClean="0">
                <a:latin typeface="Monotype Corsiva" pitchFamily="66" charset="0"/>
              </a:rPr>
              <a:t>       1. Материнство и детство, семья находятся под защитой государства. </a:t>
            </a:r>
          </a:p>
          <a:p>
            <a:r>
              <a:rPr lang="ru-RU" sz="3200" b="1" dirty="0" smtClean="0">
                <a:latin typeface="Monotype Corsiva" pitchFamily="66" charset="0"/>
              </a:rPr>
              <a:t>       2. Забота о детях, их воспитание — равное право и обязанность родителей. </a:t>
            </a:r>
          </a:p>
          <a:p>
            <a:r>
              <a:rPr lang="ru-RU" sz="3200" b="1" dirty="0" smtClean="0">
                <a:latin typeface="Monotype Corsiva" pitchFamily="66" charset="0"/>
              </a:rPr>
              <a:t>       3. Трудоспособные дети, достигшие 18 лет, должны заботиться о нетрудоспособных родителях.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0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Правовые основы семейных отношений:</a:t>
            </a:r>
            <a:endParaRPr lang="ru-RU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180" y="958081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Защита брака и семьи государством и обществом;</a:t>
            </a:r>
          </a:p>
          <a:p>
            <a:r>
              <a:rPr lang="ru-RU" sz="3600" b="1" dirty="0" smtClean="0">
                <a:latin typeface="Monotype Corsiva" pitchFamily="66" charset="0"/>
              </a:rPr>
              <a:t>Равноправие между мужчиной и женщиной;</a:t>
            </a:r>
          </a:p>
          <a:p>
            <a:r>
              <a:rPr lang="ru-RU" sz="3600" b="1" dirty="0" smtClean="0">
                <a:latin typeface="Monotype Corsiva" pitchFamily="66" charset="0"/>
              </a:rPr>
              <a:t>Добровольность и устойчивость брачного союза ;</a:t>
            </a:r>
          </a:p>
          <a:p>
            <a:r>
              <a:rPr lang="ru-RU" sz="3600" b="1" dirty="0">
                <a:latin typeface="Monotype Corsiva" pitchFamily="66" charset="0"/>
              </a:rPr>
              <a:t>В</a:t>
            </a:r>
            <a:r>
              <a:rPr lang="ru-RU" sz="3600" b="1" dirty="0" smtClean="0">
                <a:latin typeface="Monotype Corsiva" pitchFamily="66" charset="0"/>
              </a:rPr>
              <a:t>сесторонняя защита детей;</a:t>
            </a:r>
          </a:p>
          <a:p>
            <a:r>
              <a:rPr lang="ru-RU" sz="3600" b="1" dirty="0">
                <a:latin typeface="Monotype Corsiva" pitchFamily="66" charset="0"/>
              </a:rPr>
              <a:t>Р</a:t>
            </a:r>
            <a:r>
              <a:rPr lang="ru-RU" sz="3600" b="1" dirty="0" smtClean="0">
                <a:latin typeface="Monotype Corsiva" pitchFamily="66" charset="0"/>
              </a:rPr>
              <a:t>авенство рожденных в браке, внебрачных и усыновленных детей</a:t>
            </a:r>
          </a:p>
          <a:p>
            <a:r>
              <a:rPr lang="ru-RU" sz="3600" b="1" dirty="0">
                <a:latin typeface="Monotype Corsiva" pitchFamily="66" charset="0"/>
              </a:rPr>
              <a:t>У</a:t>
            </a:r>
            <a:r>
              <a:rPr lang="ru-RU" sz="3600" b="1" dirty="0" smtClean="0">
                <a:latin typeface="Monotype Corsiva" pitchFamily="66" charset="0"/>
              </a:rPr>
              <a:t>важение личности;</a:t>
            </a:r>
          </a:p>
          <a:p>
            <a:r>
              <a:rPr lang="ru-RU" sz="3600" b="1" dirty="0">
                <a:latin typeface="Monotype Corsiva" pitchFamily="66" charset="0"/>
              </a:rPr>
              <a:t>З</a:t>
            </a:r>
            <a:r>
              <a:rPr lang="ru-RU" sz="3600" b="1" dirty="0" smtClean="0">
                <a:latin typeface="Monotype Corsiva" pitchFamily="66" charset="0"/>
              </a:rPr>
              <a:t>абота и взаимопомощь между членами семьи;</a:t>
            </a:r>
          </a:p>
          <a:p>
            <a:r>
              <a:rPr lang="ru-RU" sz="3600" b="1" dirty="0">
                <a:latin typeface="Monotype Corsiva" pitchFamily="66" charset="0"/>
              </a:rPr>
              <a:t>Р</a:t>
            </a:r>
            <a:r>
              <a:rPr lang="ru-RU" sz="3600" b="1" dirty="0" smtClean="0">
                <a:latin typeface="Monotype Corsiva" pitchFamily="66" charset="0"/>
              </a:rPr>
              <a:t>авноправие всех граждан в семейном отношении;</a:t>
            </a:r>
          </a:p>
          <a:p>
            <a:r>
              <a:rPr lang="ru-RU" sz="3600" b="1" dirty="0">
                <a:latin typeface="Monotype Corsiva" pitchFamily="66" charset="0"/>
              </a:rPr>
              <a:t>Д</a:t>
            </a:r>
            <a:r>
              <a:rPr lang="ru-RU" sz="3600" b="1" dirty="0" smtClean="0">
                <a:latin typeface="Monotype Corsiva" pitchFamily="66" charset="0"/>
              </a:rPr>
              <a:t>опустимость только одного брака.</a:t>
            </a:r>
            <a:endParaRPr lang="ru-RU" sz="36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4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6804" y="548680"/>
            <a:ext cx="878497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Семья в современном мире: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1844824"/>
            <a:ext cx="4104456" cy="47397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Ценности: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82419" y="1844824"/>
            <a:ext cx="4138053" cy="4739759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Проблемы: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4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44496"/>
            <a:ext cx="463404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Памятник семье – это символ незыблемых ценностей, которые являются и будут являться фундаментом общества. Двое взрослых - мама и папа, а рядом дети - старшая дочь, сынишка и младшенькая, плюс еще один малыш в утробе </a:t>
            </a:r>
            <a:r>
              <a:rPr lang="ru-RU" sz="3200" dirty="0" smtClean="0">
                <a:latin typeface="Monotype Corsiva" pitchFamily="66" charset="0"/>
              </a:rPr>
              <a:t>матери.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404664"/>
            <a:ext cx="6099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Памятники семье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 descr="C:\Users\Acer\Desktop\семья\famaly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42" y="1381016"/>
            <a:ext cx="3528392" cy="46751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860031" y="6038088"/>
            <a:ext cx="42457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Памятник в городе Саранске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263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42484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Monotype Corsiva" pitchFamily="66" charset="0"/>
              </a:rPr>
              <a:t>8 июля в Росси  отмечается праздник семьи, любви и верности.</a:t>
            </a:r>
          </a:p>
          <a:p>
            <a:pPr algn="ctr"/>
            <a:r>
              <a:rPr lang="ru-RU" sz="2400" b="1" dirty="0" smtClean="0">
                <a:latin typeface="Monotype Corsiva" pitchFamily="66" charset="0"/>
              </a:rPr>
              <a:t>В этот день Русская Православная Церковь чтит память святых Петра и </a:t>
            </a:r>
            <a:r>
              <a:rPr lang="ru-RU" sz="2400" b="1" dirty="0" err="1" smtClean="0">
                <a:latin typeface="Monotype Corsiva" pitchFamily="66" charset="0"/>
              </a:rPr>
              <a:t>Февронии</a:t>
            </a:r>
            <a:r>
              <a:rPr lang="ru-RU" sz="2400" b="1" dirty="0" smtClean="0">
                <a:latin typeface="Monotype Corsiva" pitchFamily="66" charset="0"/>
              </a:rPr>
              <a:t> – двух подвижников благочестия XIII века, ставших на Руси покровителями влюбленных и семейного счастья. Чета благоверных князя Петра и княгини </a:t>
            </a:r>
            <a:r>
              <a:rPr lang="ru-RU" sz="2400" b="1" dirty="0" err="1" smtClean="0">
                <a:latin typeface="Monotype Corsiva" pitchFamily="66" charset="0"/>
              </a:rPr>
              <a:t>Февронии</a:t>
            </a:r>
            <a:r>
              <a:rPr lang="ru-RU" sz="2400" b="1" dirty="0" smtClean="0">
                <a:latin typeface="Monotype Corsiva" pitchFamily="66" charset="0"/>
              </a:rPr>
              <a:t> Муромских стала истинным примером супружеской верности. Они скончались в один день и в один час 1228 года.</a:t>
            </a:r>
            <a:endParaRPr lang="ru-RU" sz="2400" b="1" dirty="0">
              <a:latin typeface="Monotype Corsiva" pitchFamily="66" charset="0"/>
            </a:endParaRPr>
          </a:p>
        </p:txBody>
      </p:sp>
      <p:pic>
        <p:nvPicPr>
          <p:cNvPr id="5122" name="Picture 2" descr="C:\Users\Acer\Desktop\семья\fevron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48680"/>
            <a:ext cx="4267200" cy="55118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38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6056421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Трогательный и романтичный памятник семье на Аллее счастливой семьи  в Санкт-Петербурге</a:t>
            </a:r>
            <a:endParaRPr lang="ru-RU" dirty="0"/>
          </a:p>
        </p:txBody>
      </p:sp>
      <p:pic>
        <p:nvPicPr>
          <p:cNvPr id="3075" name="Picture 3" descr="C:\Users\Acer\Desktop\семья\4fbb619cb83e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764704"/>
            <a:ext cx="3819618" cy="49685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Acer\Desktop\семья\4bbc641c93ba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064" y="715343"/>
            <a:ext cx="3767093" cy="50179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36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cer\Desktop\семья\paren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49"/>
          <a:stretch/>
        </p:blipFill>
        <p:spPr bwMode="auto">
          <a:xfrm>
            <a:off x="899592" y="483243"/>
            <a:ext cx="7516025" cy="525658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6011996"/>
            <a:ext cx="4280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Памятник родителям в Магнитогорске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8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cer\Desktop\семья\semeynyie_tsennosti1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964" y="-1"/>
            <a:ext cx="3432836" cy="37912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926135"/>
            <a:ext cx="64442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Что такое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семейные ценности?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6385" y="3645024"/>
            <a:ext cx="90364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Любовь, забота, взаимопонимание, </a:t>
            </a:r>
          </a:p>
          <a:p>
            <a:r>
              <a:rPr lang="ru-RU" sz="4400" b="1" dirty="0" smtClean="0">
                <a:latin typeface="Monotype Corsiva" pitchFamily="66" charset="0"/>
              </a:rPr>
              <a:t>терпение, верность, жертвенность, </a:t>
            </a:r>
          </a:p>
          <a:p>
            <a:r>
              <a:rPr lang="ru-RU" sz="4400" b="1" dirty="0" smtClean="0">
                <a:latin typeface="Monotype Corsiva" pitchFamily="66" charset="0"/>
              </a:rPr>
              <a:t>уважение, сострадание, взаимоподдержка, честность, искренность, доверие  …</a:t>
            </a:r>
            <a:endParaRPr lang="ru-RU" sz="4400" b="1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09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79712" y="5949280"/>
            <a:ext cx="5598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Памятник молодоженам в Ханты-Мансийске.</a:t>
            </a:r>
            <a:endParaRPr lang="ru-RU" dirty="0"/>
          </a:p>
        </p:txBody>
      </p:sp>
      <p:pic>
        <p:nvPicPr>
          <p:cNvPr id="7170" name="Picture 2" descr="C:\Users\Acer\Desktop\семья\molodozhen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7043846" cy="470016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18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r>
              <a:rPr lang="en-US" sz="2000" dirty="0" smtClean="0">
                <a:hlinkClick r:id="rId2"/>
              </a:rPr>
              <a:t>www.bibliotekar.ru</a:t>
            </a:r>
            <a:endParaRPr lang="ru-RU" sz="2000" dirty="0" smtClean="0"/>
          </a:p>
          <a:p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www.liveinternet.ru</a:t>
            </a:r>
            <a:endParaRPr lang="ru-RU" sz="2000" dirty="0"/>
          </a:p>
          <a:p>
            <a:r>
              <a:rPr lang="en-US" sz="2000" dirty="0">
                <a:hlinkClick r:id="rId4"/>
              </a:rPr>
              <a:t>http://</a:t>
            </a:r>
            <a:r>
              <a:rPr lang="en-US" sz="2000" dirty="0" smtClean="0">
                <a:hlinkClick r:id="rId4"/>
              </a:rPr>
              <a:t>www.gidrm.ru/doc_89.html</a:t>
            </a:r>
            <a:r>
              <a:rPr lang="ru-RU" sz="2000" dirty="0" smtClean="0"/>
              <a:t> </a:t>
            </a:r>
          </a:p>
          <a:p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www.safemother.ru</a:t>
            </a:r>
            <a:endParaRPr lang="ru-RU" sz="2000" dirty="0" smtClean="0"/>
          </a:p>
          <a:p>
            <a:r>
              <a:rPr lang="en-US" sz="2000" dirty="0">
                <a:hlinkClick r:id="rId6"/>
              </a:rPr>
              <a:t>http://ricolor.org/history/rt/os/1</a:t>
            </a:r>
            <a:r>
              <a:rPr lang="en-US" sz="2000" dirty="0" smtClean="0">
                <a:hlinkClick r:id="rId6"/>
              </a:rPr>
              <a:t>/</a:t>
            </a:r>
            <a:endParaRPr lang="ru-RU" sz="2000" dirty="0" smtClean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www.google.ru/search?q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9671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836712"/>
            <a:ext cx="421196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«Счастлив тот, кто счастлив у себя дома».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(Л. Толстой)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42" name="Picture 2" descr="C:\Users\Acer\Desktop\семья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60648"/>
            <a:ext cx="4150647" cy="6237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68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136339"/>
            <a:ext cx="871296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latin typeface="Monotype Corsiva" pitchFamily="66" charset="0"/>
              </a:rPr>
              <a:t>В</a:t>
            </a:r>
            <a:r>
              <a:rPr lang="ru-RU" sz="3600" dirty="0" smtClean="0">
                <a:latin typeface="Monotype Corsiva" pitchFamily="66" charset="0"/>
              </a:rPr>
              <a:t> России на сегодняшний день сложилась крайне </a:t>
            </a:r>
            <a:r>
              <a:rPr lang="ru-RU" sz="3600" dirty="0" err="1" smtClean="0">
                <a:latin typeface="Monotype Corsiva" pitchFamily="66" charset="0"/>
              </a:rPr>
              <a:t>тяжeлая</a:t>
            </a:r>
            <a:r>
              <a:rPr lang="ru-RU" sz="3600" dirty="0" smtClean="0">
                <a:latin typeface="Monotype Corsiva" pitchFamily="66" charset="0"/>
              </a:rPr>
              <a:t> демографическая ситуация: резко упала рождаемость, сократилось число браков, возросло количество разводов. </a:t>
            </a:r>
          </a:p>
          <a:p>
            <a:endParaRPr lang="ru-RU" sz="3600" dirty="0">
              <a:latin typeface="Monotype Corsiva" pitchFamily="66" charset="0"/>
            </a:endParaRPr>
          </a:p>
          <a:p>
            <a:r>
              <a:rPr lang="ru-RU" sz="6600" dirty="0" smtClean="0">
                <a:solidFill>
                  <a:srgbClr val="FF0000"/>
                </a:solidFill>
                <a:latin typeface="Monotype Corsiva" pitchFamily="66" charset="0"/>
              </a:rPr>
              <a:t>Почему?</a:t>
            </a:r>
            <a:endParaRPr lang="ru-RU" sz="6600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3178" y="548680"/>
            <a:ext cx="42835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Monotype Corsiva" pitchFamily="66" charset="0"/>
              </a:rPr>
              <a:t>Проблема:</a:t>
            </a:r>
            <a:endParaRPr lang="ru-RU" sz="8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0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Как это было…</a:t>
            </a:r>
          </a:p>
          <a:p>
            <a:pPr algn="ctr"/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Семейные ценности в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Древней Руси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170" y="1628800"/>
            <a:ext cx="4392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Наставления и поучения, касающиеся семейной жизни, были собраны в середине XVI века в особый сборник "Домострой" автором которого был духовник царя Ивана Грозного Сильвестр.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1267" name="Picture 3" descr="C:\Users\Acer\Desktop\семья\images (3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18" b="8554"/>
          <a:stretch/>
        </p:blipFill>
        <p:spPr bwMode="auto">
          <a:xfrm>
            <a:off x="5292079" y="1943687"/>
            <a:ext cx="3429719" cy="44485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93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4514" y="1841242"/>
            <a:ext cx="8964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«Семья должна жить в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любви и согласии.</a:t>
            </a:r>
          </a:p>
          <a:p>
            <a:r>
              <a:rPr lang="ru-RU" sz="3200" b="1" dirty="0" smtClean="0">
                <a:latin typeface="Monotype Corsiva" pitchFamily="66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Жена и дети </a:t>
            </a:r>
            <a:r>
              <a:rPr lang="ru-RU" sz="3200" b="1" dirty="0" smtClean="0">
                <a:latin typeface="Monotype Corsiva" pitchFamily="66" charset="0"/>
              </a:rPr>
              <a:t>должны  во </a:t>
            </a:r>
            <a:r>
              <a:rPr lang="ru-RU" sz="3200" b="1" dirty="0" err="1" smtClean="0">
                <a:latin typeface="Monotype Corsiva" pitchFamily="66" charset="0"/>
              </a:rPr>
              <a:t>всeм</a:t>
            </a:r>
            <a:r>
              <a:rPr lang="ru-RU" sz="3200" b="1" dirty="0" smtClean="0">
                <a:latin typeface="Monotype Corsiva" pitchFamily="66" charset="0"/>
              </a:rPr>
              <a:t>  подчинятся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мужу и отцу</a:t>
            </a:r>
            <a:r>
              <a:rPr lang="ru-RU" sz="3200" b="1" dirty="0" smtClean="0">
                <a:latin typeface="Monotype Corsiva" pitchFamily="66" charset="0"/>
              </a:rPr>
              <a:t>. А если они не слушались, главе семьи разрешалось применять к ним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телесные наказания</a:t>
            </a:r>
            <a:r>
              <a:rPr lang="ru-RU" sz="3200" b="1" dirty="0" smtClean="0">
                <a:latin typeface="Monotype Corsiva" pitchFamily="66" charset="0"/>
              </a:rPr>
              <a:t>. </a:t>
            </a:r>
          </a:p>
          <a:p>
            <a:r>
              <a:rPr lang="ru-RU" sz="3200" b="1" dirty="0" smtClean="0">
                <a:latin typeface="Monotype Corsiva" pitchFamily="66" charset="0"/>
              </a:rPr>
              <a:t>Запрещалось бить палкой, камнем, в глаз и в ухо, чтобы не причинить увечья. </a:t>
            </a:r>
          </a:p>
          <a:p>
            <a:r>
              <a:rPr lang="ru-RU" sz="3200" b="1" dirty="0" smtClean="0">
                <a:latin typeface="Monotype Corsiva" pitchFamily="66" charset="0"/>
              </a:rPr>
              <a:t>Можно было "поучать" плетью (</a:t>
            </a:r>
            <a:r>
              <a:rPr lang="ru-RU" sz="3200" b="1" dirty="0" err="1" smtClean="0">
                <a:latin typeface="Monotype Corsiva" pitchFamily="66" charset="0"/>
              </a:rPr>
              <a:t>еe</a:t>
            </a:r>
            <a:r>
              <a:rPr lang="ru-RU" sz="3200" b="1" dirty="0" smtClean="0">
                <a:latin typeface="Monotype Corsiva" pitchFamily="66" charset="0"/>
              </a:rPr>
              <a:t> отец передавал </a:t>
            </a:r>
            <a:r>
              <a:rPr lang="ru-RU" sz="3200" b="1" dirty="0">
                <a:latin typeface="Monotype Corsiva" pitchFamily="66" charset="0"/>
              </a:rPr>
              <a:t> </a:t>
            </a:r>
            <a:r>
              <a:rPr lang="ru-RU" sz="3200" b="1" dirty="0" smtClean="0">
                <a:latin typeface="Monotype Corsiva" pitchFamily="66" charset="0"/>
              </a:rPr>
              <a:t>сыну после свадьбы), но "наедине и "разумно".</a:t>
            </a:r>
          </a:p>
          <a:p>
            <a:r>
              <a:rPr lang="ru-RU" sz="3200" b="1" dirty="0" smtClean="0">
                <a:latin typeface="Monotype Corsiva" pitchFamily="66" charset="0"/>
              </a:rPr>
              <a:t> После наказания полагалось сказать </a:t>
            </a: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ласковое слово и что-нибудь подарить»</a:t>
            </a:r>
            <a:endParaRPr 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3314" name="Picture 2" descr="C:\Users\Acer\Desktop\семья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361" y="169107"/>
            <a:ext cx="2495639" cy="20983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Acer\Desktop\семья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9107"/>
            <a:ext cx="1283785" cy="175183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48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5196" y="332656"/>
            <a:ext cx="39467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Monotype Corsiva" pitchFamily="66" charset="0"/>
              </a:rPr>
              <a:t>Важнейшую роль в воспитании семьи играла </a:t>
            </a:r>
            <a:r>
              <a:rPr lang="ru-RU" sz="4400" b="1" dirty="0" smtClean="0">
                <a:solidFill>
                  <a:srgbClr val="FF0000"/>
                </a:solidFill>
                <a:latin typeface="Monotype Corsiva" pitchFamily="66" charset="0"/>
              </a:rPr>
              <a:t>церковь </a:t>
            </a:r>
            <a:r>
              <a:rPr lang="ru-RU" sz="3600" b="1" dirty="0" smtClean="0">
                <a:latin typeface="Monotype Corsiva" pitchFamily="66" charset="0"/>
              </a:rPr>
              <a:t>(для большинства населения </a:t>
            </a:r>
            <a:r>
              <a:rPr lang="ru-RU" sz="3600" b="1" dirty="0" err="1" smtClean="0">
                <a:latin typeface="Monotype Corsiva" pitchFamily="66" charset="0"/>
              </a:rPr>
              <a:t>еe</a:t>
            </a:r>
            <a:r>
              <a:rPr lang="ru-RU" sz="3600" b="1" dirty="0" smtClean="0">
                <a:latin typeface="Monotype Corsiva" pitchFamily="66" charset="0"/>
              </a:rPr>
              <a:t> представителем был приходской священник, а знатные люди имели личных духовников)</a:t>
            </a:r>
            <a:endParaRPr lang="ru-RU" sz="3600" b="1" dirty="0">
              <a:latin typeface="Monotype Corsiva" pitchFamily="66" charset="0"/>
            </a:endParaRPr>
          </a:p>
        </p:txBody>
      </p:sp>
      <p:pic>
        <p:nvPicPr>
          <p:cNvPr id="14338" name="Picture 2" descr="C:\Users\Acer\Desktop\семья\1345098277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4446" y="1052736"/>
            <a:ext cx="4596531" cy="4596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0107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88640"/>
            <a:ext cx="903649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Большое внимание уделялось и </a:t>
            </a: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повседневным хозяйственным заботам. </a:t>
            </a:r>
            <a:r>
              <a:rPr lang="ru-RU" sz="3200" b="1" dirty="0" smtClean="0">
                <a:latin typeface="Monotype Corsiva" pitchFamily="66" charset="0"/>
              </a:rPr>
              <a:t>Хорошая хозяйка не только должна была следить за исполнением своих указаний, но и сама уметь печь, стирать, убирать, мыть посуду и рукодельничать. Она должна была постоянно быть за работой и избегать праздности.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15362" name="Picture 2" descr="C:\Users\Acer\Desktop\семья\i-7813371d7e4eafffcba2bfd0052f98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386" y="3539507"/>
            <a:ext cx="4650854" cy="31703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6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462" y="126210"/>
            <a:ext cx="8892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Monotype Corsiva" pitchFamily="66" charset="0"/>
              </a:rPr>
              <a:t>Расторжение брака было редким явлением, возможным лишь в случае измены или вдовства одного из супругов. Вступать в повторный брак могли только люди невиновные в распаде семьи. Жениться и выходить замуж, можно было не более </a:t>
            </a:r>
            <a:r>
              <a:rPr lang="ru-RU" sz="3200" b="1" dirty="0" err="1" smtClean="0">
                <a:latin typeface="Monotype Corsiva" pitchFamily="66" charset="0"/>
              </a:rPr>
              <a:t>трeх</a:t>
            </a:r>
            <a:r>
              <a:rPr lang="ru-RU" sz="3200" b="1" dirty="0" smtClean="0">
                <a:latin typeface="Monotype Corsiva" pitchFamily="66" charset="0"/>
              </a:rPr>
              <a:t>  раз. Все вопросы семейной жизни регулировались церковным судом.</a:t>
            </a:r>
            <a:endParaRPr lang="ru-RU" sz="3200" b="1" dirty="0">
              <a:latin typeface="Monotype Corsiva" pitchFamily="66" charset="0"/>
            </a:endParaRPr>
          </a:p>
        </p:txBody>
      </p:sp>
      <p:pic>
        <p:nvPicPr>
          <p:cNvPr id="16386" name="Picture 2" descr="C:\Users\Acer\Desktop\семья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1189" y="3331303"/>
            <a:ext cx="3569025" cy="33681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53961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</TotalTime>
  <Words>679</Words>
  <Application>Microsoft Office PowerPoint</Application>
  <PresentationFormat>Экран (4:3)</PresentationFormat>
  <Paragraphs>123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Воздушный поток</vt:lpstr>
      <vt:lpstr>Тема Office</vt:lpstr>
      <vt:lpstr>Семейные ценности в прошлом и настоящем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формирования семейных ценностей</dc:title>
  <dc:creator>Acer</dc:creator>
  <cp:lastModifiedBy>Acer</cp:lastModifiedBy>
  <cp:revision>18</cp:revision>
  <dcterms:created xsi:type="dcterms:W3CDTF">2012-08-31T14:45:22Z</dcterms:created>
  <dcterms:modified xsi:type="dcterms:W3CDTF">2012-10-06T13:15:57Z</dcterms:modified>
</cp:coreProperties>
</file>