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4" r:id="rId19"/>
    <p:sldId id="278" r:id="rId20"/>
    <p:sldId id="279" r:id="rId21"/>
    <p:sldId id="27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05" autoAdjust="0"/>
  </p:normalViewPr>
  <p:slideViewPr>
    <p:cSldViewPr>
      <p:cViewPr varScale="1">
        <p:scale>
          <a:sx n="84" d="100"/>
          <a:sy n="84" d="100"/>
        </p:scale>
        <p:origin x="-1402" y="-6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_rels/viewProps.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manualLayout>
          <c:layoutTarget val="inner"/>
          <c:xMode val="edge"/>
          <c:yMode val="edge"/>
          <c:x val="7.5939304461942303E-2"/>
          <c:y val="6.5585875984251973E-2"/>
          <c:w val="0.89072736220472504"/>
          <c:h val="0.82534645669291362"/>
        </c:manualLayout>
      </c:layout>
      <c:bar3DChart>
        <c:barDir val="col"/>
        <c:grouping val="stacked"/>
        <c:ser>
          <c:idx val="0"/>
          <c:order val="0"/>
          <c:tx>
            <c:strRef>
              <c:f>Лист1!$B$1</c:f>
              <c:strCache>
                <c:ptCount val="1"/>
                <c:pt idx="0">
                  <c:v>Ряд 1</c:v>
                </c:pt>
              </c:strCache>
            </c:strRef>
          </c:tx>
          <c:dPt>
            <c:idx val="0"/>
            <c:spPr>
              <a:scene3d>
                <a:camera prst="orthographicFront"/>
                <a:lightRig rig="threePt" dir="t">
                  <a:rot lat="0" lon="0" rev="2400000"/>
                </a:lightRig>
              </a:scene3d>
              <a:sp3d>
                <a:bevelT w="0" h="69850"/>
              </a:sp3d>
            </c:spPr>
          </c:dPt>
          <c:dPt>
            <c:idx val="2"/>
            <c:spPr>
              <a:solidFill>
                <a:schemeClr val="accent1"/>
              </a:solidFill>
              <a:ln w="6350"/>
            </c:spPr>
          </c:dPt>
          <c:cat>
            <c:strRef>
              <c:f>Лист1!$A$2:$A$4</c:f>
              <c:strCache>
                <c:ptCount val="3"/>
                <c:pt idx="0">
                  <c:v>3 чел.</c:v>
                </c:pt>
                <c:pt idx="1">
                  <c:v>5 чел.</c:v>
                </c:pt>
                <c:pt idx="2">
                  <c:v>8 чел.</c:v>
                </c:pt>
              </c:strCache>
            </c:strRef>
          </c:cat>
          <c:val>
            <c:numRef>
              <c:f>Лист1!$B$2:$B$4</c:f>
              <c:numCache>
                <c:formatCode>General</c:formatCode>
                <c:ptCount val="3"/>
                <c:pt idx="0">
                  <c:v>18.75</c:v>
                </c:pt>
                <c:pt idx="1">
                  <c:v>31.25</c:v>
                </c:pt>
                <c:pt idx="2">
                  <c:v>50</c:v>
                </c:pt>
              </c:numCache>
            </c:numRef>
          </c:val>
        </c:ser>
        <c:shape val="box"/>
        <c:axId val="94820992"/>
        <c:axId val="94822784"/>
        <c:axId val="0"/>
      </c:bar3DChart>
      <c:catAx>
        <c:axId val="94820992"/>
        <c:scaling>
          <c:orientation val="minMax"/>
        </c:scaling>
        <c:axPos val="b"/>
        <c:numFmt formatCode="General" sourceLinked="1"/>
        <c:tickLblPos val="nextTo"/>
        <c:crossAx val="94822784"/>
        <c:crosses val="autoZero"/>
        <c:auto val="1"/>
        <c:lblAlgn val="ctr"/>
        <c:lblOffset val="100"/>
      </c:catAx>
      <c:valAx>
        <c:axId val="94822784"/>
        <c:scaling>
          <c:orientation val="minMax"/>
          <c:max val="50"/>
        </c:scaling>
        <c:axPos val="l"/>
        <c:majorGridlines/>
        <c:numFmt formatCode="General" sourceLinked="0"/>
        <c:tickLblPos val="nextTo"/>
        <c:crossAx val="94820992"/>
        <c:crosses val="autoZero"/>
        <c:crossBetween val="between"/>
      </c:valAx>
    </c:plotArea>
    <c:plotVisOnly val="1"/>
    <c:dispBlanksAs val="gap"/>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21.02.2012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21.02.2012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21.02.2012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21.02.2012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21.02.2012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21.02.2012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21.02.2012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21.02.2012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21.02.2012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21.02.2012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21.02.2012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21.02.2012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kenny_g_-_havana.mp3" TargetMode="External"/><Relationship Id="rId1" Type="http://schemas.openxmlformats.org/officeDocument/2006/relationships/slideLayout" Target="../slideLayouts/slideLayout6.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bankportfolio.ru/load/dopolnitelnoe_obrazovanie/biseropletenie/81" TargetMode="External"/><Relationship Id="rId3" Type="http://schemas.microsoft.com/office/2007/relationships/hdphoto" Target="../media/hdphoto1.wdp"/><Relationship Id="rId7" Type="http://schemas.openxmlformats.org/officeDocument/2006/relationships/hyperlink" Target="http://festival.1september.ru/articles/602808/" TargetMode="Externa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hyperlink" Target="http://stepanova-nsk.narod2.ru/razrabotki_urokov_i_prezentatsii/" TargetMode="External"/><Relationship Id="rId5" Type="http://schemas.openxmlformats.org/officeDocument/2006/relationships/hyperlink" Target="http://www.podelkin-dom.ru/masterklass/derevo-is-bisera/48-bonsai-is-bisera.html" TargetMode="External"/><Relationship Id="rId4" Type="http://schemas.openxmlformats.org/officeDocument/2006/relationships/hyperlink" Target="http://www.deti-66.ru/forteachers/educstudio/presentation-vneklas/4319.html" TargetMode="External"/><Relationship Id="rId9" Type="http://schemas.openxmlformats.org/officeDocument/2006/relationships/hyperlink" Target="http://www.proshkolu.ru/org/gorodnyadut/file/503794/"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audio" Target="file:///J:\&#1050;&#1088;&#1091;&#1078;&#1086;&#1082;\Earth%20Song.mp3" TargetMode="External"/><Relationship Id="rId5" Type="http://schemas.openxmlformats.org/officeDocument/2006/relationships/image" Target="../media/image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pic>
        <p:nvPicPr>
          <p:cNvPr id="5" name="Рисунок 4">
            <a:hlinkClick r:id="rId2" action="ppaction://hlinkfile"/>
          </p:cNvPr>
          <p:cNvPicPr>
            <a:picLocks noChangeAspect="1"/>
          </p:cNvPicPr>
          <p:nvPr/>
        </p:nvPicPr>
        <p:blipFill>
          <a:blip r:embed="rId3" cstate="print">
            <a:extLst>
              <a:ext uri="{BEBA8EAE-BF5A-486C-A8C5-ECC9F3942E4B}">
                <a14:imgProps xmlns:a14="http://schemas.microsoft.com/office/drawing/2010/main" xmlns="">
                  <a14:imgLayer r:embed="rId4">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0" y="0"/>
            <a:ext cx="9144000" cy="6857999"/>
          </a:xfrm>
          <a:prstGeom prst="rect">
            <a:avLst/>
          </a:prstGeom>
        </p:spPr>
      </p:pic>
      <p:sp>
        <p:nvSpPr>
          <p:cNvPr id="2" name="Прямоугольник 1"/>
          <p:cNvSpPr/>
          <p:nvPr/>
        </p:nvSpPr>
        <p:spPr>
          <a:xfrm>
            <a:off x="1619671" y="908720"/>
            <a:ext cx="6168623" cy="1754326"/>
          </a:xfrm>
          <a:prstGeom prst="rect">
            <a:avLst/>
          </a:prstGeom>
        </p:spPr>
        <p:txBody>
          <a:bodyPr wrap="square">
            <a:spAutoFit/>
          </a:bodyPr>
          <a:lstStyle/>
          <a:p>
            <a:pPr algn="ctr"/>
            <a:r>
              <a:rPr lang="ru-RU" sz="3600" b="1" dirty="0" smtClean="0">
                <a:latin typeface="Times New Roman" pitchFamily="18" charset="0"/>
                <a:cs typeface="Times New Roman" pitchFamily="18" charset="0"/>
              </a:rPr>
              <a:t>Фестиваль методического творчества</a:t>
            </a:r>
          </a:p>
          <a:p>
            <a:endParaRPr lang="ru-RU" dirty="0" smtClean="0"/>
          </a:p>
          <a:p>
            <a:endParaRPr lang="ru-RU" dirty="0"/>
          </a:p>
        </p:txBody>
      </p:sp>
      <p:sp>
        <p:nvSpPr>
          <p:cNvPr id="3" name="Прямоугольник 2"/>
          <p:cNvSpPr/>
          <p:nvPr/>
        </p:nvSpPr>
        <p:spPr>
          <a:xfrm>
            <a:off x="4750001" y="4653136"/>
            <a:ext cx="3375155" cy="923330"/>
          </a:xfrm>
          <a:prstGeom prst="rect">
            <a:avLst/>
          </a:prstGeom>
        </p:spPr>
        <p:txBody>
          <a:bodyPr wrap="none">
            <a:spAutoFit/>
          </a:bodyPr>
          <a:lstStyle/>
          <a:p>
            <a:pPr algn="ctr"/>
            <a:r>
              <a:rPr lang="ru-RU" b="1" dirty="0" smtClean="0">
                <a:latin typeface="Times New Roman" pitchFamily="18" charset="0"/>
                <a:cs typeface="Times New Roman" pitchFamily="18" charset="0"/>
              </a:rPr>
              <a:t>Выполнила учитель</a:t>
            </a:r>
          </a:p>
          <a:p>
            <a:pPr algn="ctr"/>
            <a:r>
              <a:rPr lang="ru-RU" b="1" dirty="0" smtClean="0">
                <a:latin typeface="Times New Roman" pitchFamily="18" charset="0"/>
                <a:cs typeface="Times New Roman" pitchFamily="18" charset="0"/>
              </a:rPr>
              <a:t>русского языка и литературы:</a:t>
            </a:r>
          </a:p>
          <a:p>
            <a:pPr algn="ctr"/>
            <a:r>
              <a:rPr lang="ru-RU" b="1" dirty="0" smtClean="0">
                <a:latin typeface="Times New Roman" pitchFamily="18" charset="0"/>
                <a:cs typeface="Times New Roman" pitchFamily="18" charset="0"/>
              </a:rPr>
              <a:t>Кораблёва Юлия Викторовна</a:t>
            </a:r>
            <a:endParaRPr lang="ru-RU" b="1" dirty="0">
              <a:latin typeface="Times New Roman" pitchFamily="18" charset="0"/>
              <a:cs typeface="Times New Roman" pitchFamily="18" charset="0"/>
            </a:endParaRPr>
          </a:p>
        </p:txBody>
      </p:sp>
      <p:sp>
        <p:nvSpPr>
          <p:cNvPr id="9" name="Прямоугольник 8"/>
          <p:cNvSpPr/>
          <p:nvPr/>
        </p:nvSpPr>
        <p:spPr>
          <a:xfrm>
            <a:off x="1388409" y="2179603"/>
            <a:ext cx="6415474"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rgbClr val="FFFF66">
                      <a:alpha val="60000"/>
                    </a:srgbClr>
                  </a:glow>
                  <a:outerShdw blurRad="50800" dist="39000" dir="5460000" algn="tl">
                    <a:srgbClr val="000000">
                      <a:alpha val="38000"/>
                    </a:srgbClr>
                  </a:outerShdw>
                </a:effectLst>
                <a:latin typeface="Times New Roman" pitchFamily="18" charset="0"/>
                <a:cs typeface="Times New Roman" pitchFamily="18" charset="0"/>
              </a:rPr>
              <a:t>Почувствуй </a:t>
            </a:r>
          </a:p>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rgbClr val="FFFF66">
                      <a:alpha val="60000"/>
                    </a:srgbClr>
                  </a:glow>
                  <a:outerShdw blurRad="50800" dist="39000" dir="5460000" algn="tl">
                    <a:srgbClr val="000000">
                      <a:alpha val="38000"/>
                    </a:srgbClr>
                  </a:outerShdw>
                </a:effectLst>
                <a:latin typeface="Times New Roman" pitchFamily="18" charset="0"/>
                <a:cs typeface="Times New Roman" pitchFamily="18" charset="0"/>
              </a:rPr>
              <a:t>себя волшебником! </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rgbClr val="FFFF66">
                    <a:alpha val="60000"/>
                  </a:srgb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3136052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pic>
        <p:nvPicPr>
          <p:cNvPr id="5" name="Рисунок 4"/>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0" y="1"/>
            <a:ext cx="9144000" cy="6857999"/>
          </a:xfrm>
          <a:prstGeom prst="rect">
            <a:avLst/>
          </a:prstGeom>
        </p:spPr>
      </p:pic>
      <p:sp>
        <p:nvSpPr>
          <p:cNvPr id="2" name="Прямоугольник 1"/>
          <p:cNvSpPr/>
          <p:nvPr/>
        </p:nvSpPr>
        <p:spPr>
          <a:xfrm>
            <a:off x="827584" y="548680"/>
            <a:ext cx="3888432" cy="2554545"/>
          </a:xfrm>
          <a:prstGeom prst="rect">
            <a:avLst/>
          </a:prstGeom>
        </p:spPr>
        <p:txBody>
          <a:bodyPr wrap="square">
            <a:spAutoFit/>
          </a:bodyPr>
          <a:lstStyle/>
          <a:p>
            <a:r>
              <a:rPr lang="ru-RU" sz="2000" b="1" dirty="0">
                <a:solidFill>
                  <a:srgbClr val="002060"/>
                </a:solidFill>
              </a:rPr>
              <a:t>2. Один конец проволоки скручиваем с другим, образуя, таким образом, бутончик. Для концов достаточно будет оставить по 10см, поэтому лишнее мы срезаем. Таких маленьких пучков нам необходимо сделать 150 штук.</a:t>
            </a:r>
          </a:p>
        </p:txBody>
      </p:sp>
      <p:pic>
        <p:nvPicPr>
          <p:cNvPr id="6" name="Рисунок 5"/>
          <p:cNvPicPr/>
          <p:nvPr/>
        </p:nvPicPr>
        <p:blipFill>
          <a:blip r:embed="rId4" cstate="print"/>
          <a:stretch>
            <a:fillRect/>
          </a:stretch>
        </p:blipFill>
        <p:spPr>
          <a:xfrm>
            <a:off x="5004048" y="572318"/>
            <a:ext cx="3048000" cy="2286000"/>
          </a:xfrm>
          <a:prstGeom prst="rect">
            <a:avLst/>
          </a:prstGeom>
        </p:spPr>
      </p:pic>
      <p:pic>
        <p:nvPicPr>
          <p:cNvPr id="7" name="Рисунок 6"/>
          <p:cNvPicPr/>
          <p:nvPr/>
        </p:nvPicPr>
        <p:blipFill>
          <a:blip r:embed="rId5" cstate="print"/>
          <a:stretch>
            <a:fillRect/>
          </a:stretch>
        </p:blipFill>
        <p:spPr>
          <a:xfrm>
            <a:off x="4984682" y="3284984"/>
            <a:ext cx="3048000" cy="2286000"/>
          </a:xfrm>
          <a:prstGeom prst="rect">
            <a:avLst/>
          </a:prstGeom>
        </p:spPr>
      </p:pic>
      <p:sp>
        <p:nvSpPr>
          <p:cNvPr id="3" name="Прямоугольник 2"/>
          <p:cNvSpPr/>
          <p:nvPr/>
        </p:nvSpPr>
        <p:spPr>
          <a:xfrm>
            <a:off x="808638" y="3429000"/>
            <a:ext cx="4176044" cy="1323439"/>
          </a:xfrm>
          <a:prstGeom prst="rect">
            <a:avLst/>
          </a:prstGeom>
        </p:spPr>
        <p:txBody>
          <a:bodyPr wrap="square">
            <a:spAutoFit/>
          </a:bodyPr>
          <a:lstStyle/>
          <a:p>
            <a:r>
              <a:rPr lang="ru-RU" sz="2000" b="1" dirty="0">
                <a:solidFill>
                  <a:srgbClr val="002060"/>
                </a:solidFill>
              </a:rPr>
              <a:t>3. Далее из трех маленьких бутончиков скручиваем 1 большой пучок. В итоге должно выйти 50 таких пучков.</a:t>
            </a:r>
          </a:p>
        </p:txBody>
      </p:sp>
    </p:spTree>
    <p:extLst>
      <p:ext uri="{BB962C8B-B14F-4D97-AF65-F5344CB8AC3E}">
        <p14:creationId xmlns:p14="http://schemas.microsoft.com/office/powerpoint/2010/main" xmlns="" val="1910811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pic>
        <p:nvPicPr>
          <p:cNvPr id="5" name="Рисунок 4"/>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0" y="1"/>
            <a:ext cx="9144000" cy="6857999"/>
          </a:xfrm>
          <a:prstGeom prst="rect">
            <a:avLst/>
          </a:prstGeom>
        </p:spPr>
      </p:pic>
      <p:sp>
        <p:nvSpPr>
          <p:cNvPr id="2" name="Прямоугольник 1"/>
          <p:cNvSpPr/>
          <p:nvPr/>
        </p:nvSpPr>
        <p:spPr>
          <a:xfrm>
            <a:off x="611560" y="836712"/>
            <a:ext cx="4104456" cy="1631216"/>
          </a:xfrm>
          <a:prstGeom prst="rect">
            <a:avLst/>
          </a:prstGeom>
        </p:spPr>
        <p:txBody>
          <a:bodyPr wrap="square">
            <a:spAutoFit/>
          </a:bodyPr>
          <a:lstStyle/>
          <a:p>
            <a:r>
              <a:rPr lang="ru-RU" sz="2000" b="1" dirty="0">
                <a:solidFill>
                  <a:srgbClr val="002060"/>
                </a:solidFill>
              </a:rPr>
              <a:t>4. Для верхушки нам нужно 2 ветки. Для этого соединяем 3 пучка вместе, и обматываем их ниткой 1,5-2см, что будет являться основанием ветки.</a:t>
            </a:r>
          </a:p>
        </p:txBody>
      </p:sp>
      <p:pic>
        <p:nvPicPr>
          <p:cNvPr id="6" name="Рисунок 5"/>
          <p:cNvPicPr/>
          <p:nvPr/>
        </p:nvPicPr>
        <p:blipFill>
          <a:blip r:embed="rId4" cstate="print"/>
          <a:stretch>
            <a:fillRect/>
          </a:stretch>
        </p:blipFill>
        <p:spPr>
          <a:xfrm>
            <a:off x="4954960" y="589100"/>
            <a:ext cx="3276600" cy="2141220"/>
          </a:xfrm>
          <a:prstGeom prst="rect">
            <a:avLst/>
          </a:prstGeom>
        </p:spPr>
      </p:pic>
      <p:sp>
        <p:nvSpPr>
          <p:cNvPr id="3" name="Прямоугольник 2"/>
          <p:cNvSpPr/>
          <p:nvPr/>
        </p:nvSpPr>
        <p:spPr>
          <a:xfrm>
            <a:off x="720382" y="2564904"/>
            <a:ext cx="4104456" cy="2246769"/>
          </a:xfrm>
          <a:prstGeom prst="rect">
            <a:avLst/>
          </a:prstGeom>
        </p:spPr>
        <p:txBody>
          <a:bodyPr wrap="square">
            <a:spAutoFit/>
          </a:bodyPr>
          <a:lstStyle/>
          <a:p>
            <a:r>
              <a:rPr lang="ru-RU" sz="2000" b="1" dirty="0">
                <a:solidFill>
                  <a:srgbClr val="002060"/>
                </a:solidFill>
              </a:rPr>
              <a:t>5. Соединяем еще 2 раза по 2 пучка вместе, получим еще две такие веточки, которые мы также обматываем нитками. Присоединяем их к основной ветке по бокам на несколько миллиметров ниже.</a:t>
            </a:r>
          </a:p>
        </p:txBody>
      </p:sp>
      <p:pic>
        <p:nvPicPr>
          <p:cNvPr id="7" name="Рисунок 6"/>
          <p:cNvPicPr/>
          <p:nvPr/>
        </p:nvPicPr>
        <p:blipFill>
          <a:blip r:embed="rId5" cstate="print"/>
          <a:stretch>
            <a:fillRect/>
          </a:stretch>
        </p:blipFill>
        <p:spPr>
          <a:xfrm>
            <a:off x="4954960" y="3212976"/>
            <a:ext cx="3048000" cy="2286000"/>
          </a:xfrm>
          <a:prstGeom prst="rect">
            <a:avLst/>
          </a:prstGeom>
        </p:spPr>
      </p:pic>
      <p:sp>
        <p:nvSpPr>
          <p:cNvPr id="8" name="Прямоугольник 7"/>
          <p:cNvSpPr/>
          <p:nvPr/>
        </p:nvSpPr>
        <p:spPr>
          <a:xfrm>
            <a:off x="1903507" y="5726688"/>
            <a:ext cx="6624736" cy="400110"/>
          </a:xfrm>
          <a:prstGeom prst="rect">
            <a:avLst/>
          </a:prstGeom>
        </p:spPr>
        <p:txBody>
          <a:bodyPr wrap="square">
            <a:spAutoFit/>
          </a:bodyPr>
          <a:lstStyle/>
          <a:p>
            <a:r>
              <a:rPr lang="ru-RU" sz="2000" b="1" dirty="0">
                <a:solidFill>
                  <a:srgbClr val="002060"/>
                </a:solidFill>
              </a:rPr>
              <a:t>Одна ветка готова. Назовем их ветками первого порядка</a:t>
            </a:r>
            <a:r>
              <a:rPr lang="ru-RU" dirty="0"/>
              <a:t>.</a:t>
            </a:r>
          </a:p>
        </p:txBody>
      </p:sp>
    </p:spTree>
    <p:extLst>
      <p:ext uri="{BB962C8B-B14F-4D97-AF65-F5344CB8AC3E}">
        <p14:creationId xmlns:p14="http://schemas.microsoft.com/office/powerpoint/2010/main" xmlns="" val="511129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pic>
        <p:nvPicPr>
          <p:cNvPr id="5" name="Рисунок 4"/>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0" y="1"/>
            <a:ext cx="9144000" cy="6857999"/>
          </a:xfrm>
          <a:prstGeom prst="rect">
            <a:avLst/>
          </a:prstGeom>
        </p:spPr>
      </p:pic>
      <p:sp>
        <p:nvSpPr>
          <p:cNvPr id="2" name="Прямоугольник 1"/>
          <p:cNvSpPr/>
          <p:nvPr/>
        </p:nvSpPr>
        <p:spPr>
          <a:xfrm>
            <a:off x="755576" y="548680"/>
            <a:ext cx="3456384" cy="3785652"/>
          </a:xfrm>
          <a:prstGeom prst="rect">
            <a:avLst/>
          </a:prstGeom>
        </p:spPr>
        <p:txBody>
          <a:bodyPr wrap="square">
            <a:spAutoFit/>
          </a:bodyPr>
          <a:lstStyle/>
          <a:p>
            <a:r>
              <a:rPr lang="ru-RU" sz="2000" b="1" dirty="0">
                <a:solidFill>
                  <a:srgbClr val="002060"/>
                </a:solidFill>
              </a:rPr>
              <a:t>6. Делаем еще одну такую же ветку. Соединяем два пучка и прикрепляем к ним проволоку 1мм длиной 12см</a:t>
            </a:r>
            <a:r>
              <a:rPr lang="ru-RU" sz="2000" b="1" dirty="0" smtClean="0">
                <a:solidFill>
                  <a:srgbClr val="002060"/>
                </a:solidFill>
              </a:rPr>
              <a:t>.</a:t>
            </a:r>
          </a:p>
          <a:p>
            <a:endParaRPr lang="ru-RU" sz="2000" b="1" dirty="0">
              <a:solidFill>
                <a:srgbClr val="002060"/>
              </a:solidFill>
            </a:endParaRPr>
          </a:p>
          <a:p>
            <a:r>
              <a:rPr lang="ru-RU" sz="2000" b="1" dirty="0">
                <a:solidFill>
                  <a:srgbClr val="002060"/>
                </a:solidFill>
              </a:rPr>
              <a:t>7. Обматываем нитками и затем присоединяем еще 3 ветки по 2 пучка. При этом на ветке должно получиться четыре ответвления. Это ветки второго порядка.</a:t>
            </a:r>
          </a:p>
        </p:txBody>
      </p:sp>
      <p:pic>
        <p:nvPicPr>
          <p:cNvPr id="6" name="Рисунок 5"/>
          <p:cNvPicPr/>
          <p:nvPr/>
        </p:nvPicPr>
        <p:blipFill>
          <a:blip r:embed="rId4" cstate="print"/>
          <a:stretch>
            <a:fillRect/>
          </a:stretch>
        </p:blipFill>
        <p:spPr>
          <a:xfrm>
            <a:off x="5004048" y="1772816"/>
            <a:ext cx="3048000" cy="2286000"/>
          </a:xfrm>
          <a:prstGeom prst="rect">
            <a:avLst/>
          </a:prstGeom>
        </p:spPr>
      </p:pic>
    </p:spTree>
    <p:extLst>
      <p:ext uri="{BB962C8B-B14F-4D97-AF65-F5344CB8AC3E}">
        <p14:creationId xmlns:p14="http://schemas.microsoft.com/office/powerpoint/2010/main" xmlns="" val="990460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pic>
        <p:nvPicPr>
          <p:cNvPr id="5" name="Рисунок 4"/>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0" y="1"/>
            <a:ext cx="9144000" cy="6857999"/>
          </a:xfrm>
          <a:prstGeom prst="rect">
            <a:avLst/>
          </a:prstGeom>
        </p:spPr>
      </p:pic>
      <p:sp>
        <p:nvSpPr>
          <p:cNvPr id="2" name="Прямоугольник 1"/>
          <p:cNvSpPr/>
          <p:nvPr/>
        </p:nvSpPr>
        <p:spPr>
          <a:xfrm>
            <a:off x="611560" y="620688"/>
            <a:ext cx="7704856" cy="2246769"/>
          </a:xfrm>
          <a:prstGeom prst="rect">
            <a:avLst/>
          </a:prstGeom>
        </p:spPr>
        <p:txBody>
          <a:bodyPr wrap="square">
            <a:spAutoFit/>
          </a:bodyPr>
          <a:lstStyle/>
          <a:p>
            <a:r>
              <a:rPr lang="ru-RU" sz="2000" b="1" dirty="0">
                <a:solidFill>
                  <a:srgbClr val="002060"/>
                </a:solidFill>
              </a:rPr>
              <a:t>8. Нам нужно сделать еще 2 ветки третьего порядка. Их делаем также, но увеличиваем количество пучков на один. Таким образом, на ветке будет 5 ответвлений. Здесь работает ваша фантазия, поэтому располагайте их как вам угодно.</a:t>
            </a:r>
          </a:p>
          <a:p>
            <a:r>
              <a:rPr lang="ru-RU" sz="2000" b="1" dirty="0">
                <a:solidFill>
                  <a:srgbClr val="002060"/>
                </a:solidFill>
              </a:rPr>
              <a:t>Все детали для дерева готовы, теперь нам остается только соединить все детали воедино. Этот процесс нехитрый и наоборот, даже увлекательный</a:t>
            </a:r>
            <a:r>
              <a:rPr lang="ru-RU" dirty="0"/>
              <a:t>.</a:t>
            </a:r>
          </a:p>
        </p:txBody>
      </p:sp>
      <p:sp>
        <p:nvSpPr>
          <p:cNvPr id="3" name="Прямоугольник 2"/>
          <p:cNvSpPr/>
          <p:nvPr/>
        </p:nvSpPr>
        <p:spPr>
          <a:xfrm>
            <a:off x="899591" y="3093060"/>
            <a:ext cx="3096345" cy="1323439"/>
          </a:xfrm>
          <a:prstGeom prst="rect">
            <a:avLst/>
          </a:prstGeom>
        </p:spPr>
        <p:txBody>
          <a:bodyPr wrap="square">
            <a:spAutoFit/>
          </a:bodyPr>
          <a:lstStyle/>
          <a:p>
            <a:pPr lvl="0"/>
            <a:r>
              <a:rPr lang="ru-RU" sz="2000" b="1" dirty="0" smtClean="0">
                <a:solidFill>
                  <a:srgbClr val="002060"/>
                </a:solidFill>
              </a:rPr>
              <a:t>9.Объединяем </a:t>
            </a:r>
            <a:r>
              <a:rPr lang="ru-RU" sz="2000" b="1" dirty="0">
                <a:solidFill>
                  <a:srgbClr val="002060"/>
                </a:solidFill>
              </a:rPr>
              <a:t>вместе ветки первого порядка, прикручивая их к проволоке 3мм.</a:t>
            </a:r>
          </a:p>
        </p:txBody>
      </p:sp>
      <p:pic>
        <p:nvPicPr>
          <p:cNvPr id="6" name="Рисунок 5"/>
          <p:cNvPicPr/>
          <p:nvPr/>
        </p:nvPicPr>
        <p:blipFill>
          <a:blip r:embed="rId4" cstate="print"/>
          <a:stretch>
            <a:fillRect/>
          </a:stretch>
        </p:blipFill>
        <p:spPr>
          <a:xfrm>
            <a:off x="4463988" y="2852936"/>
            <a:ext cx="3372036" cy="2592288"/>
          </a:xfrm>
          <a:prstGeom prst="rect">
            <a:avLst/>
          </a:prstGeom>
        </p:spPr>
      </p:pic>
    </p:spTree>
    <p:extLst>
      <p:ext uri="{BB962C8B-B14F-4D97-AF65-F5344CB8AC3E}">
        <p14:creationId xmlns:p14="http://schemas.microsoft.com/office/powerpoint/2010/main" xmlns="" val="2327908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pic>
        <p:nvPicPr>
          <p:cNvPr id="5" name="Рисунок 4"/>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0" y="1"/>
            <a:ext cx="9144000" cy="6857999"/>
          </a:xfrm>
          <a:prstGeom prst="rect">
            <a:avLst/>
          </a:prstGeom>
        </p:spPr>
      </p:pic>
      <p:sp>
        <p:nvSpPr>
          <p:cNvPr id="2" name="Прямоугольник 1"/>
          <p:cNvSpPr/>
          <p:nvPr/>
        </p:nvSpPr>
        <p:spPr>
          <a:xfrm>
            <a:off x="1043608" y="908720"/>
            <a:ext cx="3024336" cy="1323439"/>
          </a:xfrm>
          <a:prstGeom prst="rect">
            <a:avLst/>
          </a:prstGeom>
        </p:spPr>
        <p:txBody>
          <a:bodyPr wrap="square">
            <a:spAutoFit/>
          </a:bodyPr>
          <a:lstStyle/>
          <a:p>
            <a:pPr lvl="0"/>
            <a:r>
              <a:rPr lang="ru-RU" sz="2000" b="1" dirty="0" smtClean="0">
                <a:solidFill>
                  <a:srgbClr val="002060"/>
                </a:solidFill>
              </a:rPr>
              <a:t>10.Присоединяем </a:t>
            </a:r>
            <a:r>
              <a:rPr lang="ru-RU" sz="2000" b="1" dirty="0">
                <a:solidFill>
                  <a:srgbClr val="002060"/>
                </a:solidFill>
              </a:rPr>
              <a:t>ветки второго порядка и сразу третьего. Обматываем ниткой.</a:t>
            </a:r>
          </a:p>
        </p:txBody>
      </p:sp>
      <p:pic>
        <p:nvPicPr>
          <p:cNvPr id="6" name="Рисунок 5"/>
          <p:cNvPicPr/>
          <p:nvPr/>
        </p:nvPicPr>
        <p:blipFill>
          <a:blip r:embed="rId4" cstate="print"/>
          <a:stretch>
            <a:fillRect/>
          </a:stretch>
        </p:blipFill>
        <p:spPr>
          <a:xfrm>
            <a:off x="4788024" y="764704"/>
            <a:ext cx="2506980" cy="1880235"/>
          </a:xfrm>
          <a:prstGeom prst="rect">
            <a:avLst/>
          </a:prstGeom>
        </p:spPr>
      </p:pic>
      <p:sp>
        <p:nvSpPr>
          <p:cNvPr id="3" name="Прямоугольник 2"/>
          <p:cNvSpPr/>
          <p:nvPr/>
        </p:nvSpPr>
        <p:spPr>
          <a:xfrm>
            <a:off x="1043608" y="2924944"/>
            <a:ext cx="2808312" cy="707886"/>
          </a:xfrm>
          <a:prstGeom prst="rect">
            <a:avLst/>
          </a:prstGeom>
        </p:spPr>
        <p:txBody>
          <a:bodyPr wrap="square">
            <a:spAutoFit/>
          </a:bodyPr>
          <a:lstStyle/>
          <a:p>
            <a:pPr lvl="0"/>
            <a:r>
              <a:rPr lang="ru-RU" sz="2000" b="1" dirty="0" smtClean="0">
                <a:solidFill>
                  <a:srgbClr val="002060"/>
                </a:solidFill>
              </a:rPr>
              <a:t>11.Низ </a:t>
            </a:r>
            <a:r>
              <a:rPr lang="ru-RU" sz="2000" b="1" dirty="0">
                <a:solidFill>
                  <a:srgbClr val="002060"/>
                </a:solidFill>
              </a:rPr>
              <a:t>проволоки сгибаем.</a:t>
            </a:r>
          </a:p>
        </p:txBody>
      </p:sp>
      <p:pic>
        <p:nvPicPr>
          <p:cNvPr id="7" name="Рисунок 6"/>
          <p:cNvPicPr/>
          <p:nvPr/>
        </p:nvPicPr>
        <p:blipFill>
          <a:blip r:embed="rId5" cstate="print"/>
          <a:stretch>
            <a:fillRect/>
          </a:stretch>
        </p:blipFill>
        <p:spPr>
          <a:xfrm>
            <a:off x="4816255" y="2924944"/>
            <a:ext cx="2552700" cy="3407410"/>
          </a:xfrm>
          <a:prstGeom prst="rect">
            <a:avLst/>
          </a:prstGeom>
        </p:spPr>
      </p:pic>
    </p:spTree>
    <p:extLst>
      <p:ext uri="{BB962C8B-B14F-4D97-AF65-F5344CB8AC3E}">
        <p14:creationId xmlns:p14="http://schemas.microsoft.com/office/powerpoint/2010/main" xmlns="" val="1190611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pic>
        <p:nvPicPr>
          <p:cNvPr id="5" name="Рисунок 4"/>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0" y="1"/>
            <a:ext cx="9144000" cy="6857999"/>
          </a:xfrm>
          <a:prstGeom prst="rect">
            <a:avLst/>
          </a:prstGeom>
        </p:spPr>
      </p:pic>
      <p:sp>
        <p:nvSpPr>
          <p:cNvPr id="2" name="Прямоугольник 1"/>
          <p:cNvSpPr/>
          <p:nvPr/>
        </p:nvSpPr>
        <p:spPr>
          <a:xfrm>
            <a:off x="2051720" y="908720"/>
            <a:ext cx="5472608" cy="4985980"/>
          </a:xfrm>
          <a:prstGeom prst="rect">
            <a:avLst/>
          </a:prstGeom>
        </p:spPr>
        <p:txBody>
          <a:bodyPr wrap="square">
            <a:spAutoFit/>
          </a:bodyPr>
          <a:lstStyle/>
          <a:p>
            <a:r>
              <a:rPr lang="ru-RU" sz="2000" b="1" u="sng" dirty="0">
                <a:solidFill>
                  <a:srgbClr val="0070C0"/>
                </a:solidFill>
              </a:rPr>
              <a:t>Для </a:t>
            </a:r>
            <a:r>
              <a:rPr lang="ru-RU" sz="2000" b="1" u="sng" dirty="0" smtClean="0">
                <a:solidFill>
                  <a:srgbClr val="0070C0"/>
                </a:solidFill>
              </a:rPr>
              <a:t>приготовления </a:t>
            </a:r>
            <a:r>
              <a:rPr lang="ru-RU" sz="2000" b="1" u="sng" dirty="0" err="1">
                <a:solidFill>
                  <a:srgbClr val="0070C0"/>
                </a:solidFill>
              </a:rPr>
              <a:t>бонсая</a:t>
            </a:r>
            <a:r>
              <a:rPr lang="ru-RU" sz="2000" b="1" u="sng" dirty="0">
                <a:solidFill>
                  <a:srgbClr val="0070C0"/>
                </a:solidFill>
              </a:rPr>
              <a:t> из бисера своими руками, нам понадобится формочка, в качестве которой вы можете использовать емкость любой формы</a:t>
            </a:r>
            <a:r>
              <a:rPr lang="ru-RU" sz="2000" b="1" u="sng" dirty="0" smtClean="0">
                <a:solidFill>
                  <a:srgbClr val="0070C0"/>
                </a:solidFill>
              </a:rPr>
              <a:t>.</a:t>
            </a:r>
            <a:endParaRPr lang="ru-RU" sz="2000" b="1" u="sng" dirty="0">
              <a:solidFill>
                <a:srgbClr val="0070C0"/>
              </a:solidFill>
            </a:endParaRPr>
          </a:p>
          <a:p>
            <a:r>
              <a:rPr lang="ru-RU" sz="2000" b="1" dirty="0">
                <a:solidFill>
                  <a:srgbClr val="002060"/>
                </a:solidFill>
              </a:rPr>
              <a:t>1. Формочку накроем полиэтиленом для дальнейшего удобства</a:t>
            </a:r>
            <a:r>
              <a:rPr lang="ru-RU" sz="2000" b="1" dirty="0" smtClean="0">
                <a:solidFill>
                  <a:srgbClr val="002060"/>
                </a:solidFill>
              </a:rPr>
              <a:t>.</a:t>
            </a:r>
            <a:endParaRPr lang="ru-RU" sz="2000" b="1" dirty="0">
              <a:solidFill>
                <a:srgbClr val="002060"/>
              </a:solidFill>
            </a:endParaRPr>
          </a:p>
          <a:p>
            <a:r>
              <a:rPr lang="ru-RU" sz="2000" b="1" dirty="0">
                <a:solidFill>
                  <a:srgbClr val="002060"/>
                </a:solidFill>
              </a:rPr>
              <a:t>2. Алебастр разводим водой, заливаем в формочку. Ставим дерево из бисера в формочку, даем алебастру высохнуть</a:t>
            </a:r>
            <a:r>
              <a:rPr lang="ru-RU" sz="2000" b="1" dirty="0" smtClean="0">
                <a:solidFill>
                  <a:srgbClr val="002060"/>
                </a:solidFill>
              </a:rPr>
              <a:t>.</a:t>
            </a:r>
            <a:endParaRPr lang="ru-RU" sz="2000" b="1" dirty="0">
              <a:solidFill>
                <a:srgbClr val="002060"/>
              </a:solidFill>
            </a:endParaRPr>
          </a:p>
          <a:p>
            <a:r>
              <a:rPr lang="ru-RU" sz="2000" b="1" dirty="0">
                <a:solidFill>
                  <a:srgbClr val="002060"/>
                </a:solidFill>
              </a:rPr>
              <a:t>3. На ствол наносим смесь клея и алебастра. То же проделываем с ветками. Даем высохнуть</a:t>
            </a:r>
            <a:r>
              <a:rPr lang="ru-RU" sz="2000" b="1" dirty="0" smtClean="0">
                <a:solidFill>
                  <a:srgbClr val="002060"/>
                </a:solidFill>
              </a:rPr>
              <a:t>.</a:t>
            </a:r>
            <a:r>
              <a:rPr lang="ru-RU" sz="2000" b="1" dirty="0">
                <a:solidFill>
                  <a:srgbClr val="002060"/>
                </a:solidFill>
              </a:rPr>
              <a:t> </a:t>
            </a:r>
          </a:p>
          <a:p>
            <a:r>
              <a:rPr lang="ru-RU" sz="2000" b="1" dirty="0">
                <a:solidFill>
                  <a:srgbClr val="002060"/>
                </a:solidFill>
              </a:rPr>
              <a:t>4. Зубочисткой сделаем небольшие бороздки на стволе. Можно обойтись и без них, но так дерево будет смотреться естественней. Даем подсохнуть</a:t>
            </a:r>
            <a:r>
              <a:rPr lang="ru-RU" sz="2000" b="1" dirty="0" smtClean="0">
                <a:solidFill>
                  <a:srgbClr val="002060"/>
                </a:solidFill>
              </a:rPr>
              <a:t>.</a:t>
            </a:r>
            <a:endParaRPr lang="ru-RU" sz="2000" b="1" dirty="0">
              <a:solidFill>
                <a:srgbClr val="002060"/>
              </a:solidFill>
            </a:endParaRPr>
          </a:p>
          <a:p>
            <a:r>
              <a:rPr lang="ru-RU" dirty="0"/>
              <a:t> </a:t>
            </a:r>
          </a:p>
        </p:txBody>
      </p:sp>
    </p:spTree>
    <p:extLst>
      <p:ext uri="{BB962C8B-B14F-4D97-AF65-F5344CB8AC3E}">
        <p14:creationId xmlns:p14="http://schemas.microsoft.com/office/powerpoint/2010/main" xmlns="" val="2883701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pic>
        <p:nvPicPr>
          <p:cNvPr id="5" name="Рисунок 4"/>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0" y="1"/>
            <a:ext cx="9144000" cy="6857999"/>
          </a:xfrm>
          <a:prstGeom prst="rect">
            <a:avLst/>
          </a:prstGeom>
        </p:spPr>
      </p:pic>
      <p:sp>
        <p:nvSpPr>
          <p:cNvPr id="2" name="Прямоугольник 1"/>
          <p:cNvSpPr/>
          <p:nvPr/>
        </p:nvSpPr>
        <p:spPr>
          <a:xfrm>
            <a:off x="2286000" y="-2572643"/>
            <a:ext cx="4572000" cy="369332"/>
          </a:xfrm>
          <a:prstGeom prst="rect">
            <a:avLst/>
          </a:prstGeom>
        </p:spPr>
        <p:txBody>
          <a:bodyPr>
            <a:spAutoFit/>
          </a:bodyPr>
          <a:lstStyle/>
          <a:p>
            <a:r>
              <a:rPr lang="ru-RU" dirty="0"/>
              <a:t> </a:t>
            </a:r>
          </a:p>
        </p:txBody>
      </p:sp>
      <p:sp>
        <p:nvSpPr>
          <p:cNvPr id="3" name="Прямоугольник 2"/>
          <p:cNvSpPr/>
          <p:nvPr/>
        </p:nvSpPr>
        <p:spPr>
          <a:xfrm>
            <a:off x="2311901" y="766732"/>
            <a:ext cx="5284435" cy="4401205"/>
          </a:xfrm>
          <a:prstGeom prst="rect">
            <a:avLst/>
          </a:prstGeom>
        </p:spPr>
        <p:txBody>
          <a:bodyPr wrap="square">
            <a:spAutoFit/>
          </a:bodyPr>
          <a:lstStyle/>
          <a:p>
            <a:r>
              <a:rPr lang="ru-RU" sz="2000" b="1" dirty="0">
                <a:solidFill>
                  <a:srgbClr val="002060"/>
                </a:solidFill>
              </a:rPr>
              <a:t>5. После того, как основа застыла, аккуратно вынимаем ее из формочки за полиэтилен.</a:t>
            </a:r>
          </a:p>
          <a:p>
            <a:r>
              <a:rPr lang="ru-RU" sz="2000" b="1" dirty="0">
                <a:solidFill>
                  <a:srgbClr val="002060"/>
                </a:solidFill>
              </a:rPr>
              <a:t>6. Ствол и основу покрываем краской. На ствол наносим акриловую краску коричневого цвета. Когда она подсохнет, сверху можно нанести немного бронзовой краски, используя жесткую щеточку.</a:t>
            </a:r>
          </a:p>
          <a:p>
            <a:r>
              <a:rPr lang="ru-RU" sz="2000" b="1" dirty="0">
                <a:solidFill>
                  <a:srgbClr val="002060"/>
                </a:solidFill>
              </a:rPr>
              <a:t>7. Далее декорируем </a:t>
            </a:r>
            <a:r>
              <a:rPr lang="ru-RU" sz="2000" b="1" dirty="0" err="1">
                <a:solidFill>
                  <a:srgbClr val="002060"/>
                </a:solidFill>
              </a:rPr>
              <a:t>бонсай</a:t>
            </a:r>
            <a:r>
              <a:rPr lang="ru-RU" sz="2000" b="1" dirty="0">
                <a:solidFill>
                  <a:srgbClr val="002060"/>
                </a:solidFill>
              </a:rPr>
              <a:t> из бисера по вашему вкусу. Приклеиваем камушки, стеклышки и т.п.</a:t>
            </a:r>
          </a:p>
          <a:p>
            <a:r>
              <a:rPr lang="ru-RU" sz="2000" b="1" dirty="0">
                <a:solidFill>
                  <a:srgbClr val="002060"/>
                </a:solidFill>
              </a:rPr>
              <a:t>Мы создали </a:t>
            </a:r>
            <a:r>
              <a:rPr lang="ru-RU" sz="2000" b="1" dirty="0" err="1">
                <a:solidFill>
                  <a:srgbClr val="002060"/>
                </a:solidFill>
              </a:rPr>
              <a:t>бонсай</a:t>
            </a:r>
            <a:r>
              <a:rPr lang="ru-RU" sz="2000" b="1" dirty="0">
                <a:solidFill>
                  <a:srgbClr val="002060"/>
                </a:solidFill>
              </a:rPr>
              <a:t> из бисера своими руками. Вам не придется за ним ухаживать и поливать, все, что вам нужно делать - просто восхищаться вашим творением.</a:t>
            </a:r>
          </a:p>
        </p:txBody>
      </p:sp>
    </p:spTree>
    <p:extLst>
      <p:ext uri="{BB962C8B-B14F-4D97-AF65-F5344CB8AC3E}">
        <p14:creationId xmlns:p14="http://schemas.microsoft.com/office/powerpoint/2010/main" xmlns="" val="1444586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pic>
        <p:nvPicPr>
          <p:cNvPr id="5" name="Рисунок 4"/>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0" y="1"/>
            <a:ext cx="9144000" cy="6857999"/>
          </a:xfrm>
          <a:prstGeom prst="rect">
            <a:avLst/>
          </a:prstGeom>
        </p:spPr>
      </p:pic>
      <p:sp>
        <p:nvSpPr>
          <p:cNvPr id="2" name="Прямоугольник 1"/>
          <p:cNvSpPr/>
          <p:nvPr/>
        </p:nvSpPr>
        <p:spPr>
          <a:xfrm>
            <a:off x="2286000" y="980728"/>
            <a:ext cx="4572000" cy="584775"/>
          </a:xfrm>
          <a:prstGeom prst="rect">
            <a:avLst/>
          </a:prstGeom>
        </p:spPr>
        <p:txBody>
          <a:bodyPr>
            <a:spAutoFit/>
          </a:bodyPr>
          <a:lstStyle/>
          <a:p>
            <a:r>
              <a:rPr lang="ru-RU" sz="3200" b="1" u="sng" dirty="0" smtClean="0">
                <a:solidFill>
                  <a:srgbClr val="00B0F0"/>
                </a:solidFill>
              </a:rPr>
              <a:t>Вот итог нашей работы</a:t>
            </a:r>
            <a:endParaRPr lang="ru-RU" sz="3200" b="1" u="sng" dirty="0">
              <a:solidFill>
                <a:srgbClr val="00B0F0"/>
              </a:solidFill>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411760" y="1742133"/>
            <a:ext cx="4310211" cy="4399589"/>
          </a:xfrm>
          <a:prstGeom prst="rect">
            <a:avLst/>
          </a:prstGeom>
        </p:spPr>
      </p:pic>
    </p:spTree>
    <p:extLst>
      <p:ext uri="{BB962C8B-B14F-4D97-AF65-F5344CB8AC3E}">
        <p14:creationId xmlns:p14="http://schemas.microsoft.com/office/powerpoint/2010/main" xmlns="" val="1848532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pic>
        <p:nvPicPr>
          <p:cNvPr id="5" name="Рисунок 4"/>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0" y="1"/>
            <a:ext cx="9144000" cy="6857999"/>
          </a:xfrm>
          <a:prstGeom prst="rect">
            <a:avLst/>
          </a:prstGeom>
        </p:spPr>
      </p:pic>
      <p:graphicFrame>
        <p:nvGraphicFramePr>
          <p:cNvPr id="8" name="Диаграмма 7"/>
          <p:cNvGraphicFramePr/>
          <p:nvPr>
            <p:extLst>
              <p:ext uri="{D42A27DB-BD31-4B8C-83A1-F6EECF244321}">
                <p14:modId xmlns:p14="http://schemas.microsoft.com/office/powerpoint/2010/main" xmlns="" val="3139067691"/>
              </p:ext>
            </p:extLst>
          </p:nvPr>
        </p:nvGraphicFramePr>
        <p:xfrm>
          <a:off x="2172072" y="1619519"/>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9" name="Прямоугольник 8"/>
          <p:cNvSpPr/>
          <p:nvPr/>
        </p:nvSpPr>
        <p:spPr>
          <a:xfrm>
            <a:off x="1187624" y="764704"/>
            <a:ext cx="6984776" cy="830997"/>
          </a:xfrm>
          <a:prstGeom prst="rect">
            <a:avLst/>
          </a:prstGeom>
        </p:spPr>
        <p:txBody>
          <a:bodyPr wrap="square">
            <a:spAutoFit/>
          </a:bodyPr>
          <a:lstStyle/>
          <a:p>
            <a:pPr algn="ctr"/>
            <a:r>
              <a:rPr lang="ru-RU" sz="2400" b="1" u="sng" dirty="0">
                <a:solidFill>
                  <a:srgbClr val="FF0000"/>
                </a:solidFill>
              </a:rPr>
              <a:t>Интересно ли вам и Вашему ребенку заниматься бисерным дизайном?          </a:t>
            </a:r>
            <a:endParaRPr lang="ru-RU" sz="2400" u="sng" dirty="0">
              <a:solidFill>
                <a:srgbClr val="FF0000"/>
              </a:solidFill>
            </a:endParaRPr>
          </a:p>
        </p:txBody>
      </p:sp>
      <p:sp>
        <p:nvSpPr>
          <p:cNvPr id="10" name="Прямоугольник 9"/>
          <p:cNvSpPr/>
          <p:nvPr/>
        </p:nvSpPr>
        <p:spPr>
          <a:xfrm>
            <a:off x="5513109" y="6093296"/>
            <a:ext cx="2646040" cy="369332"/>
          </a:xfrm>
          <a:prstGeom prst="rect">
            <a:avLst/>
          </a:prstGeom>
        </p:spPr>
        <p:txBody>
          <a:bodyPr wrap="square">
            <a:spAutoFit/>
          </a:bodyPr>
          <a:lstStyle/>
          <a:p>
            <a:endParaRPr lang="ru-RU" dirty="0"/>
          </a:p>
        </p:txBody>
      </p:sp>
      <p:sp>
        <p:nvSpPr>
          <p:cNvPr id="11" name="Прямоугольник 10"/>
          <p:cNvSpPr/>
          <p:nvPr/>
        </p:nvSpPr>
        <p:spPr>
          <a:xfrm>
            <a:off x="6384041" y="5845463"/>
            <a:ext cx="1368152" cy="369332"/>
          </a:xfrm>
          <a:prstGeom prst="rect">
            <a:avLst/>
          </a:prstGeom>
        </p:spPr>
        <p:txBody>
          <a:bodyPr wrap="square">
            <a:spAutoFit/>
          </a:bodyPr>
          <a:lstStyle/>
          <a:p>
            <a:r>
              <a:rPr lang="ru-RU" b="1" dirty="0" smtClean="0"/>
              <a:t>Да</a:t>
            </a:r>
            <a:endParaRPr lang="ru-RU" dirty="0"/>
          </a:p>
        </p:txBody>
      </p:sp>
      <p:sp>
        <p:nvSpPr>
          <p:cNvPr id="12" name="Прямоугольник 11"/>
          <p:cNvSpPr/>
          <p:nvPr/>
        </p:nvSpPr>
        <p:spPr>
          <a:xfrm>
            <a:off x="3131840" y="5851441"/>
            <a:ext cx="864096" cy="369332"/>
          </a:xfrm>
          <a:prstGeom prst="rect">
            <a:avLst/>
          </a:prstGeom>
        </p:spPr>
        <p:txBody>
          <a:bodyPr wrap="square">
            <a:spAutoFit/>
          </a:bodyPr>
          <a:lstStyle/>
          <a:p>
            <a:r>
              <a:rPr lang="ru-RU" b="1" dirty="0" smtClean="0"/>
              <a:t>Нет</a:t>
            </a:r>
            <a:endParaRPr lang="ru-RU" dirty="0"/>
          </a:p>
        </p:txBody>
      </p:sp>
      <p:sp>
        <p:nvSpPr>
          <p:cNvPr id="13" name="Прямоугольник 12"/>
          <p:cNvSpPr/>
          <p:nvPr/>
        </p:nvSpPr>
        <p:spPr>
          <a:xfrm>
            <a:off x="4211960" y="5568464"/>
            <a:ext cx="1944216" cy="923330"/>
          </a:xfrm>
          <a:prstGeom prst="rect">
            <a:avLst/>
          </a:prstGeom>
        </p:spPr>
        <p:txBody>
          <a:bodyPr wrap="square">
            <a:spAutoFit/>
          </a:bodyPr>
          <a:lstStyle/>
          <a:p>
            <a:pPr algn="ctr"/>
            <a:r>
              <a:rPr lang="ru-RU" b="1" dirty="0" smtClean="0"/>
              <a:t>Далеко не в первую     очередь</a:t>
            </a:r>
            <a:endParaRPr lang="ru-RU" dirty="0"/>
          </a:p>
        </p:txBody>
      </p:sp>
    </p:spTree>
    <p:extLst>
      <p:ext uri="{BB962C8B-B14F-4D97-AF65-F5344CB8AC3E}">
        <p14:creationId xmlns:p14="http://schemas.microsoft.com/office/powerpoint/2010/main" xmlns="" val="3060068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pic>
        <p:nvPicPr>
          <p:cNvPr id="5" name="Рисунок 4"/>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0" y="-1"/>
            <a:ext cx="9144000" cy="6857999"/>
          </a:xfrm>
          <a:prstGeom prst="rect">
            <a:avLst/>
          </a:prstGeom>
        </p:spPr>
      </p:pic>
      <p:sp>
        <p:nvSpPr>
          <p:cNvPr id="10" name="Прямоугольник 9"/>
          <p:cNvSpPr/>
          <p:nvPr/>
        </p:nvSpPr>
        <p:spPr>
          <a:xfrm>
            <a:off x="5513109" y="6093296"/>
            <a:ext cx="2646040" cy="369332"/>
          </a:xfrm>
          <a:prstGeom prst="rect">
            <a:avLst/>
          </a:prstGeom>
        </p:spPr>
        <p:txBody>
          <a:bodyPr wrap="square">
            <a:spAutoFit/>
          </a:bodyPr>
          <a:lstStyle/>
          <a:p>
            <a:endParaRPr lang="ru-RU" dirty="0"/>
          </a:p>
        </p:txBody>
      </p:sp>
      <p:sp>
        <p:nvSpPr>
          <p:cNvPr id="2" name="Прямоугольник 1"/>
          <p:cNvSpPr/>
          <p:nvPr/>
        </p:nvSpPr>
        <p:spPr>
          <a:xfrm>
            <a:off x="2173865" y="1268760"/>
            <a:ext cx="5350463" cy="4524315"/>
          </a:xfrm>
          <a:prstGeom prst="rect">
            <a:avLst/>
          </a:prstGeom>
        </p:spPr>
        <p:txBody>
          <a:bodyPr wrap="square">
            <a:spAutoFit/>
          </a:bodyPr>
          <a:lstStyle/>
          <a:p>
            <a:pPr algn="ctr"/>
            <a:r>
              <a:rPr lang="ru-RU" sz="2400" b="1" dirty="0">
                <a:solidFill>
                  <a:srgbClr val="002060"/>
                </a:solidFill>
              </a:rPr>
              <a:t>Почувствуйте себя волшебником!  Нити, бисер и Ваша фантазия позволят Вам творить чудеса! </a:t>
            </a:r>
          </a:p>
          <a:p>
            <a:pPr algn="ctr"/>
            <a:r>
              <a:rPr lang="ru-RU" sz="2400" b="1" dirty="0">
                <a:solidFill>
                  <a:srgbClr val="002060"/>
                </a:solidFill>
              </a:rPr>
              <a:t>Вы научитесь делать украшения своими руками, познаете секреты мастерства, быстро освоите навыки и приемы бисерного плетения и  откроете для себя мир красоты!</a:t>
            </a:r>
          </a:p>
          <a:p>
            <a:pPr algn="ctr"/>
            <a:r>
              <a:rPr lang="ru-RU" sz="2400" b="1" dirty="0">
                <a:solidFill>
                  <a:srgbClr val="002060"/>
                </a:solidFill>
              </a:rPr>
              <a:t>Потрясающие украшения ручной работы могут стать лучшим подарком для Ваших близких.   Подарите себе праздник!</a:t>
            </a:r>
          </a:p>
        </p:txBody>
      </p:sp>
    </p:spTree>
    <p:extLst>
      <p:ext uri="{BB962C8B-B14F-4D97-AF65-F5344CB8AC3E}">
        <p14:creationId xmlns:p14="http://schemas.microsoft.com/office/powerpoint/2010/main" xmlns="" val="3981961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pic>
        <p:nvPicPr>
          <p:cNvPr id="5" name="Рисунок 4"/>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0" y="1"/>
            <a:ext cx="9166124" cy="6857999"/>
          </a:xfrm>
          <a:prstGeom prst="rect">
            <a:avLst/>
          </a:prstGeom>
        </p:spPr>
      </p:pic>
      <p:sp>
        <p:nvSpPr>
          <p:cNvPr id="3" name="Прямоугольник 2"/>
          <p:cNvSpPr/>
          <p:nvPr/>
        </p:nvSpPr>
        <p:spPr>
          <a:xfrm>
            <a:off x="1661162" y="548680"/>
            <a:ext cx="6819715" cy="646331"/>
          </a:xfrm>
          <a:prstGeom prst="rect">
            <a:avLst/>
          </a:prstGeom>
        </p:spPr>
        <p:txBody>
          <a:bodyPr wrap="square">
            <a:spAutoFit/>
          </a:bodyPr>
          <a:lstStyle/>
          <a:p>
            <a:r>
              <a:rPr lang="ru-RU" b="1" dirty="0">
                <a:solidFill>
                  <a:srgbClr val="C00000"/>
                </a:solidFill>
              </a:rPr>
              <a:t>«О, сколько нам открытий чудных, готовит просвещенья дух…»</a:t>
            </a:r>
          </a:p>
          <a:p>
            <a:r>
              <a:rPr lang="ru-RU" b="1" dirty="0">
                <a:solidFill>
                  <a:srgbClr val="C00000"/>
                </a:solidFill>
              </a:rPr>
              <a:t>	</a:t>
            </a:r>
            <a:r>
              <a:rPr lang="ru-RU" b="1" dirty="0" smtClean="0">
                <a:solidFill>
                  <a:srgbClr val="C00000"/>
                </a:solidFill>
              </a:rPr>
              <a:t>                                                                        А. С. Пушкин</a:t>
            </a:r>
            <a:endParaRPr lang="ru-RU" b="1" dirty="0">
              <a:solidFill>
                <a:srgbClr val="C00000"/>
              </a:solidFill>
            </a:endParaRPr>
          </a:p>
        </p:txBody>
      </p:sp>
      <p:sp>
        <p:nvSpPr>
          <p:cNvPr id="6" name="Прямоугольник 5"/>
          <p:cNvSpPr/>
          <p:nvPr/>
        </p:nvSpPr>
        <p:spPr>
          <a:xfrm>
            <a:off x="2199753" y="1484784"/>
            <a:ext cx="5832648" cy="4031873"/>
          </a:xfrm>
          <a:prstGeom prst="rect">
            <a:avLst/>
          </a:prstGeom>
        </p:spPr>
        <p:txBody>
          <a:bodyPr wrap="square">
            <a:spAutoFit/>
          </a:bodyPr>
          <a:lstStyle/>
          <a:p>
            <a:r>
              <a:rPr lang="ru-RU" sz="3200" b="1" dirty="0" err="1" smtClean="0">
                <a:solidFill>
                  <a:srgbClr val="002060"/>
                </a:solidFill>
              </a:rPr>
              <a:t>Бисероплетение</a:t>
            </a:r>
            <a:r>
              <a:rPr lang="ru-RU" sz="3200" b="1" dirty="0" smtClean="0">
                <a:solidFill>
                  <a:srgbClr val="002060"/>
                </a:solidFill>
              </a:rPr>
              <a:t> </a:t>
            </a:r>
            <a:r>
              <a:rPr lang="ru-RU" sz="3200" b="1" dirty="0">
                <a:solidFill>
                  <a:srgbClr val="002060"/>
                </a:solidFill>
              </a:rPr>
              <a:t>– это один из увлекательнейших видов декоративно-прикладного искусства, сочетающий в себе простоту приемов, доступность материала и возможность достаточно быстро увидеть результат своей работы.</a:t>
            </a:r>
          </a:p>
        </p:txBody>
      </p:sp>
    </p:spTree>
    <p:extLst>
      <p:ext uri="{BB962C8B-B14F-4D97-AF65-F5344CB8AC3E}">
        <p14:creationId xmlns:p14="http://schemas.microsoft.com/office/powerpoint/2010/main" xmlns="" val="792739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pic>
        <p:nvPicPr>
          <p:cNvPr id="5" name="Рисунок 4"/>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0" y="0"/>
            <a:ext cx="9144000" cy="6857999"/>
          </a:xfrm>
          <a:prstGeom prst="rect">
            <a:avLst/>
          </a:prstGeom>
        </p:spPr>
      </p:pic>
      <p:sp>
        <p:nvSpPr>
          <p:cNvPr id="10" name="Прямоугольник 9"/>
          <p:cNvSpPr/>
          <p:nvPr/>
        </p:nvSpPr>
        <p:spPr>
          <a:xfrm>
            <a:off x="5513109" y="6093296"/>
            <a:ext cx="2646040" cy="369332"/>
          </a:xfrm>
          <a:prstGeom prst="rect">
            <a:avLst/>
          </a:prstGeom>
        </p:spPr>
        <p:txBody>
          <a:bodyPr wrap="square">
            <a:spAutoFit/>
          </a:bodyPr>
          <a:lstStyle/>
          <a:p>
            <a:endParaRPr lang="ru-RU" dirty="0"/>
          </a:p>
        </p:txBody>
      </p:sp>
      <p:sp>
        <p:nvSpPr>
          <p:cNvPr id="2" name="Прямоугольник 1"/>
          <p:cNvSpPr/>
          <p:nvPr/>
        </p:nvSpPr>
        <p:spPr>
          <a:xfrm>
            <a:off x="2286000" y="764704"/>
            <a:ext cx="5742384" cy="5109091"/>
          </a:xfrm>
          <a:prstGeom prst="rect">
            <a:avLst/>
          </a:prstGeom>
        </p:spPr>
        <p:txBody>
          <a:bodyPr wrap="square">
            <a:spAutoFit/>
          </a:bodyPr>
          <a:lstStyle/>
          <a:p>
            <a:r>
              <a:rPr lang="ru-RU" sz="2000" b="1" dirty="0">
                <a:solidFill>
                  <a:srgbClr val="002060"/>
                </a:solidFill>
              </a:rPr>
              <a:t> </a:t>
            </a:r>
            <a:r>
              <a:rPr lang="ru-RU" sz="2000" b="1" u="sng" dirty="0">
                <a:solidFill>
                  <a:srgbClr val="002060"/>
                </a:solidFill>
              </a:rPr>
              <a:t>Литература.</a:t>
            </a:r>
          </a:p>
          <a:p>
            <a:endParaRPr lang="ru-RU" b="1" dirty="0">
              <a:solidFill>
                <a:srgbClr val="002060"/>
              </a:solidFill>
            </a:endParaRPr>
          </a:p>
          <a:p>
            <a:r>
              <a:rPr lang="ru-RU" b="1" dirty="0">
                <a:solidFill>
                  <a:srgbClr val="002060"/>
                </a:solidFill>
              </a:rPr>
              <a:t>1. Жукова О.Г. “Бисерное рукоделие”</a:t>
            </a:r>
          </a:p>
          <a:p>
            <a:r>
              <a:rPr lang="ru-RU" b="1" dirty="0">
                <a:solidFill>
                  <a:srgbClr val="002060"/>
                </a:solidFill>
              </a:rPr>
              <a:t>2. Божко Л.А. “Бисер”</a:t>
            </a:r>
          </a:p>
          <a:p>
            <a:r>
              <a:rPr lang="ru-RU" b="1" dirty="0">
                <a:solidFill>
                  <a:srgbClr val="002060"/>
                </a:solidFill>
              </a:rPr>
              <a:t>3. Божко Л.А. “Бисер. Уроки мастерства”</a:t>
            </a:r>
          </a:p>
          <a:p>
            <a:r>
              <a:rPr lang="ru-RU" b="1" dirty="0">
                <a:solidFill>
                  <a:srgbClr val="002060"/>
                </a:solidFill>
              </a:rPr>
              <a:t>5. </a:t>
            </a:r>
            <a:r>
              <a:rPr lang="ru-RU" b="1" dirty="0" err="1">
                <a:solidFill>
                  <a:srgbClr val="002060"/>
                </a:solidFill>
              </a:rPr>
              <a:t>Гадаева</a:t>
            </a:r>
            <a:r>
              <a:rPr lang="ru-RU" b="1" dirty="0">
                <a:solidFill>
                  <a:srgbClr val="002060"/>
                </a:solidFill>
              </a:rPr>
              <a:t> Ю.В. </a:t>
            </a:r>
            <a:r>
              <a:rPr lang="ru-RU" b="1" dirty="0" err="1">
                <a:solidFill>
                  <a:srgbClr val="002060"/>
                </a:solidFill>
              </a:rPr>
              <a:t>Бисероплетение</a:t>
            </a:r>
            <a:r>
              <a:rPr lang="ru-RU" b="1" dirty="0">
                <a:solidFill>
                  <a:srgbClr val="002060"/>
                </a:solidFill>
              </a:rPr>
              <a:t>. Флора и фауна.</a:t>
            </a:r>
          </a:p>
          <a:p>
            <a:pPr lvl="0"/>
            <a:r>
              <a:rPr lang="ru-RU" b="1" dirty="0">
                <a:solidFill>
                  <a:srgbClr val="002060"/>
                </a:solidFill>
              </a:rPr>
              <a:t>6.Санитарные правила и нормы </a:t>
            </a:r>
            <a:r>
              <a:rPr lang="ru-RU" b="1" dirty="0" err="1">
                <a:solidFill>
                  <a:srgbClr val="002060"/>
                </a:solidFill>
              </a:rPr>
              <a:t>СанПин</a:t>
            </a:r>
            <a:r>
              <a:rPr lang="ru-RU" b="1" dirty="0">
                <a:solidFill>
                  <a:srgbClr val="002060"/>
                </a:solidFill>
              </a:rPr>
              <a:t> 2.4.2.576 – 96</a:t>
            </a:r>
            <a:endParaRPr lang="ru-RU" b="1" u="sng" dirty="0">
              <a:solidFill>
                <a:srgbClr val="002060"/>
              </a:solidFill>
              <a:hlinkClick r:id="rId4"/>
            </a:endParaRPr>
          </a:p>
          <a:p>
            <a:r>
              <a:rPr lang="ru-RU" dirty="0">
                <a:hlinkClick r:id="rId5"/>
              </a:rPr>
              <a:t>7.http://www.podelkin-dom.ru/masterklass/derevo-is-bisera/48-bonsai-is-bisera.html</a:t>
            </a:r>
            <a:endParaRPr lang="ru-RU" dirty="0"/>
          </a:p>
          <a:p>
            <a:r>
              <a:rPr lang="ru-RU" u="sng" dirty="0">
                <a:hlinkClick r:id="rId4"/>
              </a:rPr>
              <a:t>8.http://www.deti-66.ru/forteachers/educstudio/presentation-vneklas/4319.html</a:t>
            </a:r>
            <a:endParaRPr lang="ru-RU" dirty="0"/>
          </a:p>
          <a:p>
            <a:r>
              <a:rPr lang="ru-RU" u="sng" dirty="0">
                <a:hlinkClick r:id="rId6"/>
              </a:rPr>
              <a:t>9.http://stepanova-nsk.narod2.ru/</a:t>
            </a:r>
            <a:r>
              <a:rPr lang="ru-RU" u="sng" dirty="0" err="1">
                <a:hlinkClick r:id="rId6"/>
              </a:rPr>
              <a:t>razrabotki_urokov_i_prezentatsii</a:t>
            </a:r>
            <a:r>
              <a:rPr lang="ru-RU" u="sng" dirty="0">
                <a:hlinkClick r:id="rId6"/>
              </a:rPr>
              <a:t>/</a:t>
            </a:r>
            <a:endParaRPr lang="ru-RU" dirty="0"/>
          </a:p>
          <a:p>
            <a:r>
              <a:rPr lang="ru-RU" u="sng" dirty="0">
                <a:hlinkClick r:id="rId7"/>
              </a:rPr>
              <a:t>10.http://festival.1september.ru/</a:t>
            </a:r>
            <a:r>
              <a:rPr lang="ru-RU" u="sng" dirty="0" err="1">
                <a:hlinkClick r:id="rId7"/>
              </a:rPr>
              <a:t>articles</a:t>
            </a:r>
            <a:r>
              <a:rPr lang="ru-RU" u="sng" dirty="0">
                <a:hlinkClick r:id="rId7"/>
              </a:rPr>
              <a:t>/602808/</a:t>
            </a:r>
            <a:endParaRPr lang="ru-RU" dirty="0"/>
          </a:p>
          <a:p>
            <a:r>
              <a:rPr lang="ru-RU" u="sng" dirty="0">
                <a:hlinkClick r:id="rId8"/>
              </a:rPr>
              <a:t>11.http://bankportfolio.ru/</a:t>
            </a:r>
            <a:r>
              <a:rPr lang="ru-RU" u="sng" dirty="0" err="1">
                <a:hlinkClick r:id="rId8"/>
              </a:rPr>
              <a:t>load</a:t>
            </a:r>
            <a:r>
              <a:rPr lang="ru-RU" u="sng" dirty="0">
                <a:hlinkClick r:id="rId8"/>
              </a:rPr>
              <a:t>/</a:t>
            </a:r>
            <a:r>
              <a:rPr lang="ru-RU" u="sng" dirty="0" err="1">
                <a:hlinkClick r:id="rId8"/>
              </a:rPr>
              <a:t>dopolnitelnoe_obrazovanie</a:t>
            </a:r>
            <a:r>
              <a:rPr lang="ru-RU" u="sng" dirty="0">
                <a:hlinkClick r:id="rId8"/>
              </a:rPr>
              <a:t>/</a:t>
            </a:r>
            <a:r>
              <a:rPr lang="ru-RU" u="sng" dirty="0" err="1">
                <a:hlinkClick r:id="rId8"/>
              </a:rPr>
              <a:t>biseropletenie</a:t>
            </a:r>
            <a:r>
              <a:rPr lang="ru-RU" u="sng" dirty="0">
                <a:hlinkClick r:id="rId8"/>
              </a:rPr>
              <a:t>/81</a:t>
            </a:r>
            <a:endParaRPr lang="ru-RU" dirty="0"/>
          </a:p>
          <a:p>
            <a:r>
              <a:rPr lang="ru-RU" u="sng" dirty="0">
                <a:hlinkClick r:id="rId9"/>
              </a:rPr>
              <a:t>12.http://www.proshkolu.ru/org/gorodnyadut/file/503794/</a:t>
            </a:r>
            <a:endParaRPr lang="ru-RU" dirty="0"/>
          </a:p>
        </p:txBody>
      </p:sp>
    </p:spTree>
    <p:extLst>
      <p:ext uri="{BB962C8B-B14F-4D97-AF65-F5344CB8AC3E}">
        <p14:creationId xmlns:p14="http://schemas.microsoft.com/office/powerpoint/2010/main" xmlns="" val="742812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pic>
        <p:nvPicPr>
          <p:cNvPr id="5" name="Рисунок 4"/>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0" y="1"/>
            <a:ext cx="9144000" cy="6857999"/>
          </a:xfrm>
          <a:prstGeom prst="rect">
            <a:avLst/>
          </a:prstGeom>
        </p:spPr>
      </p:pic>
      <p:sp>
        <p:nvSpPr>
          <p:cNvPr id="2" name="Прямоугольник 1"/>
          <p:cNvSpPr/>
          <p:nvPr/>
        </p:nvSpPr>
        <p:spPr>
          <a:xfrm>
            <a:off x="-1764704" y="3717032"/>
            <a:ext cx="4572000" cy="400110"/>
          </a:xfrm>
          <a:prstGeom prst="rect">
            <a:avLst/>
          </a:prstGeom>
        </p:spPr>
        <p:txBody>
          <a:bodyPr>
            <a:spAutoFit/>
          </a:bodyPr>
          <a:lstStyle/>
          <a:p>
            <a:endParaRPr lang="ru-RU" sz="2000" dirty="0"/>
          </a:p>
        </p:txBody>
      </p:sp>
      <p:sp>
        <p:nvSpPr>
          <p:cNvPr id="6" name="Прямоугольник 5"/>
          <p:cNvSpPr/>
          <p:nvPr/>
        </p:nvSpPr>
        <p:spPr>
          <a:xfrm>
            <a:off x="2302848" y="1412776"/>
            <a:ext cx="4572000" cy="3416320"/>
          </a:xfrm>
          <a:prstGeom prst="rect">
            <a:avLst/>
          </a:prstGeom>
        </p:spPr>
        <p:txBody>
          <a:bodyPr>
            <a:spAutoFit/>
          </a:bodyPr>
          <a:lstStyle/>
          <a:p>
            <a:pPr algn="ctr"/>
            <a:r>
              <a:rPr lang="ru-RU" sz="2000" b="1" dirty="0">
                <a:solidFill>
                  <a:srgbClr val="002060"/>
                </a:solidFill>
              </a:rPr>
              <a:t> </a:t>
            </a:r>
            <a:r>
              <a:rPr lang="ru-RU" sz="7200" b="1" dirty="0" smtClean="0">
                <a:solidFill>
                  <a:srgbClr val="002060"/>
                </a:solidFill>
              </a:rPr>
              <a:t>Спасибо за внимание</a:t>
            </a:r>
            <a:endParaRPr lang="ru-RU" sz="7200" dirty="0">
              <a:solidFill>
                <a:srgbClr val="002060"/>
              </a:solidFill>
            </a:endParaRPr>
          </a:p>
        </p:txBody>
      </p:sp>
    </p:spTree>
    <p:extLst>
      <p:ext uri="{BB962C8B-B14F-4D97-AF65-F5344CB8AC3E}">
        <p14:creationId xmlns:p14="http://schemas.microsoft.com/office/powerpoint/2010/main" xmlns="" val="3117487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pic>
        <p:nvPicPr>
          <p:cNvPr id="5" name="Рисунок 4"/>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6716" y="1"/>
            <a:ext cx="9144000" cy="6857999"/>
          </a:xfrm>
          <a:prstGeom prst="rect">
            <a:avLst/>
          </a:prstGeom>
          <a:solidFill>
            <a:srgbClr val="FFFF00"/>
          </a:solidFill>
          <a:ln>
            <a:noFill/>
          </a:ln>
          <a:effectLst>
            <a:glow rad="63500">
              <a:srgbClr val="FFFF00">
                <a:alpha val="40000"/>
              </a:srgbClr>
            </a:glow>
          </a:effectLst>
        </p:spPr>
      </p:pic>
      <p:sp>
        <p:nvSpPr>
          <p:cNvPr id="2" name="Прямоугольник 1"/>
          <p:cNvSpPr/>
          <p:nvPr/>
        </p:nvSpPr>
        <p:spPr>
          <a:xfrm>
            <a:off x="2154066" y="692696"/>
            <a:ext cx="6102424" cy="4708981"/>
          </a:xfrm>
          <a:prstGeom prst="rect">
            <a:avLst/>
          </a:prstGeom>
        </p:spPr>
        <p:txBody>
          <a:bodyPr wrap="square">
            <a:spAutoFit/>
          </a:bodyPr>
          <a:lstStyle/>
          <a:p>
            <a:r>
              <a:rPr lang="ru-RU" sz="2000" b="1" dirty="0">
                <a:solidFill>
                  <a:srgbClr val="002060"/>
                </a:solidFill>
              </a:rPr>
              <a:t>Как любая </a:t>
            </a:r>
            <a:r>
              <a:rPr lang="ru-RU" sz="2000" b="1" dirty="0" smtClean="0">
                <a:solidFill>
                  <a:srgbClr val="002060"/>
                </a:solidFill>
              </a:rPr>
              <a:t>страна </a:t>
            </a:r>
            <a:r>
              <a:rPr lang="ru-RU" sz="2000" b="1" dirty="0">
                <a:solidFill>
                  <a:srgbClr val="002060"/>
                </a:solidFill>
              </a:rPr>
              <a:t>имеет свою историю, бисер имеет свою. Его история тесно связана с возникновением стеклоделия. До сих пор никто точно не знает, когда и где было получено стекло. Существует легенда, согласно которой первыми открыли секрет его </a:t>
            </a:r>
            <a:r>
              <a:rPr lang="ru-RU" sz="2000" b="1" dirty="0" smtClean="0">
                <a:solidFill>
                  <a:srgbClr val="002060"/>
                </a:solidFill>
              </a:rPr>
              <a:t>изготовления. </a:t>
            </a:r>
            <a:r>
              <a:rPr lang="ru-RU" sz="2000" b="1" dirty="0">
                <a:solidFill>
                  <a:srgbClr val="002060"/>
                </a:solidFill>
              </a:rPr>
              <a:t>В легенде говорится о том, что </a:t>
            </a:r>
            <a:r>
              <a:rPr lang="ru-RU" sz="2000" b="1" dirty="0" smtClean="0">
                <a:solidFill>
                  <a:srgbClr val="002060"/>
                </a:solidFill>
              </a:rPr>
              <a:t>купцы</a:t>
            </a:r>
            <a:r>
              <a:rPr lang="ru-RU" sz="2000" b="1" dirty="0">
                <a:solidFill>
                  <a:srgbClr val="002060"/>
                </a:solidFill>
              </a:rPr>
              <a:t>, возвращаясь из Африки на корабле, груженном содой, оказались в Сирии. Они высадились на берег и, решив приготовить себе еду на огне, стали искать большие камни, чтобы поставить на них горшок. Не найдя ничего, купцы использовали для этой цели крупные куски селитры (природной соды) из груза корабля. От сильного жара селитра расплавилась, соединилась с речным песком и потекла струёй жидкого стекла. Так </a:t>
            </a:r>
            <a:r>
              <a:rPr lang="ru-RU" sz="2000" b="1" dirty="0" smtClean="0">
                <a:solidFill>
                  <a:srgbClr val="002060"/>
                </a:solidFill>
              </a:rPr>
              <a:t>было </a:t>
            </a:r>
            <a:r>
              <a:rPr lang="ru-RU" sz="2000" b="1" dirty="0">
                <a:solidFill>
                  <a:srgbClr val="002060"/>
                </a:solidFill>
              </a:rPr>
              <a:t>изобретено стекло.</a:t>
            </a:r>
          </a:p>
        </p:txBody>
      </p:sp>
    </p:spTree>
    <p:extLst>
      <p:ext uri="{BB962C8B-B14F-4D97-AF65-F5344CB8AC3E}">
        <p14:creationId xmlns:p14="http://schemas.microsoft.com/office/powerpoint/2010/main" xmlns="" val="1803247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pic>
        <p:nvPicPr>
          <p:cNvPr id="5" name="Рисунок 4"/>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0" y="1"/>
            <a:ext cx="9144000" cy="6857999"/>
          </a:xfrm>
          <a:prstGeom prst="rect">
            <a:avLst/>
          </a:prstGeom>
        </p:spPr>
      </p:pic>
      <p:sp>
        <p:nvSpPr>
          <p:cNvPr id="2" name="Прямоугольник 1"/>
          <p:cNvSpPr/>
          <p:nvPr/>
        </p:nvSpPr>
        <p:spPr>
          <a:xfrm>
            <a:off x="1907704" y="764704"/>
            <a:ext cx="6408712" cy="4401205"/>
          </a:xfrm>
          <a:prstGeom prst="rect">
            <a:avLst/>
          </a:prstGeom>
        </p:spPr>
        <p:txBody>
          <a:bodyPr wrap="square">
            <a:spAutoFit/>
          </a:bodyPr>
          <a:lstStyle/>
          <a:p>
            <a:r>
              <a:rPr lang="ru-RU" sz="2000" b="1" dirty="0">
                <a:solidFill>
                  <a:srgbClr val="002060"/>
                </a:solidFill>
              </a:rPr>
              <a:t>Занятия </a:t>
            </a:r>
            <a:r>
              <a:rPr lang="ru-RU" sz="2000" b="1" dirty="0" err="1" smtClean="0">
                <a:solidFill>
                  <a:srgbClr val="002060"/>
                </a:solidFill>
              </a:rPr>
              <a:t>бисероплетением</a:t>
            </a:r>
            <a:r>
              <a:rPr lang="ru-RU" sz="2000" b="1" dirty="0" smtClean="0">
                <a:solidFill>
                  <a:srgbClr val="002060"/>
                </a:solidFill>
              </a:rPr>
              <a:t> в кружке «Жемчужина» </a:t>
            </a:r>
            <a:r>
              <a:rPr lang="ru-RU" sz="2000" b="1" dirty="0">
                <a:solidFill>
                  <a:srgbClr val="002060"/>
                </a:solidFill>
              </a:rPr>
              <a:t>вызывает у школьников большой </a:t>
            </a:r>
            <a:r>
              <a:rPr lang="ru-RU" sz="2000" b="1" dirty="0" smtClean="0">
                <a:solidFill>
                  <a:srgbClr val="002060"/>
                </a:solidFill>
              </a:rPr>
              <a:t>интерес и направлены </a:t>
            </a:r>
            <a:r>
              <a:rPr lang="ru-RU" sz="2000" b="1" dirty="0">
                <a:solidFill>
                  <a:srgbClr val="002060"/>
                </a:solidFill>
              </a:rPr>
              <a:t>на воспитание художественной культуры школьников, развитие их интереса к народному творчеству, его традициям и наследию. В ходе кружковой работы учащиеся знакомятся с основами дизайна, углубляют знания по конструированию и моделированию. У них развивается эстетический вкус, формируется представление о декоративно-прикладном искусстве. Дети учатся экономно расходовать используемый в работе материал, развивают художественный вкус, формируют профессиональные навыки, “культуру творческой личности”.</a:t>
            </a:r>
          </a:p>
        </p:txBody>
      </p:sp>
    </p:spTree>
    <p:extLst>
      <p:ext uri="{BB962C8B-B14F-4D97-AF65-F5344CB8AC3E}">
        <p14:creationId xmlns:p14="http://schemas.microsoft.com/office/powerpoint/2010/main" xmlns="" val="174318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pic>
        <p:nvPicPr>
          <p:cNvPr id="5" name="Рисунок 4"/>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0" y="1"/>
            <a:ext cx="9144000" cy="6857999"/>
          </a:xfrm>
          <a:prstGeom prst="rect">
            <a:avLst/>
          </a:prstGeom>
        </p:spPr>
      </p:pic>
      <p:sp>
        <p:nvSpPr>
          <p:cNvPr id="3" name="Прямоугольник 2"/>
          <p:cNvSpPr/>
          <p:nvPr/>
        </p:nvSpPr>
        <p:spPr>
          <a:xfrm>
            <a:off x="2051720" y="474345"/>
            <a:ext cx="6324952" cy="5355312"/>
          </a:xfrm>
          <a:prstGeom prst="rect">
            <a:avLst/>
          </a:prstGeom>
        </p:spPr>
        <p:txBody>
          <a:bodyPr wrap="square">
            <a:spAutoFit/>
          </a:bodyPr>
          <a:lstStyle/>
          <a:p>
            <a:pPr algn="ctr"/>
            <a:r>
              <a:rPr lang="ru-RU" b="1" i="1" u="sng" dirty="0">
                <a:solidFill>
                  <a:srgbClr val="0070C0"/>
                </a:solidFill>
              </a:rPr>
              <a:t>Как не испортить зрение при работе с бисером </a:t>
            </a:r>
          </a:p>
          <a:p>
            <a:pPr algn="ctr"/>
            <a:r>
              <a:rPr lang="ru-RU" b="1" i="1" u="sng" dirty="0" smtClean="0">
                <a:solidFill>
                  <a:srgbClr val="0070C0"/>
                </a:solidFill>
              </a:rPr>
              <a:t>Комплекс </a:t>
            </a:r>
            <a:r>
              <a:rPr lang="ru-RU" b="1" i="1" u="sng" dirty="0">
                <a:solidFill>
                  <a:srgbClr val="0070C0"/>
                </a:solidFill>
              </a:rPr>
              <a:t>упражнений гимнастики для глаз</a:t>
            </a:r>
          </a:p>
          <a:p>
            <a:pPr algn="ctr"/>
            <a:r>
              <a:rPr lang="ru-RU" b="1" i="1" u="sng" dirty="0">
                <a:solidFill>
                  <a:srgbClr val="0070C0"/>
                </a:solidFill>
              </a:rPr>
              <a:t>(рекомендуемый «Санитарными правилами </a:t>
            </a:r>
            <a:endParaRPr lang="ru-RU" b="1" i="1" u="sng" dirty="0" smtClean="0">
              <a:solidFill>
                <a:srgbClr val="0070C0"/>
              </a:solidFill>
            </a:endParaRPr>
          </a:p>
          <a:p>
            <a:pPr algn="ctr"/>
            <a:r>
              <a:rPr lang="ru-RU" b="1" i="1" u="sng" dirty="0" smtClean="0">
                <a:solidFill>
                  <a:srgbClr val="0070C0"/>
                </a:solidFill>
              </a:rPr>
              <a:t>и </a:t>
            </a:r>
            <a:r>
              <a:rPr lang="ru-RU" b="1" i="1" u="sng" dirty="0">
                <a:solidFill>
                  <a:srgbClr val="0070C0"/>
                </a:solidFill>
              </a:rPr>
              <a:t>нормами </a:t>
            </a:r>
            <a:r>
              <a:rPr lang="ru-RU" b="1" i="1" u="sng" dirty="0" err="1">
                <a:solidFill>
                  <a:srgbClr val="0070C0"/>
                </a:solidFill>
              </a:rPr>
              <a:t>СанПин</a:t>
            </a:r>
            <a:r>
              <a:rPr lang="ru-RU" b="1" i="1" u="sng" dirty="0">
                <a:solidFill>
                  <a:srgbClr val="0070C0"/>
                </a:solidFill>
              </a:rPr>
              <a:t>»)</a:t>
            </a:r>
          </a:p>
          <a:p>
            <a:r>
              <a:rPr lang="ru-RU" b="1" dirty="0" smtClean="0">
                <a:solidFill>
                  <a:srgbClr val="002060"/>
                </a:solidFill>
              </a:rPr>
              <a:t>1.Быстро </a:t>
            </a:r>
            <a:r>
              <a:rPr lang="ru-RU" b="1" dirty="0">
                <a:solidFill>
                  <a:srgbClr val="002060"/>
                </a:solidFill>
              </a:rPr>
              <a:t>поморгать, закрыть глаза и посидеть спокойно, медленно считая до 5. Повторить 4-5 раз.</a:t>
            </a:r>
          </a:p>
          <a:p>
            <a:r>
              <a:rPr lang="ru-RU" b="1" dirty="0" smtClean="0">
                <a:solidFill>
                  <a:srgbClr val="002060"/>
                </a:solidFill>
              </a:rPr>
              <a:t>2.Крепко </a:t>
            </a:r>
            <a:r>
              <a:rPr lang="ru-RU" b="1" dirty="0">
                <a:solidFill>
                  <a:srgbClr val="002060"/>
                </a:solidFill>
              </a:rPr>
              <a:t>зажмурить глаза (считать до 3) открыть их и посмотреть вдаль (считать до 5). Повторить 4-5 раз.</a:t>
            </a:r>
          </a:p>
          <a:p>
            <a:r>
              <a:rPr lang="ru-RU" b="1" dirty="0" smtClean="0">
                <a:solidFill>
                  <a:srgbClr val="002060"/>
                </a:solidFill>
              </a:rPr>
              <a:t>3.Вытянуть </a:t>
            </a:r>
            <a:r>
              <a:rPr lang="ru-RU" b="1" dirty="0">
                <a:solidFill>
                  <a:srgbClr val="002060"/>
                </a:solidFill>
              </a:rPr>
              <a:t>правую руку вперед. Следить глазами, не поворачивая головы, за медленными движениями указательного пальца вытянутой руки влево и вправо, вверх и вниз. Повторить 4-5 раз.</a:t>
            </a:r>
          </a:p>
          <a:p>
            <a:r>
              <a:rPr lang="ru-RU" b="1" dirty="0" smtClean="0">
                <a:solidFill>
                  <a:srgbClr val="002060"/>
                </a:solidFill>
              </a:rPr>
              <a:t>4.Посмотреть </a:t>
            </a:r>
            <a:r>
              <a:rPr lang="ru-RU" b="1" dirty="0">
                <a:solidFill>
                  <a:srgbClr val="002060"/>
                </a:solidFill>
              </a:rPr>
              <a:t>на указательный палец </a:t>
            </a:r>
            <a:r>
              <a:rPr lang="ru-RU" b="1" dirty="0" smtClean="0">
                <a:solidFill>
                  <a:srgbClr val="002060"/>
                </a:solidFill>
              </a:rPr>
              <a:t>вытянутой </a:t>
            </a:r>
            <a:r>
              <a:rPr lang="ru-RU" b="1" dirty="0">
                <a:solidFill>
                  <a:srgbClr val="002060"/>
                </a:solidFill>
              </a:rPr>
              <a:t>руки на счет 1-4, потом перенести взор вдаль на счет 1-6. Повторить 4-5 раз.</a:t>
            </a:r>
          </a:p>
          <a:p>
            <a:r>
              <a:rPr lang="ru-RU" b="1" dirty="0" smtClean="0">
                <a:solidFill>
                  <a:srgbClr val="002060"/>
                </a:solidFill>
              </a:rPr>
              <a:t>5.В </a:t>
            </a:r>
            <a:r>
              <a:rPr lang="ru-RU" b="1" dirty="0">
                <a:solidFill>
                  <a:srgbClr val="002060"/>
                </a:solidFill>
              </a:rPr>
              <a:t>среднем темпе проделать 3-4 круговых движения глазами в правую сторону, столько же в левую сторону. Расслабив глазные мышцы посмотреть вдаль на счет 1-6. Повторить 1-2 раза.</a:t>
            </a:r>
          </a:p>
        </p:txBody>
      </p:sp>
    </p:spTree>
    <p:extLst>
      <p:ext uri="{BB962C8B-B14F-4D97-AF65-F5344CB8AC3E}">
        <p14:creationId xmlns:p14="http://schemas.microsoft.com/office/powerpoint/2010/main" xmlns="" val="388270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pic>
        <p:nvPicPr>
          <p:cNvPr id="5" name="Рисунок 4"/>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0" y="1"/>
            <a:ext cx="9144000" cy="6857999"/>
          </a:xfrm>
          <a:prstGeom prst="rect">
            <a:avLst/>
          </a:prstGeom>
        </p:spPr>
      </p:pic>
      <p:sp>
        <p:nvSpPr>
          <p:cNvPr id="2" name="Прямоугольник 1"/>
          <p:cNvSpPr/>
          <p:nvPr/>
        </p:nvSpPr>
        <p:spPr>
          <a:xfrm>
            <a:off x="2286000" y="612845"/>
            <a:ext cx="5958408" cy="5693866"/>
          </a:xfrm>
          <a:prstGeom prst="rect">
            <a:avLst/>
          </a:prstGeom>
        </p:spPr>
        <p:txBody>
          <a:bodyPr wrap="square">
            <a:spAutoFit/>
          </a:bodyPr>
          <a:lstStyle/>
          <a:p>
            <a:r>
              <a:rPr lang="ru-RU" sz="2000" b="1" dirty="0" smtClean="0"/>
              <a:t>                      </a:t>
            </a:r>
            <a:r>
              <a:rPr lang="ru-RU" sz="2400" b="1" u="sng" dirty="0" smtClean="0">
                <a:solidFill>
                  <a:srgbClr val="0070C0"/>
                </a:solidFill>
              </a:rPr>
              <a:t>Полезные советы</a:t>
            </a:r>
          </a:p>
          <a:p>
            <a:endParaRPr lang="ru-RU" sz="2000" b="1" dirty="0"/>
          </a:p>
          <a:p>
            <a:r>
              <a:rPr lang="ru-RU" sz="2000" b="1" dirty="0" smtClean="0"/>
              <a:t>•Работайте </a:t>
            </a:r>
            <a:r>
              <a:rPr lang="ru-RU" sz="2000" b="1" dirty="0"/>
              <a:t>с бисером только при хорошем освещении. Свет на рабочее место должен падать слева. </a:t>
            </a:r>
          </a:p>
          <a:p>
            <a:r>
              <a:rPr lang="ru-RU" sz="2000" b="1" dirty="0" smtClean="0"/>
              <a:t>•Насыпайте </a:t>
            </a:r>
            <a:r>
              <a:rPr lang="ru-RU" sz="2000" b="1" dirty="0"/>
              <a:t>бисер на однотонную ткань, в крышечку или коробочку в небольшом количестве.</a:t>
            </a:r>
          </a:p>
          <a:p>
            <a:r>
              <a:rPr lang="ru-RU" sz="2000" b="1" dirty="0" smtClean="0"/>
              <a:t>•Не </a:t>
            </a:r>
            <a:r>
              <a:rPr lang="ru-RU" sz="2000" b="1" dirty="0"/>
              <a:t>смешивайте бисер разного цвета.</a:t>
            </a:r>
          </a:p>
          <a:p>
            <a:r>
              <a:rPr lang="ru-RU" sz="2000" b="1" dirty="0" smtClean="0"/>
              <a:t>•После </a:t>
            </a:r>
            <a:r>
              <a:rPr lang="ru-RU" sz="2000" b="1" dirty="0"/>
              <a:t>окончания работы остатки бисера аккуратно пересыпайте в пакетик или специальную баночку.</a:t>
            </a:r>
          </a:p>
          <a:p>
            <a:r>
              <a:rPr lang="ru-RU" sz="2000" b="1" dirty="0" smtClean="0"/>
              <a:t>•При </a:t>
            </a:r>
            <a:r>
              <a:rPr lang="ru-RU" sz="2000" b="1" dirty="0"/>
              <a:t>нанизывании бисера на нитку, нужно смазать ее кончик клеем или лаком.</a:t>
            </a:r>
          </a:p>
          <a:p>
            <a:r>
              <a:rPr lang="ru-RU" sz="2000" b="1" dirty="0" smtClean="0"/>
              <a:t>•Обязательно </a:t>
            </a:r>
            <a:r>
              <a:rPr lang="ru-RU" sz="2000" b="1" dirty="0"/>
              <a:t>отведите на рабочем столе место под коробку для отходов, куда вы будете складывать обрезки ниток, лески, проволоки, бракованный бисер – тогда будет очень легко привести в порядок ваше рабочее место.</a:t>
            </a:r>
          </a:p>
        </p:txBody>
      </p:sp>
    </p:spTree>
    <p:extLst>
      <p:ext uri="{BB962C8B-B14F-4D97-AF65-F5344CB8AC3E}">
        <p14:creationId xmlns:p14="http://schemas.microsoft.com/office/powerpoint/2010/main" xmlns="" val="2844665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pic>
        <p:nvPicPr>
          <p:cNvPr id="5" name="Рисунок 4"/>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0" y="20222"/>
            <a:ext cx="9144000" cy="6857999"/>
          </a:xfrm>
          <a:prstGeom prst="rect">
            <a:avLst/>
          </a:prstGeom>
        </p:spPr>
      </p:pic>
      <p:sp>
        <p:nvSpPr>
          <p:cNvPr id="2" name="Прямоугольник 1"/>
          <p:cNvSpPr/>
          <p:nvPr/>
        </p:nvSpPr>
        <p:spPr>
          <a:xfrm>
            <a:off x="1857356" y="571480"/>
            <a:ext cx="6858048" cy="4154984"/>
          </a:xfrm>
          <a:prstGeom prst="rect">
            <a:avLst/>
          </a:prstGeom>
        </p:spPr>
        <p:txBody>
          <a:bodyPr wrap="square">
            <a:spAutoFit/>
          </a:bodyPr>
          <a:lstStyle/>
          <a:p>
            <a:pPr algn="ctr"/>
            <a:r>
              <a:rPr lang="ru-RU" sz="2400" b="1" u="sng" dirty="0">
                <a:solidFill>
                  <a:srgbClr val="0070C0"/>
                </a:solidFill>
              </a:rPr>
              <a:t>Рекомендуемые сочетания цветов при работе с </a:t>
            </a:r>
            <a:r>
              <a:rPr lang="ru-RU" sz="2400" b="1" u="sng" dirty="0" smtClean="0">
                <a:solidFill>
                  <a:srgbClr val="0070C0"/>
                </a:solidFill>
              </a:rPr>
              <a:t>бисером</a:t>
            </a:r>
          </a:p>
          <a:p>
            <a:endParaRPr lang="ru-RU" dirty="0"/>
          </a:p>
          <a:p>
            <a:r>
              <a:rPr lang="ru-RU" b="1" dirty="0">
                <a:solidFill>
                  <a:srgbClr val="FF0000"/>
                </a:solidFill>
              </a:rPr>
              <a:t>Красный</a:t>
            </a:r>
            <a:r>
              <a:rPr lang="ru-RU" b="1" dirty="0"/>
              <a:t> </a:t>
            </a:r>
            <a:r>
              <a:rPr lang="ru-RU" b="1" dirty="0" smtClean="0"/>
              <a:t>-черный</a:t>
            </a:r>
            <a:r>
              <a:rPr lang="ru-RU" b="1" dirty="0"/>
              <a:t>, желтый, серый, коричневый, бежевый, оранжевый, </a:t>
            </a:r>
            <a:r>
              <a:rPr lang="ru-RU" b="1" dirty="0" smtClean="0"/>
              <a:t>синий</a:t>
            </a:r>
            <a:r>
              <a:rPr lang="ru-RU" b="1" dirty="0"/>
              <a:t>, белый.</a:t>
            </a:r>
          </a:p>
          <a:p>
            <a:r>
              <a:rPr lang="ru-RU" b="1" dirty="0">
                <a:solidFill>
                  <a:srgbClr val="0070C0"/>
                </a:solidFill>
              </a:rPr>
              <a:t>Синий </a:t>
            </a:r>
            <a:r>
              <a:rPr lang="ru-RU" b="1" dirty="0"/>
              <a:t>– серый, голубой, бежевый, коричневый, желтый, розовый, </a:t>
            </a:r>
            <a:endParaRPr lang="ru-RU" b="1" dirty="0" smtClean="0"/>
          </a:p>
          <a:p>
            <a:r>
              <a:rPr lang="ru-RU" b="1" dirty="0" smtClean="0"/>
              <a:t>золотистый</a:t>
            </a:r>
            <a:r>
              <a:rPr lang="ru-RU" b="1" dirty="0"/>
              <a:t>, белый.</a:t>
            </a:r>
          </a:p>
          <a:p>
            <a:r>
              <a:rPr lang="ru-RU" b="1" dirty="0">
                <a:solidFill>
                  <a:srgbClr val="FFC000"/>
                </a:solidFill>
              </a:rPr>
              <a:t>Желтый</a:t>
            </a:r>
            <a:r>
              <a:rPr lang="ru-RU" b="1" dirty="0"/>
              <a:t> – коричневый, черный, красный, серый, оранжевый, голубой, </a:t>
            </a:r>
            <a:r>
              <a:rPr lang="ru-RU" b="1" dirty="0" smtClean="0"/>
              <a:t>синий</a:t>
            </a:r>
            <a:r>
              <a:rPr lang="ru-RU" b="1" dirty="0"/>
              <a:t>, фиолетовый, белый.</a:t>
            </a:r>
          </a:p>
          <a:p>
            <a:r>
              <a:rPr lang="ru-RU" b="1" dirty="0">
                <a:solidFill>
                  <a:srgbClr val="00B050"/>
                </a:solidFill>
              </a:rPr>
              <a:t>Зеленый</a:t>
            </a:r>
            <a:r>
              <a:rPr lang="ru-RU" b="1" dirty="0"/>
              <a:t> </a:t>
            </a:r>
            <a:r>
              <a:rPr lang="ru-RU" b="1" dirty="0" smtClean="0"/>
              <a:t>–</a:t>
            </a:r>
          </a:p>
          <a:p>
            <a:r>
              <a:rPr lang="ru-RU" b="1" dirty="0" smtClean="0"/>
              <a:t>лимонный</a:t>
            </a:r>
            <a:r>
              <a:rPr lang="ru-RU" b="1" dirty="0"/>
              <a:t>, салатный, серый, оранжевый, коричневый, </a:t>
            </a:r>
            <a:endParaRPr lang="ru-RU" b="1" dirty="0" smtClean="0"/>
          </a:p>
          <a:p>
            <a:r>
              <a:rPr lang="ru-RU" b="1" dirty="0" smtClean="0"/>
              <a:t>черный</a:t>
            </a:r>
            <a:r>
              <a:rPr lang="ru-RU" b="1" dirty="0"/>
              <a:t>, </a:t>
            </a:r>
            <a:r>
              <a:rPr lang="ru-RU" b="1" dirty="0" smtClean="0"/>
              <a:t>белый</a:t>
            </a:r>
            <a:r>
              <a:rPr lang="ru-RU" b="1" dirty="0"/>
              <a:t>.</a:t>
            </a:r>
          </a:p>
          <a:p>
            <a:r>
              <a:rPr lang="ru-RU" b="1" dirty="0">
                <a:solidFill>
                  <a:srgbClr val="7030A0"/>
                </a:solidFill>
              </a:rPr>
              <a:t>Фиолетовый</a:t>
            </a:r>
            <a:r>
              <a:rPr lang="ru-RU" b="1" dirty="0"/>
              <a:t> – сиреневый, бежевый, розовый, серый, желтый, золотистый, </a:t>
            </a:r>
            <a:r>
              <a:rPr lang="ru-RU" b="1" dirty="0" smtClean="0"/>
              <a:t>черный</a:t>
            </a:r>
            <a:r>
              <a:rPr lang="ru-RU" b="1" dirty="0"/>
              <a:t>, белый</a:t>
            </a:r>
            <a:r>
              <a:rPr lang="ru-RU" b="1" dirty="0" smtClean="0"/>
              <a:t>.</a:t>
            </a:r>
            <a:endParaRPr lang="ru-RU" b="1" dirty="0"/>
          </a:p>
        </p:txBody>
      </p:sp>
    </p:spTree>
    <p:extLst>
      <p:ext uri="{BB962C8B-B14F-4D97-AF65-F5344CB8AC3E}">
        <p14:creationId xmlns:p14="http://schemas.microsoft.com/office/powerpoint/2010/main" xmlns="" val="1317801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pic>
        <p:nvPicPr>
          <p:cNvPr id="5" name="Рисунок 4"/>
          <p:cNvPicPr>
            <a:picLocks noChangeAspect="1"/>
          </p:cNvPicPr>
          <p:nvPr/>
        </p:nvPicPr>
        <p:blipFill>
          <a:blip r:embed="rId3" cstate="print">
            <a:extLst>
              <a:ext uri="{BEBA8EAE-BF5A-486C-A8C5-ECC9F3942E4B}">
                <a14:imgProps xmlns:a14="http://schemas.microsoft.com/office/drawing/2010/main" xmlns="">
                  <a14:imgLayer r:embed="rId4">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0" y="1"/>
            <a:ext cx="9144000" cy="6857999"/>
          </a:xfrm>
          <a:prstGeom prst="rect">
            <a:avLst/>
          </a:prstGeom>
        </p:spPr>
      </p:pic>
      <p:sp>
        <p:nvSpPr>
          <p:cNvPr id="2" name="Прямоугольник 1"/>
          <p:cNvSpPr/>
          <p:nvPr/>
        </p:nvSpPr>
        <p:spPr>
          <a:xfrm>
            <a:off x="1259632" y="692696"/>
            <a:ext cx="7128792" cy="584775"/>
          </a:xfrm>
          <a:prstGeom prst="rect">
            <a:avLst/>
          </a:prstGeom>
        </p:spPr>
        <p:txBody>
          <a:bodyPr wrap="square">
            <a:spAutoFit/>
          </a:bodyPr>
          <a:lstStyle/>
          <a:p>
            <a:r>
              <a:rPr lang="ru-RU" sz="3200" b="1" dirty="0" smtClean="0">
                <a:solidFill>
                  <a:srgbClr val="0070C0"/>
                </a:solidFill>
              </a:rPr>
              <a:t>                </a:t>
            </a:r>
            <a:r>
              <a:rPr lang="ru-RU" sz="3200" b="1" u="sng" dirty="0" err="1" smtClean="0">
                <a:solidFill>
                  <a:srgbClr val="0070C0"/>
                </a:solidFill>
              </a:rPr>
              <a:t>Бонсай</a:t>
            </a:r>
            <a:r>
              <a:rPr lang="ru-RU" sz="3200" b="1" u="sng" dirty="0" smtClean="0">
                <a:solidFill>
                  <a:srgbClr val="0070C0"/>
                </a:solidFill>
              </a:rPr>
              <a:t> </a:t>
            </a:r>
            <a:r>
              <a:rPr lang="ru-RU" sz="3200" b="1" u="sng" dirty="0">
                <a:solidFill>
                  <a:srgbClr val="0070C0"/>
                </a:solidFill>
              </a:rPr>
              <a:t>из бисера</a:t>
            </a:r>
            <a:r>
              <a:rPr lang="ru-RU" sz="3200" b="1" u="sng" dirty="0" smtClean="0">
                <a:solidFill>
                  <a:srgbClr val="0070C0"/>
                </a:solidFill>
              </a:rPr>
              <a:t>:  </a:t>
            </a:r>
            <a:endParaRPr lang="ru-RU" sz="3200" b="1" u="sng" dirty="0">
              <a:solidFill>
                <a:srgbClr val="0070C0"/>
              </a:solidFill>
            </a:endParaRPr>
          </a:p>
        </p:txBody>
      </p:sp>
      <p:sp>
        <p:nvSpPr>
          <p:cNvPr id="3" name="Прямоугольник 2"/>
          <p:cNvSpPr/>
          <p:nvPr/>
        </p:nvSpPr>
        <p:spPr>
          <a:xfrm>
            <a:off x="827584" y="1412776"/>
            <a:ext cx="7488832" cy="1631216"/>
          </a:xfrm>
          <a:prstGeom prst="rect">
            <a:avLst/>
          </a:prstGeom>
        </p:spPr>
        <p:txBody>
          <a:bodyPr wrap="square">
            <a:spAutoFit/>
          </a:bodyPr>
          <a:lstStyle/>
          <a:p>
            <a:r>
              <a:rPr lang="ru-RU" sz="2000" b="1" dirty="0" err="1">
                <a:solidFill>
                  <a:srgbClr val="002060"/>
                </a:solidFill>
              </a:rPr>
              <a:t>Бонсай</a:t>
            </a:r>
            <a:r>
              <a:rPr lang="ru-RU" sz="2000" b="1" dirty="0">
                <a:solidFill>
                  <a:srgbClr val="002060"/>
                </a:solidFill>
              </a:rPr>
              <a:t>, в переводе с японского языка, означает карликовое растение. В этом мастер-классе мы воссоздадим это маленькое деревце своими руками. </a:t>
            </a:r>
            <a:r>
              <a:rPr lang="ru-RU" sz="2000" b="1" dirty="0" err="1">
                <a:solidFill>
                  <a:srgbClr val="002060"/>
                </a:solidFill>
              </a:rPr>
              <a:t>Бонсай</a:t>
            </a:r>
            <a:r>
              <a:rPr lang="ru-RU" sz="2000" b="1" dirty="0">
                <a:solidFill>
                  <a:srgbClr val="002060"/>
                </a:solidFill>
              </a:rPr>
              <a:t> из бисера станет замечательным элементом декора вашего дома, а так же станет идеальным подарком на любое торжество. </a:t>
            </a:r>
          </a:p>
        </p:txBody>
      </p:sp>
      <p:sp>
        <p:nvSpPr>
          <p:cNvPr id="6" name="Прямоугольник 5"/>
          <p:cNvSpPr/>
          <p:nvPr/>
        </p:nvSpPr>
        <p:spPr>
          <a:xfrm>
            <a:off x="2051720" y="3140968"/>
            <a:ext cx="6264695" cy="3170099"/>
          </a:xfrm>
          <a:prstGeom prst="rect">
            <a:avLst/>
          </a:prstGeom>
        </p:spPr>
        <p:txBody>
          <a:bodyPr wrap="square">
            <a:spAutoFit/>
          </a:bodyPr>
          <a:lstStyle/>
          <a:p>
            <a:pPr algn="ctr"/>
            <a:r>
              <a:rPr lang="ru-RU" sz="1400" b="1" dirty="0"/>
              <a:t>Для </a:t>
            </a:r>
            <a:r>
              <a:rPr lang="ru-RU" sz="1400" b="1" dirty="0" smtClean="0"/>
              <a:t>приготовления </a:t>
            </a:r>
            <a:r>
              <a:rPr lang="ru-RU" sz="1400" b="1" dirty="0" err="1"/>
              <a:t>бонсая</a:t>
            </a:r>
            <a:r>
              <a:rPr lang="ru-RU" sz="1400" b="1" dirty="0"/>
              <a:t> из бисера своими руками потребуются следующие материалы:</a:t>
            </a:r>
          </a:p>
          <a:p>
            <a:endParaRPr lang="ru-RU" sz="1400" b="1" dirty="0"/>
          </a:p>
          <a:p>
            <a:r>
              <a:rPr lang="ru-RU" sz="1400" b="1" dirty="0"/>
              <a:t>1. Бисер зелёного цвета </a:t>
            </a:r>
            <a:r>
              <a:rPr lang="ru-RU" sz="1400" b="1" dirty="0" smtClean="0"/>
              <a:t>80г</a:t>
            </a:r>
            <a:endParaRPr lang="ru-RU" sz="1400" b="1" dirty="0"/>
          </a:p>
          <a:p>
            <a:endParaRPr lang="ru-RU" sz="1400" b="1" dirty="0"/>
          </a:p>
          <a:p>
            <a:r>
              <a:rPr lang="ru-RU" sz="1400" b="1" dirty="0"/>
              <a:t>2. Проволока толщиной 0,35мм, 1мм и 3мм.</a:t>
            </a:r>
          </a:p>
          <a:p>
            <a:endParaRPr lang="ru-RU" sz="1400" b="1" dirty="0"/>
          </a:p>
          <a:p>
            <a:r>
              <a:rPr lang="ru-RU" sz="1400" b="1" dirty="0"/>
              <a:t>3. Нитки.</a:t>
            </a:r>
          </a:p>
          <a:p>
            <a:endParaRPr lang="ru-RU" sz="1400" b="1" dirty="0"/>
          </a:p>
          <a:p>
            <a:r>
              <a:rPr lang="ru-RU" sz="1400" b="1" dirty="0"/>
              <a:t>4. "Момент" – клей бесцветный и алебастр.</a:t>
            </a:r>
          </a:p>
          <a:p>
            <a:endParaRPr lang="ru-RU" sz="1400" b="1" dirty="0"/>
          </a:p>
          <a:p>
            <a:r>
              <a:rPr lang="ru-RU" sz="1400" b="1" dirty="0"/>
              <a:t>5. Декоративные элементы – цветные камни и пр.</a:t>
            </a:r>
          </a:p>
          <a:p>
            <a:endParaRPr lang="ru-RU" sz="1400" b="1" dirty="0"/>
          </a:p>
          <a:p>
            <a:endParaRPr lang="ru-RU" dirty="0"/>
          </a:p>
        </p:txBody>
      </p:sp>
      <p:pic>
        <p:nvPicPr>
          <p:cNvPr id="7" name="Earth Song.mp3">
            <a:hlinkClick r:id="" action="ppaction://media"/>
          </p:cNvPr>
          <p:cNvPicPr>
            <a:picLocks noRot="1" noChangeAspect="1"/>
          </p:cNvPicPr>
          <p:nvPr>
            <a:audioFile r:link="rId1"/>
          </p:nvPr>
        </p:nvPicPr>
        <p:blipFill>
          <a:blip r:embed="rId5" cstate="print"/>
          <a:stretch>
            <a:fillRect/>
          </a:stretch>
        </p:blipFill>
        <p:spPr>
          <a:xfrm>
            <a:off x="8643966" y="5929330"/>
            <a:ext cx="304800" cy="304800"/>
          </a:xfrm>
          <a:prstGeom prst="rect">
            <a:avLst/>
          </a:prstGeom>
        </p:spPr>
      </p:pic>
    </p:spTree>
    <p:extLst>
      <p:ext uri="{BB962C8B-B14F-4D97-AF65-F5344CB8AC3E}">
        <p14:creationId xmlns:p14="http://schemas.microsoft.com/office/powerpoint/2010/main" xmlns="" val="321504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7">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pic>
        <p:nvPicPr>
          <p:cNvPr id="5" name="Рисунок 4"/>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0" y="1"/>
            <a:ext cx="9144000" cy="6857999"/>
          </a:xfrm>
          <a:prstGeom prst="rect">
            <a:avLst/>
          </a:prstGeom>
        </p:spPr>
      </p:pic>
      <p:sp>
        <p:nvSpPr>
          <p:cNvPr id="2" name="Прямоугольник 1"/>
          <p:cNvSpPr/>
          <p:nvPr/>
        </p:nvSpPr>
        <p:spPr>
          <a:xfrm>
            <a:off x="827584" y="1412776"/>
            <a:ext cx="4104456" cy="3447098"/>
          </a:xfrm>
          <a:prstGeom prst="rect">
            <a:avLst/>
          </a:prstGeom>
        </p:spPr>
        <p:txBody>
          <a:bodyPr wrap="square">
            <a:spAutoFit/>
          </a:bodyPr>
          <a:lstStyle/>
          <a:p>
            <a:r>
              <a:rPr lang="ru-RU" dirty="0"/>
              <a:t> </a:t>
            </a:r>
          </a:p>
          <a:p>
            <a:r>
              <a:rPr lang="ru-RU" sz="2000" b="1" dirty="0">
                <a:solidFill>
                  <a:srgbClr val="002060"/>
                </a:solidFill>
              </a:rPr>
              <a:t>1. На проволоку 0,35мм длиной 45см нанизываем приблизительно 8 бисеринок и образуем из них петлю, скручивая их на два оборота. На один конец набираем еще 8 бисеринок, делаем петельку. Здесь же нужно сделать еще 2 петельки. В итоге нам необходимо получить 8 петелек на проволоке.</a:t>
            </a:r>
          </a:p>
        </p:txBody>
      </p:sp>
      <p:sp>
        <p:nvSpPr>
          <p:cNvPr id="3" name="Прямоугольник 2"/>
          <p:cNvSpPr/>
          <p:nvPr/>
        </p:nvSpPr>
        <p:spPr>
          <a:xfrm>
            <a:off x="1043608" y="692696"/>
            <a:ext cx="3744416" cy="523220"/>
          </a:xfrm>
          <a:prstGeom prst="rect">
            <a:avLst/>
          </a:prstGeom>
        </p:spPr>
        <p:txBody>
          <a:bodyPr wrap="square">
            <a:spAutoFit/>
          </a:bodyPr>
          <a:lstStyle/>
          <a:p>
            <a:r>
              <a:rPr lang="ru-RU" sz="2800" b="1" u="sng" dirty="0" smtClean="0">
                <a:solidFill>
                  <a:srgbClr val="0070C0"/>
                </a:solidFill>
              </a:rPr>
              <a:t>Изготовление </a:t>
            </a:r>
            <a:r>
              <a:rPr lang="ru-RU" sz="2800" b="1" u="sng" dirty="0">
                <a:solidFill>
                  <a:srgbClr val="0070C0"/>
                </a:solidFill>
              </a:rPr>
              <a:t>веток</a:t>
            </a:r>
          </a:p>
        </p:txBody>
      </p:sp>
      <p:pic>
        <p:nvPicPr>
          <p:cNvPr id="6" name="Рисунок 5"/>
          <p:cNvPicPr/>
          <p:nvPr/>
        </p:nvPicPr>
        <p:blipFill>
          <a:blip r:embed="rId4" cstate="print"/>
          <a:stretch>
            <a:fillRect/>
          </a:stretch>
        </p:blipFill>
        <p:spPr>
          <a:xfrm>
            <a:off x="5004048" y="620688"/>
            <a:ext cx="3210560" cy="2407920"/>
          </a:xfrm>
          <a:prstGeom prst="rect">
            <a:avLst/>
          </a:prstGeom>
        </p:spPr>
      </p:pic>
      <p:pic>
        <p:nvPicPr>
          <p:cNvPr id="8" name="Рисунок 7"/>
          <p:cNvPicPr/>
          <p:nvPr/>
        </p:nvPicPr>
        <p:blipFill>
          <a:blip r:embed="rId5" cstate="print"/>
          <a:stretch>
            <a:fillRect/>
          </a:stretch>
        </p:blipFill>
        <p:spPr>
          <a:xfrm rot="10800000">
            <a:off x="5025991" y="3573016"/>
            <a:ext cx="3210560" cy="2407920"/>
          </a:xfrm>
          <a:prstGeom prst="rect">
            <a:avLst/>
          </a:prstGeom>
        </p:spPr>
      </p:pic>
    </p:spTree>
    <p:extLst>
      <p:ext uri="{BB962C8B-B14F-4D97-AF65-F5344CB8AC3E}">
        <p14:creationId xmlns:p14="http://schemas.microsoft.com/office/powerpoint/2010/main" xmlns="" val="2388069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1316</Words>
  <Application>Microsoft Office PowerPoint</Application>
  <PresentationFormat>Экран (4:3)</PresentationFormat>
  <Paragraphs>100</Paragraphs>
  <Slides>21</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Юля</dc:creator>
  <cp:lastModifiedBy>Юля</cp:lastModifiedBy>
  <cp:revision>42</cp:revision>
  <dcterms:created xsi:type="dcterms:W3CDTF">2011-11-03T09:45:25Z</dcterms:created>
  <dcterms:modified xsi:type="dcterms:W3CDTF">2012-02-21T15:37:00Z</dcterms:modified>
</cp:coreProperties>
</file>