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5" r:id="rId2"/>
    <p:sldId id="266" r:id="rId3"/>
    <p:sldId id="267" r:id="rId4"/>
    <p:sldId id="273" r:id="rId5"/>
    <p:sldId id="268" r:id="rId6"/>
    <p:sldId id="269" r:id="rId7"/>
    <p:sldId id="264" r:id="rId8"/>
    <p:sldId id="27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CC"/>
    <a:srgbClr val="FFFF99"/>
    <a:srgbClr val="B9135A"/>
    <a:srgbClr val="E03080"/>
    <a:srgbClr val="B63063"/>
    <a:srgbClr val="BD135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>
        <p:scale>
          <a:sx n="67" d="100"/>
          <a:sy n="67" d="100"/>
        </p:scale>
        <p:origin x="-146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9D4E68B-BD86-40DC-A9FF-A9706F439436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8ACCDAC-DFCC-494E-B5E6-C8C3920D4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C3905D-791C-49C7-B873-F424A4ACBC76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A9CA0C-B8FB-475B-85DA-17F6D8AE4345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F58C00-C0EC-4089-A770-9C98B88E2E56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66F921-44A7-4CF9-9A32-758E8EEA5B80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FB6C49-F291-4E68-ABCE-F9903144747E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7BFE7D-F66B-4084-A5BF-4623DCE61E3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43A440-370E-460A-A2CB-B5B6EBDF38C2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7C44E1-5517-4374-A94E-2D0DD2C06487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97009-1562-4281-9394-64D79262B814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E51B2-17B6-45F3-A749-8D7003F5A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08DA-6E3E-44F3-8BFD-49A371D1BC9B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DB45-48F9-42D2-B894-7CDC81619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2D83D-4C8A-481E-B3C3-C172AD03705D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AE16C-7467-42C8-B509-F9E9EB429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CC43-1E2F-43BC-BCFC-1E119A592970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0A3B4-E153-461E-AA47-397ABDED5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67668-768D-49CA-A39F-BC3ADBEAEB8B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505BE-5AEC-462B-BF80-F697D93CD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534D2-6DC3-49E6-9061-BACAA65929CE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8370F-5440-4870-B818-2F7F162A1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BB08E-DA32-405B-9035-FF5835709748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94345-5432-4C30-B959-A72383748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03DB7-B603-4766-B4FA-77A4C96B602A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C4602-9B73-4F84-A64E-8C445118F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54E7A-C5A5-477C-AC71-1491154EC3FF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1C279-B2EA-4654-9DD2-1D8F29C1A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A5312-6127-48C4-9A14-9F7C5333BF06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9A11E-7D88-43D9-8101-845F1495D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18670-050E-4B91-A30E-242B74A96D2B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E8338-AD28-4D99-AF7E-028937EE4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1A11199-62FB-4CBC-AB26-5C2B4308465B}" type="datetime1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B4FC338-EB3B-44B0-9F16-38D28942F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omovoy\Рабочий стол\getIma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71538" y="500042"/>
            <a:ext cx="7000875" cy="5715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n w="6350">
                  <a:noFill/>
                </a:ln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Муниципальное казенное </a:t>
            </a:r>
            <a:r>
              <a:rPr lang="ru-RU" sz="2400" b="1" dirty="0">
                <a:ln w="6350">
                  <a:noFill/>
                </a:ln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образовательное учреждение </a:t>
            </a:r>
            <a:r>
              <a:rPr lang="ru-RU" sz="2400" b="1" dirty="0" smtClean="0">
                <a:ln w="6350">
                  <a:noFill/>
                </a:ln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«Октябрьская средняя школа №1»</a:t>
            </a:r>
            <a:endParaRPr lang="ru-RU" sz="2400" b="1" dirty="0">
              <a:ln w="6350">
                <a:noFill/>
              </a:ln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00063" y="1214438"/>
            <a:ext cx="7786687" cy="535781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47688" indent="-411163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defRPr/>
            </a:pPr>
            <a:endParaRPr lang="ru-RU" sz="2800" dirty="0">
              <a:latin typeface="+mn-lt"/>
            </a:endParaRPr>
          </a:p>
          <a:p>
            <a:pPr marL="547688" indent="-411163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defRPr/>
            </a:pPr>
            <a:endParaRPr lang="ru-RU" sz="2800" b="1" i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marL="547688" indent="-411163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defRPr/>
            </a:pPr>
            <a:r>
              <a:rPr lang="ru-RU" sz="4700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Программа </a:t>
            </a:r>
          </a:p>
          <a:p>
            <a:pPr marL="547688" indent="-411163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defRPr/>
            </a:pPr>
            <a:r>
              <a:rPr lang="ru-RU" sz="4700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по духовно-нравственному воспитанию</a:t>
            </a:r>
          </a:p>
          <a:p>
            <a:pPr marL="547688" indent="-411163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defRPr/>
            </a:pPr>
            <a:endParaRPr lang="ru-RU" sz="3000" dirty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  <a:p>
            <a:pPr marL="547688" indent="-411163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7100" dirty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7100" b="1" dirty="0">
                <a:solidFill>
                  <a:srgbClr val="FF0000"/>
                </a:solidFill>
                <a:latin typeface="Monotype Corsiva" pitchFamily="66" charset="0"/>
              </a:rPr>
              <a:t>Поколение  </a:t>
            </a:r>
            <a:r>
              <a:rPr lang="en-US" sz="7100" b="1" dirty="0">
                <a:solidFill>
                  <a:srgbClr val="FF0000"/>
                </a:solidFill>
                <a:latin typeface="Monotype Corsiva" pitchFamily="66" charset="0"/>
              </a:rPr>
              <a:t>XXI</a:t>
            </a:r>
            <a:r>
              <a:rPr lang="ru-RU" sz="7100" b="1" dirty="0">
                <a:solidFill>
                  <a:srgbClr val="FF0000"/>
                </a:solidFill>
                <a:latin typeface="Monotype Corsiva" pitchFamily="66" charset="0"/>
              </a:rPr>
              <a:t> века»</a:t>
            </a:r>
          </a:p>
          <a:p>
            <a:pPr marL="547688" indent="-411163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defRPr/>
            </a:pPr>
            <a:r>
              <a:rPr lang="ru-RU" sz="5400" dirty="0">
                <a:latin typeface="+mn-lt"/>
                <a:cs typeface="Times New Roman" pitchFamily="18" charset="0"/>
              </a:rPr>
              <a:t>                                                                                     </a:t>
            </a:r>
            <a:r>
              <a:rPr lang="ru-RU" sz="2100" dirty="0">
                <a:latin typeface="+mn-lt"/>
                <a:cs typeface="Times New Roman" pitchFamily="18" charset="0"/>
              </a:rPr>
              <a:t>                                                 </a:t>
            </a:r>
          </a:p>
          <a:p>
            <a:pPr marL="547688" indent="-411163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defRPr/>
            </a:pPr>
            <a:r>
              <a:rPr lang="ru-RU" sz="2100" dirty="0">
                <a:latin typeface="+mn-lt"/>
                <a:cs typeface="Times New Roman" pitchFamily="18" charset="0"/>
              </a:rPr>
              <a:t>         </a:t>
            </a:r>
          </a:p>
          <a:p>
            <a:pPr marL="547688" indent="-411163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defRPr/>
            </a:pPr>
            <a:r>
              <a:rPr lang="ru-RU" sz="21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                                                                            </a:t>
            </a:r>
          </a:p>
          <a:p>
            <a:pPr marL="547688" indent="-411163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defRPr/>
            </a:pPr>
            <a:endParaRPr lang="ru-RU" sz="2400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marL="547688" indent="-411163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defRPr/>
            </a:pPr>
            <a:endParaRPr lang="ru-RU" sz="2400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marL="547688" indent="-411163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defRPr/>
            </a:pPr>
            <a:endParaRPr lang="ru-RU" sz="2400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marL="547688" indent="-411163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2012 г</a:t>
            </a:r>
            <a:r>
              <a:rPr lang="ru-RU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3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0" b="1" dirty="0">
                <a:ln w="6350">
                  <a:noFill/>
                </a:ln>
                <a:solidFill>
                  <a:srgbClr val="B9135A"/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Актуальность</a:t>
            </a:r>
            <a:r>
              <a:rPr lang="ru-RU" sz="4100" b="1" dirty="0">
                <a:ln w="6350">
                  <a:noFill/>
                </a:ln>
                <a:solidFill>
                  <a:srgbClr val="B9135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100" b="1" dirty="0">
                <a:ln w="6350">
                  <a:noFill/>
                </a:ln>
                <a:solidFill>
                  <a:srgbClr val="B9135A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100" b="1" dirty="0">
              <a:ln w="6350">
                <a:noFill/>
              </a:ln>
              <a:solidFill>
                <a:srgbClr val="B9135A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600200"/>
            <a:ext cx="8229600" cy="4708525"/>
          </a:xfrm>
          <a:prstGeom prst="rect">
            <a:avLst/>
          </a:prstGeom>
        </p:spPr>
        <p:txBody>
          <a:bodyPr/>
          <a:lstStyle/>
          <a:p>
            <a:pPr marL="547688" indent="-411163">
              <a:spcBef>
                <a:spcPct val="20000"/>
              </a:spcBef>
              <a:buClr>
                <a:srgbClr val="000000"/>
              </a:buClr>
              <a:buSzPct val="65000"/>
              <a:buFont typeface="Arial" charset="0"/>
              <a:buChar char="•"/>
              <a:defRPr/>
            </a:pP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marL="547688" indent="-411163">
              <a:spcBef>
                <a:spcPct val="20000"/>
              </a:spcBef>
              <a:buClr>
                <a:srgbClr val="000000"/>
              </a:buClr>
              <a:buSzPct val="65000"/>
              <a:buFont typeface="Arial" charset="0"/>
              <a:buChar char="•"/>
              <a:defRPr/>
            </a:pP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marL="547688" indent="-411163">
              <a:spcBef>
                <a:spcPct val="20000"/>
              </a:spcBef>
              <a:buClr>
                <a:srgbClr val="000000"/>
              </a:buClr>
              <a:buSzPct val="65000"/>
              <a:buFont typeface="Arial" charset="0"/>
              <a:buChar char="•"/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Негативные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cs typeface="Times New Roman" pitchFamily="18" charset="0"/>
              </a:rPr>
              <a:t>явления в обществе.</a:t>
            </a:r>
          </a:p>
          <a:p>
            <a:pPr marL="547688" indent="-411163">
              <a:spcBef>
                <a:spcPct val="20000"/>
              </a:spcBef>
              <a:buClr>
                <a:srgbClr val="000000"/>
              </a:buClr>
              <a:buSzPct val="65000"/>
              <a:buFont typeface="Arial" charset="0"/>
              <a:buChar char="•"/>
              <a:defRPr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Недостаточно позитивное влияние семьи.</a:t>
            </a:r>
          </a:p>
          <a:p>
            <a:pPr marL="547688" indent="-411163">
              <a:spcBef>
                <a:spcPct val="20000"/>
              </a:spcBef>
              <a:buClr>
                <a:srgbClr val="000000"/>
              </a:buClr>
              <a:buSzPct val="65000"/>
              <a:buFont typeface="Arial" charset="0"/>
              <a:buChar char="•"/>
              <a:defRPr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cs typeface="Times New Roman" pitchFamily="18" charset="0"/>
              </a:rPr>
              <a:t>Ослабление воспитательной роли учреждений культуры.</a:t>
            </a:r>
          </a:p>
          <a:p>
            <a:pPr marL="547688" indent="-411163">
              <a:spcBef>
                <a:spcPct val="20000"/>
              </a:spcBef>
              <a:buClr>
                <a:srgbClr val="000000"/>
              </a:buClr>
              <a:buSzPct val="65000"/>
              <a:buFont typeface="Arial" charset="0"/>
              <a:buChar char="•"/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cs typeface="Times New Roman" pitchFamily="18" charset="0"/>
              </a:rPr>
              <a:t>Отсутствие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cs typeface="Times New Roman" pitchFamily="18" charset="0"/>
              </a:rPr>
              <a:t>идеалов. </a:t>
            </a:r>
          </a:p>
          <a:p>
            <a:pPr marL="547688" indent="-411163">
              <a:spcBef>
                <a:spcPct val="20000"/>
              </a:spcBef>
              <a:buClr>
                <a:srgbClr val="000000"/>
              </a:buClr>
              <a:buSzPct val="65000"/>
              <a:buFont typeface="Arial" charset="0"/>
              <a:buChar char="•"/>
              <a:defRPr/>
            </a:pPr>
            <a:endParaRPr lang="ru-RU" sz="2800" dirty="0">
              <a:latin typeface="+mn-lt"/>
            </a:endParaRPr>
          </a:p>
        </p:txBody>
      </p:sp>
      <p:pic>
        <p:nvPicPr>
          <p:cNvPr id="3075" name="Picture 3" descr="C:\Documents and Settings\Domovoy\Рабочий стол\det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1" y="285728"/>
            <a:ext cx="2031171" cy="1459337"/>
          </a:xfrm>
          <a:prstGeom prst="rect">
            <a:avLst/>
          </a:prstGeom>
          <a:noFill/>
        </p:spPr>
      </p:pic>
      <p:pic>
        <p:nvPicPr>
          <p:cNvPr id="3076" name="Picture 4" descr="C:\Documents and Settings\Domovoy\Рабочий стол\children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40211" y="4286257"/>
            <a:ext cx="3589507" cy="2426868"/>
          </a:xfrm>
          <a:prstGeom prst="rect">
            <a:avLst/>
          </a:prstGeom>
          <a:noFill/>
        </p:spPr>
      </p:pic>
      <p:pic>
        <p:nvPicPr>
          <p:cNvPr id="3078" name="Picture 6" descr="C:\Documents and Settings\Domovoy\Рабочий стол\b5610e0df3e78e946b368c8296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136598"/>
            <a:ext cx="2554775" cy="2443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07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07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4400" b="1" dirty="0">
                <a:ln w="6350">
                  <a:noFill/>
                </a:ln>
                <a:solidFill>
                  <a:srgbClr val="B9135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 и задачи программы</a:t>
            </a:r>
            <a:r>
              <a:rPr lang="ru-RU" sz="10700" b="1" dirty="0">
                <a:ln w="6350">
                  <a:noFill/>
                </a:ln>
                <a:solidFill>
                  <a:srgbClr val="B9135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0700" b="1" dirty="0">
                <a:ln w="6350">
                  <a:noFill/>
                </a:ln>
                <a:solidFill>
                  <a:srgbClr val="B9135A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100" b="1" dirty="0">
                <a:ln w="6350">
                  <a:noFill/>
                </a:ln>
                <a:solidFill>
                  <a:srgbClr val="B9135A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+mj-lt"/>
                <a:ea typeface="+mj-ea"/>
                <a:cs typeface="+mj-cs"/>
              </a:rPr>
            </a:br>
            <a:endParaRPr lang="ru-RU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600200"/>
            <a:ext cx="8229600" cy="4708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defRPr/>
            </a:pP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Цель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: </a:t>
            </a:r>
            <a:r>
              <a:rPr lang="ru-RU" sz="2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совершенствование системы духовно-нравственного воспитания школьников через активные формы деятельности. </a:t>
            </a: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defRPr/>
            </a:pPr>
            <a:r>
              <a:rPr lang="ru-RU" sz="2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 </a:t>
            </a:r>
            <a:r>
              <a:rPr lang="ru-RU" sz="40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Задачи программы:</a:t>
            </a: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defRPr/>
            </a:pPr>
            <a:endParaRPr lang="ru-RU" sz="4000" b="1" i="1" dirty="0">
              <a:solidFill>
                <a:schemeClr val="bg2">
                  <a:lumMod val="90000"/>
                </a:schemeClr>
              </a:solidFill>
              <a:latin typeface="+mn-lt"/>
              <a:cs typeface="Times New Roman" pitchFamily="18" charset="0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defRPr/>
            </a:pPr>
            <a:endParaRPr lang="ru-RU" sz="4000" b="1" i="1" dirty="0">
              <a:solidFill>
                <a:schemeClr val="bg2">
                  <a:lumMod val="90000"/>
                </a:schemeClr>
              </a:solidFill>
              <a:latin typeface="+mn-lt"/>
              <a:cs typeface="Times New Roman" pitchFamily="18" charset="0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defRPr/>
            </a:pPr>
            <a:endParaRPr lang="ru-RU" sz="4000" b="1" i="1" dirty="0">
              <a:solidFill>
                <a:schemeClr val="bg2">
                  <a:lumMod val="90000"/>
                </a:schemeClr>
              </a:solidFill>
              <a:latin typeface="+mn-lt"/>
              <a:cs typeface="Times New Roman" pitchFamily="18" charset="0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defRPr/>
            </a:pPr>
            <a:endParaRPr lang="ru-RU" sz="4000" b="1" i="1" dirty="0">
              <a:solidFill>
                <a:schemeClr val="bg2">
                  <a:lumMod val="90000"/>
                </a:schemeClr>
              </a:solidFill>
              <a:latin typeface="+mn-lt"/>
              <a:cs typeface="Times New Roman" pitchFamily="18" charset="0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defRPr/>
            </a:pP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8245204">
            <a:off x="1939925" y="4037013"/>
            <a:ext cx="642938" cy="28575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4393406" y="4036219"/>
            <a:ext cx="642938" cy="28575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857231">
            <a:off x="6715919" y="4048919"/>
            <a:ext cx="642938" cy="28575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625" y="4643438"/>
            <a:ext cx="2357438" cy="2000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развивать ученическое самоуправление</a:t>
            </a:r>
            <a:r>
              <a:rPr lang="ru-RU" sz="14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как целенаправленную, конкретную, систематическую, организованную и прогнозируемую  по результатам деятельность учащихся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43313" y="4643438"/>
            <a:ext cx="2214562" cy="1571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организовать  системную работу клуба «Моя позиция»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00813" y="4643438"/>
            <a:ext cx="2143125" cy="1571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разработать и реализовать проект «Родимый сердцу уголок»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813" y="1143000"/>
            <a:ext cx="7858125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Срок реализации программы: </a:t>
            </a:r>
          </a:p>
          <a:p>
            <a:pPr algn="ctr">
              <a:defRPr/>
            </a:pPr>
            <a:r>
              <a:rPr lang="ru-RU" sz="3600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2</a:t>
            </a:r>
            <a:r>
              <a:rPr lang="ru-RU" sz="3600" i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600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года (</a:t>
            </a:r>
            <a:r>
              <a:rPr lang="ru-RU" sz="3600" i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2012-2014г.г</a:t>
            </a:r>
            <a:r>
              <a:rPr lang="ru-RU" sz="3600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.)</a:t>
            </a:r>
            <a:r>
              <a:rPr lang="ru-RU" sz="3600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3600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</a:br>
            <a:endParaRPr lang="ru-RU" sz="3600" i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r">
              <a:defRPr/>
            </a:pPr>
            <a:r>
              <a:rPr lang="ru-RU" sz="3600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 </a:t>
            </a:r>
          </a:p>
          <a:p>
            <a:pPr algn="ctr">
              <a:defRPr/>
            </a:pPr>
            <a:r>
              <a:rPr lang="ru-RU" sz="3600" b="1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Участники программы:  </a:t>
            </a:r>
            <a:endParaRPr lang="ru-RU" sz="3600" b="1" i="1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36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учащиеся школы</a:t>
            </a:r>
          </a:p>
          <a:p>
            <a:pPr>
              <a:defRPr/>
            </a:pPr>
            <a:r>
              <a:rPr lang="ru-RU" sz="36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родители</a:t>
            </a:r>
          </a:p>
          <a:p>
            <a:pPr>
              <a:defRPr/>
            </a:pPr>
            <a:r>
              <a:rPr lang="ru-RU" sz="36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педагоги </a:t>
            </a:r>
          </a:p>
          <a:p>
            <a:pPr>
              <a:defRPr/>
            </a:pPr>
            <a:r>
              <a:rPr lang="ru-RU" sz="36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общественность</a:t>
            </a:r>
            <a:r>
              <a:rPr lang="ru-RU" sz="36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100" b="1">
                <a:ln w="6350">
                  <a:noFill/>
                </a:ln>
                <a:solidFill>
                  <a:srgbClr val="B9135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Реализация программы предполагается через:</a:t>
            </a:r>
            <a:endParaRPr lang="ru-RU" sz="4100" b="1" dirty="0">
              <a:ln w="6350">
                <a:noFill/>
              </a:ln>
              <a:solidFill>
                <a:srgbClr val="B913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Стрелка вниз 3"/>
          <p:cNvSpPr/>
          <p:nvPr/>
        </p:nvSpPr>
        <p:spPr>
          <a:xfrm rot="2504058">
            <a:off x="1763713" y="1536700"/>
            <a:ext cx="485775" cy="97948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357688" y="1500188"/>
            <a:ext cx="484187" cy="977900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868936">
            <a:off x="6457950" y="1477963"/>
            <a:ext cx="484188" cy="977900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0063" y="2571750"/>
            <a:ext cx="2286000" cy="92868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928688" y="2714625"/>
            <a:ext cx="1489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урочную </a:t>
            </a:r>
          </a:p>
          <a:p>
            <a:pPr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</p:txBody>
      </p:sp>
      <p:sp>
        <p:nvSpPr>
          <p:cNvPr id="10" name="Овал 9"/>
          <p:cNvSpPr/>
          <p:nvPr/>
        </p:nvSpPr>
        <p:spPr>
          <a:xfrm>
            <a:off x="3429000" y="2643188"/>
            <a:ext cx="2286000" cy="92868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857625" y="2786063"/>
            <a:ext cx="1531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внеурочную </a:t>
            </a:r>
          </a:p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143625" y="2714625"/>
            <a:ext cx="2286000" cy="92868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6500813" y="2857500"/>
            <a:ext cx="1658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внешкольную  </a:t>
            </a:r>
          </a:p>
          <a:p>
            <a:pPr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" y="3643313"/>
            <a:ext cx="2000250" cy="3000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посредством предметов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школьной программы: история, русский язык, литература, изобразительное искусство, мировая художественная культура, литература </a:t>
            </a: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Челябинской области, </a:t>
            </a: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природа и </a:t>
            </a: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экология Октябрьского района, </a:t>
            </a: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художественная культура </a:t>
            </a: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Челябинской области, </a:t>
            </a: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основы религиозной культуры и светской этики.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13" y="3714750"/>
            <a:ext cx="2000250" cy="3000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участие учащихся школы в работе школьного правового всеобуча, дискуссионных клубов, круглых столов, классных часов, НОУ, КТД,  встреч с тружениками  и интересными людьми </a:t>
            </a: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села.</a:t>
            </a:r>
            <a:endParaRPr lang="ru-RU" sz="12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375" y="3714750"/>
            <a:ext cx="1857375" cy="3000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систему дополнительного образования; СМИ; социальные акции.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6000" b="1" dirty="0">
                <a:ln w="6350">
                  <a:noFill/>
                </a:ln>
                <a:solidFill>
                  <a:srgbClr val="B9135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Ожидаемые результаты:</a:t>
            </a:r>
            <a:r>
              <a:rPr lang="ru-RU" sz="4100" b="1" dirty="0">
                <a:ln w="6350">
                  <a:noFill/>
                </a:ln>
                <a:solidFill>
                  <a:srgbClr val="B9135A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100" b="1" dirty="0">
                <a:ln w="6350">
                  <a:noFill/>
                </a:ln>
                <a:solidFill>
                  <a:srgbClr val="B9135A"/>
                </a:solidFill>
                <a:latin typeface="+mj-lt"/>
                <a:ea typeface="+mj-ea"/>
                <a:cs typeface="+mj-cs"/>
              </a:rPr>
            </a:br>
            <a:r>
              <a:rPr lang="ru-RU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600200"/>
            <a:ext cx="4114800" cy="452596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defRPr/>
            </a:pPr>
            <a:endParaRPr lang="ru-RU" sz="3600" dirty="0">
              <a:latin typeface="+mn-lt"/>
              <a:cs typeface="Times New Roman" pitchFamily="18" charset="0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defRPr/>
            </a:pPr>
            <a:r>
              <a:rPr lang="ru-RU" sz="8000" dirty="0">
                <a:latin typeface="+mn-lt"/>
                <a:cs typeface="Times New Roman" pitchFamily="18" charset="0"/>
              </a:rPr>
              <a:t>создание и деятельность клуба «Моя позиция»;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defRPr/>
            </a:pPr>
            <a:endParaRPr lang="ru-RU" sz="8000" dirty="0">
              <a:latin typeface="+mn-lt"/>
              <a:cs typeface="Times New Roman" pitchFamily="18" charset="0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defRPr/>
            </a:pPr>
            <a:r>
              <a:rPr lang="ru-RU" sz="8000" dirty="0">
                <a:latin typeface="+mn-lt"/>
                <a:cs typeface="Times New Roman" pitchFamily="18" charset="0"/>
              </a:rPr>
              <a:t>открытие  «Правозащитной приёмной»;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defRPr/>
            </a:pPr>
            <a:endParaRPr lang="ru-RU" sz="8000" dirty="0">
              <a:latin typeface="+mn-lt"/>
              <a:cs typeface="Times New Roman" pitchFamily="18" charset="0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defRPr/>
            </a:pPr>
            <a:r>
              <a:rPr lang="ru-RU" sz="8000" dirty="0">
                <a:latin typeface="+mn-lt"/>
                <a:cs typeface="Times New Roman" pitchFamily="18" charset="0"/>
              </a:rPr>
              <a:t>  создание музейной экспозиции «Родимый сердцу уголок»; 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defRPr/>
            </a:pPr>
            <a:endParaRPr lang="ru-RU" sz="8000" dirty="0">
              <a:latin typeface="+mn-lt"/>
              <a:cs typeface="Times New Roman" pitchFamily="18" charset="0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defRPr/>
            </a:pPr>
            <a:r>
              <a:rPr lang="ru-RU" sz="8000" dirty="0">
                <a:latin typeface="+mn-lt"/>
                <a:cs typeface="Times New Roman" pitchFamily="18" charset="0"/>
              </a:rPr>
              <a:t>включенность детей и взрослых в разработанные проекты (95%)   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defRPr/>
            </a:pPr>
            <a:r>
              <a:rPr lang="ru-RU" sz="8000" dirty="0">
                <a:latin typeface="+mn-lt"/>
                <a:cs typeface="Times New Roman" pitchFamily="18" charset="0"/>
              </a:rPr>
              <a:t>                                  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defRPr/>
            </a:pPr>
            <a:r>
              <a:rPr lang="ru-RU" sz="8000" dirty="0">
                <a:latin typeface="+mn-lt"/>
                <a:cs typeface="Times New Roman" pitchFamily="18" charset="0"/>
              </a:rPr>
              <a:t>снижение количества   школьников , состоящих на учете в КДН, </a:t>
            </a:r>
            <a:r>
              <a:rPr lang="ru-RU" sz="8000" dirty="0" err="1">
                <a:latin typeface="+mn-lt"/>
                <a:cs typeface="Times New Roman" pitchFamily="18" charset="0"/>
              </a:rPr>
              <a:t>внутришкольном</a:t>
            </a:r>
            <a:r>
              <a:rPr lang="ru-RU" sz="8000" dirty="0">
                <a:latin typeface="+mn-lt"/>
                <a:cs typeface="Times New Roman" pitchFamily="18" charset="0"/>
              </a:rPr>
              <a:t> контроле.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defRPr/>
            </a:pPr>
            <a:r>
              <a:rPr lang="ru-RU" sz="6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defRPr/>
            </a:pPr>
            <a:r>
              <a:rPr lang="ru-RU" sz="5600" dirty="0">
                <a:solidFill>
                  <a:schemeClr val="bg1"/>
                </a:solidFill>
                <a:latin typeface="+mn-lt"/>
              </a:rPr>
              <a:t> 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sz="28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4143380"/>
            <a:ext cx="4066876" cy="246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1214422"/>
            <a:ext cx="4068000" cy="26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28596" y="-214338"/>
            <a:ext cx="8229600" cy="1143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07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07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0700" b="1" dirty="0">
                <a:ln w="6350">
                  <a:noFill/>
                </a:ln>
                <a:solidFill>
                  <a:srgbClr val="B9135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Социальная   эффективность реализации программы:</a:t>
            </a:r>
            <a:r>
              <a:rPr lang="ru-RU" sz="4100" b="1" dirty="0">
                <a:ln w="6350">
                  <a:noFill/>
                </a:ln>
                <a:solidFill>
                  <a:srgbClr val="B9135A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100" b="1" dirty="0">
                <a:ln w="6350">
                  <a:noFill/>
                </a:ln>
                <a:solidFill>
                  <a:srgbClr val="B9135A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100" b="1" dirty="0">
                <a:ln w="6350">
                  <a:noFill/>
                </a:ln>
                <a:solidFill>
                  <a:srgbClr val="B9135A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 </a:t>
            </a:r>
            <a:r>
              <a:rPr lang="ru-RU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648200" y="1600200"/>
            <a:ext cx="4038600" cy="5043488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defRPr/>
            </a:pPr>
            <a:r>
              <a:rPr lang="ru-RU" sz="5000" dirty="0">
                <a:latin typeface="+mn-lt"/>
                <a:cs typeface="Times New Roman" pitchFamily="18" charset="0"/>
              </a:rPr>
              <a:t>активизация деятельности общественных объединений, рост социальной активности  учащихся, родителей  и населения; 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defRPr/>
            </a:pPr>
            <a:r>
              <a:rPr lang="ru-RU" sz="5000" dirty="0">
                <a:latin typeface="+mn-lt"/>
                <a:cs typeface="Times New Roman" pitchFamily="18" charset="0"/>
              </a:rPr>
              <a:t>укрепление института семьи, возрождение и сохранение духовно-нравственных традиций семейного воспитания;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defRPr/>
            </a:pPr>
            <a:r>
              <a:rPr lang="ru-RU" sz="5000" dirty="0">
                <a:latin typeface="+mn-lt"/>
                <a:cs typeface="Times New Roman" pitchFamily="18" charset="0"/>
              </a:rPr>
              <a:t>изменение дизайна рекреаций школы (в виде стендов, на которых будет размещена информация о нашем посёлке, о его предприятиях и  людях);  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defRPr/>
            </a:pPr>
            <a:r>
              <a:rPr lang="ru-RU" sz="5000" dirty="0">
                <a:latin typeface="+mn-lt"/>
                <a:cs typeface="Times New Roman" pitchFamily="18" charset="0"/>
              </a:rPr>
              <a:t>тесная связь с администрацией </a:t>
            </a:r>
            <a:r>
              <a:rPr lang="ru-RU" sz="5000" dirty="0" smtClean="0">
                <a:latin typeface="+mn-lt"/>
                <a:cs typeface="Times New Roman" pitchFamily="18" charset="0"/>
              </a:rPr>
              <a:t>села, </a:t>
            </a:r>
            <a:r>
              <a:rPr lang="ru-RU" sz="5000" dirty="0">
                <a:latin typeface="+mn-lt"/>
                <a:cs typeface="Times New Roman" pitchFamily="18" charset="0"/>
              </a:rPr>
              <a:t>и др.учреждениями и организациями .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defRPr/>
            </a:pPr>
            <a:endParaRPr lang="ru-RU" sz="2800" dirty="0">
              <a:latin typeface="+mn-lt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defRPr/>
            </a:pPr>
            <a:endParaRPr lang="ru-RU" sz="2800" dirty="0">
              <a:latin typeface="+mn-lt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sz="2800" dirty="0">
              <a:latin typeface="+mn-lt"/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714752"/>
            <a:ext cx="4429124" cy="294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000108"/>
            <a:ext cx="392909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5857916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rgbClr val="C00000"/>
                </a:solidFill>
                <a:latin typeface="+mn-lt"/>
              </a:rPr>
              <a:t>Воспитание человека,  формирование в нём свойств духовно развитой личности, любви к своей стране, потребности  творить и совершенствовать есть важнейшее условие успешного развития России.</a:t>
            </a:r>
            <a:endParaRPr lang="ru-RU" sz="40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436</TotalTime>
  <Words>335</Words>
  <Application>Microsoft Office PowerPoint</Application>
  <PresentationFormat>Экран (4:3)</PresentationFormat>
  <Paragraphs>76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Воспитание человека,  формирование в нём свойств духовно развитой личности, любви к своей стране, потребности  творить и совершенствовать есть важнейшее условие успешного развития России.</vt:lpstr>
    </vt:vector>
  </TitlesOfParts>
  <Company>БСШ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 «Брянковская средняя общеобразовательная школа №5»</dc:title>
  <dc:creator>завуч</dc:creator>
  <cp:lastModifiedBy>Admin</cp:lastModifiedBy>
  <cp:revision>61</cp:revision>
  <dcterms:created xsi:type="dcterms:W3CDTF">2010-12-09T01:04:03Z</dcterms:created>
  <dcterms:modified xsi:type="dcterms:W3CDTF">2013-01-23T10:27:58Z</dcterms:modified>
</cp:coreProperties>
</file>