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556B8-9192-40B7-A229-035F01F5B32E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32B4F-C638-4CCE-BBE0-177731E7F1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0%D0%BE%D1%81%D1%82%D0%BE%D0%B2%D1%81%D0%BA%D0%B0%D1%8F_%D0%90%D0%AD%D0%A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ommons.wikimedia.org/wiki/File:Rostov's_region_combain.jpg?uselang=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4%D1%81%D0%BE%D0%BB%D0%BD%D0%B5%D1%87%D0%BD%D0%B8%D0%BA" TargetMode="External"/><Relationship Id="rId3" Type="http://schemas.openxmlformats.org/officeDocument/2006/relationships/hyperlink" Target="http://ru.wikipedia.org/wiki/%D0%9A%D1%83%D0%BA%D1%83%D1%80%D1%83%D0%B7%D0%B0" TargetMode="External"/><Relationship Id="rId7" Type="http://schemas.openxmlformats.org/officeDocument/2006/relationships/hyperlink" Target="http://ru.wikipedia.org/wiki/%D0%A1%D0%BE%D1%8F" TargetMode="External"/><Relationship Id="rId2" Type="http://schemas.openxmlformats.org/officeDocument/2006/relationships/hyperlink" Target="http://ru.wikipedia.org/wiki/%D0%9F%D1%88%D0%B5%D0%BD%D0%B8%D1%86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1%80%D0%B5%D1%87%D0%B8%D1%85%D0%B0" TargetMode="External"/><Relationship Id="rId5" Type="http://schemas.openxmlformats.org/officeDocument/2006/relationships/hyperlink" Target="http://ru.wikipedia.org/wiki/%D0%9F%D1%80%D0%BE%D1%81%D0%BE" TargetMode="External"/><Relationship Id="rId4" Type="http://schemas.openxmlformats.org/officeDocument/2006/relationships/hyperlink" Target="http://ru.wikipedia.org/wiki/%D0%A0%D0%B8%D1%81" TargetMode="External"/><Relationship Id="rId9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D%D0%B8%D1%81%D0%B8%D0%BC%D0%BE%D0%B2" TargetMode="External"/><Relationship Id="rId2" Type="http://schemas.openxmlformats.org/officeDocument/2006/relationships/hyperlink" Target="http://ru.wikipedia.org/wiki/%D0%A0%D0%BE%D1%81%D1%82%D0%BE%D0%B2%D1%81%D0%BA%D0%B0%D1%8F_%D0%BE%D0%B1%D0%BB%D0%B0%D1%81%D1%82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1853_%D0%B3%D0%BE%D0%B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E%D1%80%D0%BE%D0%B4_%D0%B2%D0%BE%D0%B8%D0%BD%D1%81%D0%BA%D0%BE%D0%B9_%D1%81%D0%BB%D0%B0%D0%B2%D1%8B" TargetMode="External"/><Relationship Id="rId3" Type="http://schemas.openxmlformats.org/officeDocument/2006/relationships/hyperlink" Target="http://ru.wikipedia.org/wiki/1749" TargetMode="External"/><Relationship Id="rId7" Type="http://schemas.openxmlformats.org/officeDocument/2006/relationships/hyperlink" Target="http://ru.wikipedia.org/wiki/%D0%9F%D1%80%D0%B5%D0%B7%D0%B8%D0%B4%D0%B5%D0%BD%D1%82_%D0%A0%D0%BE%D1%81%D1%81%D0%B8%D0%B9%D1%81%D0%BA%D0%BE%D0%B9_%D0%A4%D0%B5%D0%B4%D0%B5%D1%80%D0%B0%D1%86%D0%B8%D0%B8" TargetMode="External"/><Relationship Id="rId2" Type="http://schemas.openxmlformats.org/officeDocument/2006/relationships/hyperlink" Target="http://ru.wikipedia.org/wiki/%D0%95%D0%BB%D0%B8%D0%B7%D0%B0%D0%B2%D0%B5%D1%82%D0%B0_%D0%9F%D0%B5%D1%82%D1%80%D0%BE%D0%B2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2008_%D0%B3%D0%BE%D0%B4" TargetMode="External"/><Relationship Id="rId5" Type="http://schemas.openxmlformats.org/officeDocument/2006/relationships/hyperlink" Target="http://ru.wikipedia.org/wiki/5_%D0%BC%D0%B0%D1%8F" TargetMode="External"/><Relationship Id="rId4" Type="http://schemas.openxmlformats.org/officeDocument/2006/relationships/hyperlink" Target="http://ru.wikipedia.org/wiki/%D0%A1%D1%82%D0%BE%D0%BB%D0%B8%D1%86%D1%8B_%D0%A0%D0%BE%D1%81%D1%81%D0%B8%D0%B8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donland.ru/Data/Sites/1/media/gubernator_golubev/golubev_gl_b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NEVZ_DSCF9514_1200.jpg?use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ru.wikipedia.org/wiki/%D0%A2%D0%B0%D0%B3%D0%B0%D0%BD%D1%80%D0%BE%D0%B3%D1%81%D0%BA%D0%B8%D0%B9_%D0%B0%D0%B2%D1%82%D0%BE%D0%BC%D0%BE%D0%B1%D0%B8%D0%BB%D1%8C%D0%BD%D1%8B%D0%B9_%D0%B7%D0%B0%D0%B2%D0%BE%D0%B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2%D0%B0%D0%B3%D0%B0%D0%BD%D1%80%D0%BE%D0%B3%D1%81%D0%BA%D0%B8%D0%B9_%D0%BC%D0%B5%D1%82%D0%B0%D0%BB%D0%BB%D1%83%D1%80%D0%B3%D0%B8%D1%87%D0%B5%D1%81%D0%BA%D0%B8%D0%B9_%D0%B7%D0%B0%D0%B2%D0%BE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ru.wikipedia.org/wiki/%D0%A0%D0%BE%D1%81%D1%82%D1%81%D0%B5%D0%BB%D1%8C%D0%BC%D0%B0%D1%88_%28%D0%B7%D0%B0%D0%B2%D0%BE%D0%B4%2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0%D0%BE%D1%81%D1%82%D0%B2%D0%B5%D1%80%D1%82%D0%BE%D0%B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229600" cy="1828800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&amp;YUcy;&amp;bcy;&amp;icy;&amp;lcy;&amp;iecy;&amp;jcy; &amp;Rcy;&amp;ocy;&amp;scy;&amp;tcy;&amp;ocy;&amp;vcy;&amp;scy;&amp;kcy;&amp;ocy;&amp;jcy; &amp;ocy;&amp;bcy;&amp;lcy;&amp;acy;&amp;scy;&amp;tcy;&amp;i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96944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068960"/>
            <a:ext cx="28083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Крупные промышленные предприятия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628800"/>
            <a:ext cx="6059016" cy="4680560"/>
          </a:xfrm>
        </p:spPr>
        <p:txBody>
          <a:bodyPr/>
          <a:lstStyle/>
          <a:p>
            <a:pPr lvl="0"/>
            <a:r>
              <a:rPr lang="ru-RU" u="sng" dirty="0" smtClean="0">
                <a:hlinkClick r:id="rId2" tooltip="Ростовская АЭС"/>
              </a:rPr>
              <a:t>Ростовская АЭС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2-tub-ru.yandex.net/i?id=543707728-15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396044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459842448-36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348880"/>
            <a:ext cx="417646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Сельское хозяйство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Главное богатство области — её почвенные ресурсы. В общей структуре земли черноземы составляют почти 65 %.</a:t>
            </a:r>
            <a:endParaRPr lang="ru-RU" dirty="0"/>
          </a:p>
        </p:txBody>
      </p:sp>
      <p:pic>
        <p:nvPicPr>
          <p:cNvPr id="4" name="Рисунок 3" descr="http://upload.wikimedia.org/wikipedia/commons/thumb/2/23/Rostov%27s_region_combain.jpg/220px-Rostov%27s_region_combain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429000"/>
            <a:ext cx="46805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Сельское хозяйство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Более 60 % валовой продукции сельского хозяйства области производится в отраслях растениеводства. Первостепенное значение в его структуре имеет зерновое хозяйство, под которым занято около половины посевных площадей. Главная зерновая культура — озимая </a:t>
            </a:r>
            <a:r>
              <a:rPr lang="ru-RU" sz="2000" u="sng" dirty="0" smtClean="0">
                <a:hlinkClick r:id="rId2" tooltip="Пшеница"/>
              </a:rPr>
              <a:t>пшеница</a:t>
            </a:r>
            <a:r>
              <a:rPr lang="ru-RU" sz="2000" dirty="0" smtClean="0"/>
              <a:t>. Широко распространены посевы </a:t>
            </a:r>
            <a:r>
              <a:rPr lang="ru-RU" sz="2000" u="sng" dirty="0" smtClean="0">
                <a:hlinkClick r:id="rId3" tooltip="Кукуруза"/>
              </a:rPr>
              <a:t>кукурузы</a:t>
            </a:r>
            <a:r>
              <a:rPr lang="ru-RU" sz="2000" dirty="0" smtClean="0"/>
              <a:t>, </a:t>
            </a:r>
            <a:r>
              <a:rPr lang="ru-RU" sz="2000" u="sng" dirty="0" smtClean="0">
                <a:hlinkClick r:id="rId4" tooltip="Рис"/>
              </a:rPr>
              <a:t>риса</a:t>
            </a:r>
            <a:r>
              <a:rPr lang="ru-RU" sz="2000" dirty="0" smtClean="0"/>
              <a:t>, </a:t>
            </a:r>
            <a:r>
              <a:rPr lang="ru-RU" sz="2000" u="sng" dirty="0" smtClean="0">
                <a:hlinkClick r:id="rId5" tooltip="Просо"/>
              </a:rPr>
              <a:t>проса</a:t>
            </a:r>
            <a:r>
              <a:rPr lang="ru-RU" sz="2000" dirty="0" smtClean="0"/>
              <a:t>, </a:t>
            </a:r>
            <a:r>
              <a:rPr lang="ru-RU" sz="2000" u="sng" dirty="0" smtClean="0">
                <a:hlinkClick r:id="rId6" tooltip="Гречиха"/>
              </a:rPr>
              <a:t>гречихи</a:t>
            </a:r>
            <a:r>
              <a:rPr lang="ru-RU" sz="2000" dirty="0" smtClean="0"/>
              <a:t> и других крупяных культур, </a:t>
            </a:r>
            <a:r>
              <a:rPr lang="ru-RU" sz="2000" u="sng" dirty="0" smtClean="0">
                <a:hlinkClick r:id="rId7" tooltip="Соя"/>
              </a:rPr>
              <a:t>сои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Ведущей технической культурой является </a:t>
            </a:r>
            <a:r>
              <a:rPr lang="ru-RU" sz="2000" u="sng" dirty="0" smtClean="0">
                <a:hlinkClick r:id="rId8" tooltip="Подсолнечник"/>
              </a:rPr>
              <a:t>подсолнечник</a:t>
            </a:r>
            <a:r>
              <a:rPr lang="ru-RU" sz="2000" dirty="0" smtClean="0"/>
              <a:t>. На промышленной основе создано садоводство и виноградарство. Большие площади заняты под овощеводство.</a:t>
            </a:r>
          </a:p>
          <a:p>
            <a:endParaRPr lang="ru-RU" dirty="0"/>
          </a:p>
        </p:txBody>
      </p:sp>
      <p:pic>
        <p:nvPicPr>
          <p:cNvPr id="4" name="Рисунок 3" descr="http://im7-tub-ru.yandex.net/i?id=320909302-31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9752" y="4581128"/>
            <a:ext cx="475252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Сельское хозяйство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животноводстве хозяйства области специализируются по следующим направлениям — молочному и мясному скотоводству, овцеводству, коневодству и птицеводству.</a:t>
            </a:r>
          </a:p>
          <a:p>
            <a:endParaRPr lang="ru-RU" dirty="0"/>
          </a:p>
        </p:txBody>
      </p:sp>
      <p:pic>
        <p:nvPicPr>
          <p:cNvPr id="4" name="Рисунок 3" descr="http://im8-tub-ru.yandex.net/i?id=254442152-4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324036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290627397-35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852936"/>
            <a:ext cx="360039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Памятные места Ростовской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4680520" cy="15121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Памятный знак "Орел" при въезде в станицу </a:t>
            </a:r>
            <a:r>
              <a:rPr lang="ru-RU" sz="2000" dirty="0" smtClean="0">
                <a:solidFill>
                  <a:srgbClr val="7030A0"/>
                </a:solidFill>
              </a:rPr>
              <a:t>Вешенскую Ростовской </a:t>
            </a:r>
            <a:r>
              <a:rPr lang="ru-RU" sz="2000" dirty="0" smtClean="0">
                <a:solidFill>
                  <a:srgbClr val="7030A0"/>
                </a:solidFill>
              </a:rPr>
              <a:t>области</a:t>
            </a:r>
          </a:p>
          <a:p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374441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8064" y="1484785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Дом-музей М.А.Шолохова в станице Вешенской Ростовской области.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36912"/>
            <a:ext cx="345638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Памятные места Ростовской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1684784"/>
          </a:xfrm>
        </p:spPr>
        <p:txBody>
          <a:bodyPr/>
          <a:lstStyle/>
          <a:p>
            <a:r>
              <a:rPr lang="ru-RU" sz="1800" dirty="0" smtClean="0">
                <a:solidFill>
                  <a:srgbClr val="7030A0"/>
                </a:solidFill>
              </a:rPr>
              <a:t>Музей-заповедник Шолохова. Станица Вёшенская.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2895600"/>
            <a:ext cx="3384376" cy="370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20072" y="1700809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Археологический музей-заповедник "Танаис"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068960"/>
            <a:ext cx="3528391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Памятные места Ростовской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Таганрог </a:t>
            </a:r>
            <a:r>
              <a:rPr lang="ru-RU" dirty="0" smtClean="0"/>
              <a:t>. </a:t>
            </a:r>
            <a:r>
              <a:rPr lang="ru-RU" dirty="0" smtClean="0"/>
              <a:t>В этом домике родился Чехов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446449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38884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24 спортсмена из Ростовской области приняли</a:t>
            </a:r>
          </a:p>
          <a:p>
            <a:r>
              <a:rPr lang="ru-RU" dirty="0" smtClean="0"/>
              <a:t>Участие в Олимпийских играх в Лондоне.</a:t>
            </a:r>
          </a:p>
          <a:p>
            <a:r>
              <a:rPr lang="ru-RU" dirty="0" smtClean="0"/>
              <a:t>Донские спортсмены завоевали три золотые, три серебряные, три бронзовые медали.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3789040"/>
            <a:ext cx="5112568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Города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Ростов-на-Дону (указ Президента Российской Федерации от 5 мая 2008 года № 556)</a:t>
            </a:r>
          </a:p>
          <a:p>
            <a:r>
              <a:rPr lang="ru-RU" dirty="0" smtClean="0"/>
              <a:t>Таганрог (указ Президента Российской Федерации от 3 ноября 2011 года № 1459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2736304" cy="29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Флаг Ростовской </a:t>
            </a:r>
            <a:r>
              <a:rPr lang="ru-RU" dirty="0" smtClean="0"/>
              <a:t>области</a:t>
            </a:r>
            <a:br>
              <a:rPr lang="ru-RU" dirty="0" smtClean="0"/>
            </a:br>
            <a:r>
              <a:rPr lang="ru-RU" sz="2700" dirty="0" smtClean="0"/>
              <a:t>Дата принятия:28.10.1996.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268760"/>
            <a:ext cx="6851104" cy="55892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Флаг Ростовской области - представляет собой прямоугольное полотнище из трех равновеликих горизонтальных полос: верхней - синего, средней - желтого и нижней - алого цвета. Такой флаг был разработан еще атаманом Красновым в 1918 году. Каждый цвет символизировал следующее: синий - цвет донских казаков, желтый - калмыков, которые входили в состав Области Войска Донского, красный - русских (т.е. первоначально цвета флага символизировали единство трех народов, издревле заселявших Дон, - казаков, калмыков и русских, теперь желтая полоса вобрала в себя все народы, ныне живущие на великой реке). В 1996 году флаг Краснова был дополнен белой полосой, расположенной вертикально вдоль древка (1/5 ширины флага) - символ единства области с Российской Федерацией. Отношение ширины флага к его длине 2:3.</a:t>
            </a:r>
            <a:endParaRPr lang="ru-RU" dirty="0"/>
          </a:p>
        </p:txBody>
      </p:sp>
      <p:pic>
        <p:nvPicPr>
          <p:cNvPr id="4" name="Рисунок 3" descr="Флаг Ростовской облас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9113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Герб Ростовской </a:t>
            </a:r>
            <a:r>
              <a:rPr lang="ru-RU" dirty="0" smtClean="0"/>
              <a:t>области</a:t>
            </a:r>
            <a:br>
              <a:rPr lang="ru-RU" dirty="0" smtClean="0"/>
            </a:br>
            <a:r>
              <a:rPr lang="ru-RU" sz="3100" dirty="0" smtClean="0"/>
              <a:t>Дата принятия:28.10.1996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Герб Ростовской област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1905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9752" y="1196752"/>
          <a:ext cx="6096000" cy="604867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048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Герб Ростовской области представляет собой геральдический щит, в лазоревом (голубом) поле которого - серебряный столб с поставленной на лазоревый волнистый пояс червленой (красной) крепостной стеной о трех башнях, из которых средняя выше; в оконечности - золотой колос, накрывающий лазоревый волнистый пояс. Столб сопровожден историческими донскими регалиями: справа серебряным перначом поверх серебряных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бобылева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хвоста и насеки накрест; слева - серебряной булавой поверх таковых же насеки с орлом и бунчука накрест.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Щитодержатель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-возникающий над щитом черный двуглавый орел с золотыми клювами и червлеными языками, имеющей на каждой из голов Российскую императорскую корону и увенчанный посередине большой Российской короной с лазоревыми лентами. За щитом четыре сложенных накрест флага Ростовской области на золотых знаменных древках с копейными наконечниками, шнурами и кистями. Знаменные древки перевиты лентой ордена Ленина. Разработчик герба - Алексей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Курмановский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герб основан на историческом гербе области Войска Донского.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Гимн Ростовской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Гимн </a:t>
            </a:r>
            <a:r>
              <a:rPr lang="ru-RU" u="sng" dirty="0" smtClean="0">
                <a:hlinkClick r:id="rId2" tooltip="Ростовская область"/>
              </a:rPr>
              <a:t>Ростовской области</a:t>
            </a:r>
            <a:r>
              <a:rPr lang="ru-RU" dirty="0" smtClean="0"/>
              <a:t> был создан на основе песни </a:t>
            </a:r>
            <a:r>
              <a:rPr lang="ru-RU" u="sng" dirty="0" smtClean="0">
                <a:hlinkClick r:id="rId3" tooltip="Анисимов"/>
              </a:rPr>
              <a:t>Ф. И. Анисимова</a:t>
            </a:r>
            <a:r>
              <a:rPr lang="ru-RU" dirty="0" smtClean="0"/>
              <a:t> «Всколыхнулся, взволновался православный Тихий Дон», написанной в </a:t>
            </a:r>
            <a:r>
              <a:rPr lang="ru-RU" u="sng" dirty="0" smtClean="0">
                <a:hlinkClick r:id="rId4" tooltip="1853 год"/>
              </a:rPr>
              <a:t>1853 году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ПРАВОСЛАВНЫЙ ТИХИЙ ДОН</a:t>
            </a:r>
            <a:endParaRPr lang="ru-RU" dirty="0" smtClean="0"/>
          </a:p>
          <a:p>
            <a:r>
              <a:rPr lang="ru-RU" dirty="0" smtClean="0"/>
              <a:t>Всколыхнулся, взволновался</a:t>
            </a:r>
            <a:br>
              <a:rPr lang="ru-RU" dirty="0" smtClean="0"/>
            </a:br>
            <a:r>
              <a:rPr lang="ru-RU" dirty="0" smtClean="0"/>
              <a:t>Православный Тихий Дон.</a:t>
            </a:r>
            <a:br>
              <a:rPr lang="ru-RU" dirty="0" smtClean="0"/>
            </a:br>
            <a:r>
              <a:rPr lang="ru-RU" dirty="0" smtClean="0"/>
              <a:t>И послушно отозвался</a:t>
            </a:r>
            <a:br>
              <a:rPr lang="ru-RU" dirty="0" smtClean="0"/>
            </a:br>
            <a:r>
              <a:rPr lang="ru-RU" dirty="0" smtClean="0"/>
              <a:t>На призыв свободы он.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Зеленеет степь донская,</a:t>
            </a:r>
            <a:br>
              <a:rPr lang="ru-RU" dirty="0" smtClean="0"/>
            </a:br>
            <a:r>
              <a:rPr lang="ru-RU" dirty="0" smtClean="0"/>
              <a:t>Золотятся волны нив.</a:t>
            </a:r>
            <a:br>
              <a:rPr lang="ru-RU" dirty="0" smtClean="0"/>
            </a:br>
            <a:r>
              <a:rPr lang="ru-RU" dirty="0" smtClean="0"/>
              <a:t>И с простора, слух лаская,</a:t>
            </a:r>
            <a:br>
              <a:rPr lang="ru-RU" dirty="0" smtClean="0"/>
            </a:br>
            <a:r>
              <a:rPr lang="ru-RU" dirty="0" smtClean="0"/>
              <a:t>Вольный слышится призыв.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Славься, Дон, и в наши годы</a:t>
            </a:r>
            <a:br>
              <a:rPr lang="ru-RU" dirty="0" smtClean="0"/>
            </a:br>
            <a:r>
              <a:rPr lang="ru-RU" dirty="0" smtClean="0"/>
              <a:t>В память вольной старины,</a:t>
            </a:r>
            <a:br>
              <a:rPr lang="ru-RU" dirty="0" smtClean="0"/>
            </a:br>
            <a:r>
              <a:rPr lang="ru-RU" dirty="0" smtClean="0"/>
              <a:t>В час невзгоды — честь свободы</a:t>
            </a:r>
            <a:br>
              <a:rPr lang="ru-RU" dirty="0" smtClean="0"/>
            </a:br>
            <a:r>
              <a:rPr lang="ru-RU" dirty="0" smtClean="0"/>
              <a:t>Отстоят твои сыны.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Ростов-на-Дону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Росто́в-на-Дону</a:t>
            </a:r>
            <a:r>
              <a:rPr lang="ru-RU" sz="2000" b="1" dirty="0" smtClean="0"/>
              <a:t>́</a:t>
            </a:r>
            <a:r>
              <a:rPr lang="ru-RU" sz="2000" dirty="0" smtClean="0"/>
              <a:t> — город на юге России, основанный Грамотой императрицы </a:t>
            </a:r>
            <a:r>
              <a:rPr lang="ru-RU" sz="2000" u="sng" dirty="0" smtClean="0">
                <a:hlinkClick r:id="rId2" tooltip="Елизавета Петровна"/>
              </a:rPr>
              <a:t>Елизаветы Петровны</a:t>
            </a:r>
            <a:r>
              <a:rPr lang="ru-RU" sz="2000" dirty="0" smtClean="0"/>
              <a:t> от 15 декабря </a:t>
            </a:r>
            <a:r>
              <a:rPr lang="ru-RU" sz="2000" u="sng" dirty="0" smtClean="0">
                <a:hlinkClick r:id="rId3" tooltip="1749"/>
              </a:rPr>
              <a:t>1749</a:t>
            </a:r>
            <a:r>
              <a:rPr lang="ru-RU" sz="2000" dirty="0" smtClean="0"/>
              <a:t> </a:t>
            </a:r>
            <a:r>
              <a:rPr lang="ru-RU" sz="2000" dirty="0" smtClean="0"/>
              <a:t>года.</a:t>
            </a:r>
            <a:endParaRPr lang="ru-RU" sz="2000" dirty="0" smtClean="0"/>
          </a:p>
          <a:p>
            <a:r>
              <a:rPr lang="ru-RU" sz="2000" dirty="0" smtClean="0"/>
              <a:t>Ростов-на-Дону</a:t>
            </a:r>
            <a:r>
              <a:rPr lang="ru-RU" sz="2000" dirty="0" smtClean="0"/>
              <a:t> неофициально нередко именуется «Воротами </a:t>
            </a:r>
            <a:r>
              <a:rPr lang="ru-RU" sz="2000" dirty="0" smtClean="0"/>
              <a:t>Кавказа» и </a:t>
            </a:r>
            <a:r>
              <a:rPr lang="ru-RU" sz="2000" dirty="0" smtClean="0"/>
              <a:t>«</a:t>
            </a:r>
            <a:r>
              <a:rPr lang="ru-RU" sz="2000" u="sng" dirty="0" smtClean="0">
                <a:hlinkClick r:id="rId4" tooltip="Столицы России"/>
              </a:rPr>
              <a:t>Южной столицей </a:t>
            </a:r>
            <a:r>
              <a:rPr lang="ru-RU" sz="2000" u="sng" dirty="0" smtClean="0">
                <a:hlinkClick r:id="rId4" tooltip="Столицы России"/>
              </a:rPr>
              <a:t>России</a:t>
            </a:r>
            <a:r>
              <a:rPr lang="ru-RU" sz="2000" dirty="0" smtClean="0"/>
              <a:t>». </a:t>
            </a:r>
            <a:r>
              <a:rPr lang="ru-RU" sz="2000" dirty="0" smtClean="0"/>
              <a:t>Население составляет 1,097 </a:t>
            </a:r>
            <a:r>
              <a:rPr lang="ru-RU" sz="2000" dirty="0" err="1" smtClean="0"/>
              <a:t>млн</a:t>
            </a:r>
            <a:r>
              <a:rPr lang="ru-RU" sz="2000" dirty="0" smtClean="0"/>
              <a:t> </a:t>
            </a:r>
            <a:r>
              <a:rPr lang="ru-RU" sz="2000" dirty="0" smtClean="0"/>
              <a:t>человек.</a:t>
            </a:r>
            <a:endParaRPr lang="ru-RU" sz="2000" dirty="0" smtClean="0"/>
          </a:p>
          <a:p>
            <a:r>
              <a:rPr lang="ru-RU" sz="2000" u="sng" dirty="0" smtClean="0">
                <a:hlinkClick r:id="rId5" tooltip="5 мая"/>
              </a:rPr>
              <a:t>5 мая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6" tooltip="2008 год"/>
              </a:rPr>
              <a:t>2008 года</a:t>
            </a:r>
            <a:r>
              <a:rPr lang="ru-RU" sz="2000" dirty="0" smtClean="0"/>
              <a:t> указом </a:t>
            </a:r>
            <a:r>
              <a:rPr lang="ru-RU" sz="2000" u="sng" dirty="0" smtClean="0">
                <a:hlinkClick r:id="rId7" tooltip="Президент Российской Федерации"/>
              </a:rPr>
              <a:t>президента Российской Федерации</a:t>
            </a:r>
            <a:r>
              <a:rPr lang="ru-RU" sz="2000" dirty="0" smtClean="0"/>
              <a:t> № 556 городу Ростову-на-Дону присвоено почётное звание Российской Федерации «</a:t>
            </a:r>
            <a:r>
              <a:rPr lang="ru-RU" sz="2000" u="sng" dirty="0" smtClean="0">
                <a:hlinkClick r:id="rId8" tooltip="Город воинской славы"/>
              </a:rPr>
              <a:t>Город воинской </a:t>
            </a:r>
            <a:r>
              <a:rPr lang="ru-RU" sz="2000" u="sng" dirty="0" smtClean="0">
                <a:hlinkClick r:id="rId8" tooltip="Город воинской славы"/>
              </a:rPr>
              <a:t>славы</a:t>
            </a:r>
            <a:r>
              <a:rPr lang="ru-RU" sz="2000" dirty="0" smtClean="0"/>
              <a:t>».</a:t>
            </a: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pic>
        <p:nvPicPr>
          <p:cNvPr id="4" name="Рисунок 3" descr="File:Rostov-on-don skyline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4653136"/>
            <a:ext cx="4608512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Губернатор Ростовской области</a:t>
            </a:r>
            <a:endParaRPr lang="ru-RU" dirty="0"/>
          </a:p>
        </p:txBody>
      </p:sp>
      <p:pic>
        <p:nvPicPr>
          <p:cNvPr id="4" name="Содержимое 3" descr="Голубев Василий Юрьевич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2381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63888" y="1720840"/>
            <a:ext cx="5328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Голубев Василий Юрьевич</a:t>
            </a:r>
          </a:p>
          <a:p>
            <a:r>
              <a:rPr lang="ru-RU" sz="2000" dirty="0" smtClean="0"/>
              <a:t>21 мая 2010 года депутаты Законодательного Собрания Ростовской области, рассмотрев представление Президента РФ Д.А.Медведева, наделили Василия Юрьевича </a:t>
            </a:r>
            <a:r>
              <a:rPr lang="ru-RU" sz="2000" dirty="0" err="1" smtClean="0"/>
              <a:t>Голубева</a:t>
            </a:r>
            <a:r>
              <a:rPr lang="ru-RU" sz="2000" dirty="0" smtClean="0"/>
              <a:t> полномочиями Главы Администрации (Губернатора) Ростовской области на ближайшие пять лет.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14 июня 2010 года Голубев Василий Юрьевич вступил в должность Главы Администрации (Губернатора) области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Крупные промышленные предприятия</a:t>
            </a:r>
            <a:endParaRPr lang="ru-RU" dirty="0"/>
          </a:p>
        </p:txBody>
      </p:sp>
      <p:pic>
        <p:nvPicPr>
          <p:cNvPr id="4" name="Содержимое 3" descr="http://upload.wikimedia.org/wikipedia/commons/thumb/e/ee/NEVZ_DSCF9514_1200.jpg/220px-NEVZ_DSCF9514_120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345638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556792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Новочеркасский</a:t>
            </a:r>
            <a:r>
              <a:rPr lang="ru-RU" dirty="0" smtClean="0">
                <a:solidFill>
                  <a:srgbClr val="7030A0"/>
                </a:solidFill>
              </a:rPr>
              <a:t> электровозостроительный завод (НЭВЗ)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1628800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white"/>
                </a:solidFill>
                <a:hlinkClick r:id="rId4" tooltip="Таганрогский автомобильный завод"/>
              </a:rPr>
              <a:t>Таганрогский автомобильный завод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" name="Рисунок 9" descr="http://im4-tub-ru.yandex.net/i?id=387778638-15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636912"/>
            <a:ext cx="410445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Крупные промышленные предприятия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692696" y="1916832"/>
            <a:ext cx="5256584" cy="1540768"/>
          </a:xfrm>
        </p:spPr>
        <p:txBody>
          <a:bodyPr>
            <a:normAutofit/>
          </a:bodyPr>
          <a:lstStyle/>
          <a:p>
            <a:pPr lvl="8"/>
            <a:r>
              <a:rPr lang="ru-RU" sz="1800" u="sng" dirty="0" smtClean="0">
                <a:hlinkClick r:id="rId2" tooltip="Таганрогский металлургический завод"/>
              </a:rPr>
              <a:t>Таганрогский металлургический завод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5" name="Рисунок 4" descr="http://im0-tub-ru.yandex.net/i?id=15338767-17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852936"/>
            <a:ext cx="349478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788024" y="2060848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>
                <a:hlinkClick r:id="rId4" tooltip="Ростсельмаш (завод)"/>
              </a:rPr>
              <a:t>Ростсельмаш</a:t>
            </a:r>
            <a:endParaRPr lang="ru-RU" dirty="0"/>
          </a:p>
        </p:txBody>
      </p:sp>
      <p:pic>
        <p:nvPicPr>
          <p:cNvPr id="10" name="Рисунок 9" descr="http://im0-tub-ru.yandex.net/i?id=359898491-10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852936"/>
            <a:ext cx="396044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Крупные промышленные предприятия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709160"/>
          </a:xfrm>
        </p:spPr>
        <p:txBody>
          <a:bodyPr/>
          <a:lstStyle/>
          <a:p>
            <a:pPr lvl="0" algn="just"/>
            <a:r>
              <a:rPr lang="ru-RU" sz="3200" u="sng" dirty="0" err="1" smtClean="0">
                <a:hlinkClick r:id="rId2" tooltip="Роствертол"/>
              </a:rPr>
              <a:t>Роствертол</a:t>
            </a:r>
            <a:endParaRPr lang="ru-RU" sz="3200" dirty="0" smtClean="0"/>
          </a:p>
          <a:p>
            <a:pPr algn="just"/>
            <a:endParaRPr lang="ru-RU" dirty="0"/>
          </a:p>
        </p:txBody>
      </p:sp>
      <p:pic>
        <p:nvPicPr>
          <p:cNvPr id="4" name="Рисунок 3" descr="http://im3-tub-ru.yandex.net/i?id=400312325-2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396044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443062232-03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636912"/>
            <a:ext cx="36724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215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 </vt:lpstr>
      <vt:lpstr>Флаг Ростовской области Дата принятия:28.10.1996. </vt:lpstr>
      <vt:lpstr>Герб Ростовской области Дата принятия:28.10.1996.</vt:lpstr>
      <vt:lpstr>Гимн Ростовской области</vt:lpstr>
      <vt:lpstr>Ростов-на-Дону</vt:lpstr>
      <vt:lpstr>Губернатор Ростовской области</vt:lpstr>
      <vt:lpstr>Крупные промышленные предприятия</vt:lpstr>
      <vt:lpstr>Крупные промышленные предприятия</vt:lpstr>
      <vt:lpstr>Крупные промышленные предприятия</vt:lpstr>
      <vt:lpstr>Крупные промышленные предприятия</vt:lpstr>
      <vt:lpstr>Сельское хозяйство </vt:lpstr>
      <vt:lpstr>Сельское хозяйство </vt:lpstr>
      <vt:lpstr>Сельское хозяйство </vt:lpstr>
      <vt:lpstr>Памятные места Ростовской области</vt:lpstr>
      <vt:lpstr>Памятные места Ростовской области</vt:lpstr>
      <vt:lpstr>Памятные места Ростовской области</vt:lpstr>
      <vt:lpstr>Спорт</vt:lpstr>
      <vt:lpstr>Города воинской славы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Хозяин</cp:lastModifiedBy>
  <cp:revision>55</cp:revision>
  <dcterms:created xsi:type="dcterms:W3CDTF">2012-08-31T13:06:34Z</dcterms:created>
  <dcterms:modified xsi:type="dcterms:W3CDTF">2012-08-31T15:44:25Z</dcterms:modified>
</cp:coreProperties>
</file>