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56" r:id="rId3"/>
    <p:sldId id="258" r:id="rId4"/>
    <p:sldId id="269" r:id="rId5"/>
    <p:sldId id="270" r:id="rId6"/>
    <p:sldId id="271" r:id="rId7"/>
    <p:sldId id="272" r:id="rId8"/>
    <p:sldId id="27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76037"/>
    <a:srgbClr val="009900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0" autoAdjust="0"/>
    <p:restoredTop sz="94660"/>
  </p:normalViewPr>
  <p:slideViewPr>
    <p:cSldViewPr>
      <p:cViewPr varScale="1">
        <p:scale>
          <a:sx n="67" d="100"/>
          <a:sy n="67" d="100"/>
        </p:scale>
        <p:origin x="-12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53C2A-4279-4BA5-A744-D5BD035CE3A3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4182C-7C18-42C1-AE2C-0C2B87026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0152C-E55E-498C-80FC-C34596235CC8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67DCE-07FE-48C6-AC5F-9C6C185F9D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E509F-128F-4B18-A9A0-2E43D7B4A740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FB551-8F49-4101-99B0-2ADF93511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D09E2-EF43-415C-AA72-25E1B3D00320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17224-D749-4585-95FE-3F916437B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C644F-BFAA-4AEF-909A-BC0CCF70F3A8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751ED-CBFF-4CBA-9407-A5CF679058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7EA5F-D64E-471B-9111-1C669887FC15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3485-D71D-4A28-84C9-32C959C83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D1DD7-A186-4BC8-BA5C-31DC83438372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715E1-9A5C-4405-8E63-4AD69CB06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862E3-9431-4F33-80A2-A06C1E18E645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B327C-41EB-44F8-BFE6-02C128143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77900-B4C5-41ED-AD7C-7EE21F59A706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057F7-AF26-4905-ACCF-3B5080898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F7528-20A8-43C7-92A9-8B314EE62640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24372-45AE-454A-AAD3-B6FE73EE4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045B5-EE87-4082-98CF-FDD75BAE2AE8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CD8CD-EE81-4196-9A11-475AD2A35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0D445-21C3-49E1-9574-658CCE6B01BB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3236D-596B-482B-A65F-ABC851D569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514E1-D38B-4B2F-A751-41D36858293F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4A9A7-DB06-4914-A5D2-7F3417EBB6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5BCEA-C425-4AD8-B021-E717B844A387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D323A-26EB-4751-A5E8-B316430AD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21A20-7DB9-47C5-BDFB-8CADB8FF54AF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D66A7-5D01-49D4-A128-E8E5CFAAB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2D159-614A-465D-96BB-2690A5D51E71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3DAD6-E94A-4D24-A39A-9C2CC5042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EDEEF-A8EC-445D-A7FB-274189FF195E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9C6AA-15D3-4376-BB42-96592D87B0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20A7C-D920-4D79-BAAF-32EC7D2982F5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37A2-36EC-48D8-96EB-227E00F77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B0C71-C754-4C12-B01A-96DE64479958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0947F-0478-4E67-9E3B-471D3FB34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E81D5-EB80-44A2-A3DC-9F899A2B2DBD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4C075-6CF6-4EEC-BC7B-15CD3B70B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65741-6A23-4DFD-B147-C59FE42946A8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743C9-4592-471B-83E5-7848C29A1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CA01D-509E-467D-8B60-DDC9C8B3BEF6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0B116-2C98-4827-9B81-90A70C820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737035-FA35-45CF-8285-2EEE2FEBDB72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0521FF-B5AE-44A8-A9A0-9C160BD52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27DA47-476A-472B-9035-BB8FD37394F8}" type="datetimeFigureOut">
              <a:rPr lang="ru-RU"/>
              <a:pPr>
                <a:defRPr/>
              </a:pPr>
              <a:t>30.01.2010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B8D94D-69A5-4244-9FC0-B7C767294D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audio" Target="../media/audio3.wav"/><Relationship Id="rId5" Type="http://schemas.openxmlformats.org/officeDocument/2006/relationships/audio" Target="../media/audio1.wav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audio" Target="../media/audio5.wav"/><Relationship Id="rId5" Type="http://schemas.openxmlformats.org/officeDocument/2006/relationships/audio" Target="../media/audio1.wav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8.xml"/><Relationship Id="rId4" Type="http://schemas.openxmlformats.org/officeDocument/2006/relationships/audio" Target="../media/audio7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1%82%D0%BE_%D0%BA_%D0%BE%D0%B4%D0%BD%D0%BE%D0%BC%D1%83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hyperlink" Target="http://www.it-n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4"/>
          <p:cNvSpPr>
            <a:spLocks noChangeArrowheads="1"/>
          </p:cNvSpPr>
          <p:nvPr/>
        </p:nvSpPr>
        <p:spPr bwMode="auto">
          <a:xfrm rot="2849041">
            <a:off x="4339431" y="2331244"/>
            <a:ext cx="2232025" cy="2160588"/>
          </a:xfrm>
          <a:prstGeom prst="rect">
            <a:avLst/>
          </a:prstGeom>
          <a:solidFill>
            <a:srgbClr val="C76037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Oval 8"/>
          <p:cNvSpPr>
            <a:spLocks noChangeArrowheads="1"/>
          </p:cNvSpPr>
          <p:nvPr/>
        </p:nvSpPr>
        <p:spPr bwMode="auto">
          <a:xfrm>
            <a:off x="5651500" y="2708275"/>
            <a:ext cx="1225550" cy="1225550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Oval 9"/>
          <p:cNvSpPr>
            <a:spLocks noChangeArrowheads="1"/>
          </p:cNvSpPr>
          <p:nvPr/>
        </p:nvSpPr>
        <p:spPr bwMode="auto">
          <a:xfrm>
            <a:off x="4572000" y="2708275"/>
            <a:ext cx="1225550" cy="1225550"/>
          </a:xfrm>
          <a:prstGeom prst="ellipse">
            <a:avLst/>
          </a:prstGeom>
          <a:solidFill>
            <a:srgbClr val="FFFF00"/>
          </a:solidFill>
          <a:ln w="222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5605" name="Group 18"/>
          <p:cNvGrpSpPr>
            <a:grpSpLocks/>
          </p:cNvGrpSpPr>
          <p:nvPr/>
        </p:nvGrpSpPr>
        <p:grpSpPr bwMode="auto">
          <a:xfrm>
            <a:off x="4067175" y="2292350"/>
            <a:ext cx="576263" cy="1641475"/>
            <a:chOff x="2562" y="1444"/>
            <a:chExt cx="363" cy="1034"/>
          </a:xfrm>
        </p:grpSpPr>
        <p:sp>
          <p:nvSpPr>
            <p:cNvPr id="25613" name="Rectangle 10"/>
            <p:cNvSpPr>
              <a:spLocks noChangeArrowheads="1"/>
            </p:cNvSpPr>
            <p:nvPr/>
          </p:nvSpPr>
          <p:spPr bwMode="auto">
            <a:xfrm>
              <a:off x="2562" y="1979"/>
              <a:ext cx="363" cy="499"/>
            </a:xfrm>
            <a:prstGeom prst="rect">
              <a:avLst/>
            </a:prstGeom>
            <a:solidFill>
              <a:srgbClr val="FFFF00"/>
            </a:solidFill>
            <a:ln w="158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14" name="AutoShape 11"/>
            <p:cNvSpPr>
              <a:spLocks noChangeArrowheads="1"/>
            </p:cNvSpPr>
            <p:nvPr/>
          </p:nvSpPr>
          <p:spPr bwMode="auto">
            <a:xfrm rot="-5400000">
              <a:off x="2471" y="1535"/>
              <a:ext cx="545" cy="363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5606" name="Oval 12"/>
          <p:cNvSpPr>
            <a:spLocks noChangeArrowheads="1"/>
          </p:cNvSpPr>
          <p:nvPr/>
        </p:nvSpPr>
        <p:spPr bwMode="auto">
          <a:xfrm>
            <a:off x="6156325" y="3357563"/>
            <a:ext cx="360363" cy="3603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7" name="Oval 13"/>
          <p:cNvSpPr>
            <a:spLocks noChangeArrowheads="1"/>
          </p:cNvSpPr>
          <p:nvPr/>
        </p:nvSpPr>
        <p:spPr bwMode="auto">
          <a:xfrm rot="-330385">
            <a:off x="4932363" y="3429000"/>
            <a:ext cx="360362" cy="3603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8" name="Rectangle 15"/>
          <p:cNvSpPr>
            <a:spLocks noChangeArrowheads="1"/>
          </p:cNvSpPr>
          <p:nvPr/>
        </p:nvSpPr>
        <p:spPr bwMode="auto">
          <a:xfrm>
            <a:off x="4067175" y="4005263"/>
            <a:ext cx="2952750" cy="503237"/>
          </a:xfrm>
          <a:prstGeom prst="rect">
            <a:avLst/>
          </a:prstGeom>
          <a:solidFill>
            <a:srgbClr val="0099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СТО К ОДНОМУ</a:t>
            </a:r>
          </a:p>
        </p:txBody>
      </p:sp>
      <p:sp>
        <p:nvSpPr>
          <p:cNvPr id="25609" name="Oval 16"/>
          <p:cNvSpPr>
            <a:spLocks noChangeArrowheads="1"/>
          </p:cNvSpPr>
          <p:nvPr/>
        </p:nvSpPr>
        <p:spPr bwMode="auto">
          <a:xfrm rot="-1888610">
            <a:off x="4932363" y="3500438"/>
            <a:ext cx="215900" cy="1079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0" name="Oval 17"/>
          <p:cNvSpPr>
            <a:spLocks noChangeArrowheads="1"/>
          </p:cNvSpPr>
          <p:nvPr/>
        </p:nvSpPr>
        <p:spPr bwMode="auto">
          <a:xfrm rot="-1888610">
            <a:off x="6156325" y="3429000"/>
            <a:ext cx="215900" cy="1079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1" name="Line 19"/>
          <p:cNvSpPr>
            <a:spLocks noChangeShapeType="1"/>
          </p:cNvSpPr>
          <p:nvPr/>
        </p:nvSpPr>
        <p:spPr bwMode="auto">
          <a:xfrm>
            <a:off x="4643438" y="2276475"/>
            <a:ext cx="0" cy="9366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2" name="Line 20"/>
          <p:cNvSpPr>
            <a:spLocks noChangeShapeType="1"/>
          </p:cNvSpPr>
          <p:nvPr/>
        </p:nvSpPr>
        <p:spPr bwMode="auto">
          <a:xfrm flipH="1">
            <a:off x="4067175" y="2276475"/>
            <a:ext cx="576263" cy="8651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7"/>
          <p:cNvSpPr txBox="1">
            <a:spLocks noChangeArrowheads="1"/>
          </p:cNvSpPr>
          <p:nvPr/>
        </p:nvSpPr>
        <p:spPr bwMode="auto">
          <a:xfrm>
            <a:off x="3059113" y="4868863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Такого не бывает</a:t>
            </a:r>
          </a:p>
        </p:txBody>
      </p:sp>
      <p:sp>
        <p:nvSpPr>
          <p:cNvPr id="26627" name="Text Box 56"/>
          <p:cNvSpPr txBox="1">
            <a:spLocks noChangeArrowheads="1"/>
          </p:cNvSpPr>
          <p:nvPr/>
        </p:nvSpPr>
        <p:spPr bwMode="auto">
          <a:xfrm>
            <a:off x="3059113" y="4221163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Пошутил </a:t>
            </a:r>
          </a:p>
        </p:txBody>
      </p:sp>
      <p:sp>
        <p:nvSpPr>
          <p:cNvPr id="26628" name="Text Box 54"/>
          <p:cNvSpPr txBox="1">
            <a:spLocks noChangeArrowheads="1"/>
          </p:cNvSpPr>
          <p:nvPr/>
        </p:nvSpPr>
        <p:spPr bwMode="auto">
          <a:xfrm>
            <a:off x="3059113" y="2708275"/>
            <a:ext cx="3529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Ошибся , описка</a:t>
            </a:r>
          </a:p>
        </p:txBody>
      </p:sp>
      <p:sp>
        <p:nvSpPr>
          <p:cNvPr id="26629" name="Text Box 53"/>
          <p:cNvSpPr txBox="1">
            <a:spLocks noChangeArrowheads="1"/>
          </p:cNvSpPr>
          <p:nvPr/>
        </p:nvSpPr>
        <p:spPr bwMode="auto">
          <a:xfrm>
            <a:off x="3059113" y="3500438"/>
            <a:ext cx="3311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Система счисления др.</a:t>
            </a:r>
          </a:p>
        </p:txBody>
      </p:sp>
      <p:sp>
        <p:nvSpPr>
          <p:cNvPr id="26630" name="Text Box 52"/>
          <p:cNvSpPr txBox="1">
            <a:spLocks noChangeArrowheads="1"/>
          </p:cNvSpPr>
          <p:nvPr/>
        </p:nvSpPr>
        <p:spPr bwMode="auto">
          <a:xfrm>
            <a:off x="2987675" y="5661025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Софизм </a:t>
            </a:r>
          </a:p>
        </p:txBody>
      </p:sp>
      <p:sp>
        <p:nvSpPr>
          <p:cNvPr id="2663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chemeClr val="bg1"/>
                </a:solidFill>
                <a:latin typeface="Arial" charset="0"/>
              </a:rPr>
              <a:t>1Х</a:t>
            </a:r>
            <a:r>
              <a:rPr lang="ru-RU" b="1" smtClean="0">
                <a:solidFill>
                  <a:schemeClr val="bg1"/>
                </a:solidFill>
                <a:latin typeface="Arial" charset="0"/>
              </a:rPr>
              <a:t> Простая игра</a:t>
            </a:r>
            <a:endParaRPr lang="ru-RU" b="1" smtClean="0">
              <a:solidFill>
                <a:schemeClr val="bg1"/>
              </a:solidFill>
            </a:endParaRPr>
          </a:p>
        </p:txBody>
      </p:sp>
      <p:sp>
        <p:nvSpPr>
          <p:cNvPr id="26632" name="Text Box 36"/>
          <p:cNvSpPr txBox="1">
            <a:spLocks noChangeArrowheads="1"/>
          </p:cNvSpPr>
          <p:nvPr/>
        </p:nvSpPr>
        <p:spPr bwMode="auto">
          <a:xfrm>
            <a:off x="3132138" y="2060575"/>
            <a:ext cx="3311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Не знает таблицу умнож</a:t>
            </a:r>
          </a:p>
        </p:txBody>
      </p:sp>
      <p:sp>
        <p:nvSpPr>
          <p:cNvPr id="1539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87675" y="1989138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1</a:t>
            </a:r>
          </a:p>
        </p:txBody>
      </p:sp>
      <p:sp>
        <p:nvSpPr>
          <p:cNvPr id="15399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87675" y="2636838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2</a:t>
            </a:r>
          </a:p>
        </p:txBody>
      </p:sp>
      <p:sp>
        <p:nvSpPr>
          <p:cNvPr id="15400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87675" y="3357563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3</a:t>
            </a:r>
          </a:p>
        </p:txBody>
      </p:sp>
      <p:sp>
        <p:nvSpPr>
          <p:cNvPr id="15401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87675" y="4076700"/>
            <a:ext cx="3529013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4</a:t>
            </a:r>
          </a:p>
        </p:txBody>
      </p:sp>
      <p:sp>
        <p:nvSpPr>
          <p:cNvPr id="15402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87675" y="4797425"/>
            <a:ext cx="3529013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5</a:t>
            </a:r>
          </a:p>
        </p:txBody>
      </p:sp>
      <p:sp>
        <p:nvSpPr>
          <p:cNvPr id="15403" name="AutoShape 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87675" y="5516563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6</a:t>
            </a:r>
          </a:p>
        </p:txBody>
      </p:sp>
      <p:sp>
        <p:nvSpPr>
          <p:cNvPr id="15406" name="Oval 46"/>
          <p:cNvSpPr>
            <a:spLocks noChangeArrowheads="1"/>
          </p:cNvSpPr>
          <p:nvPr/>
        </p:nvSpPr>
        <p:spPr bwMode="auto">
          <a:xfrm>
            <a:off x="1258888" y="5445125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57" name="Rectangle 50">
            <a:hlinkClick r:id="" action="ppaction://noaction">
              <a:snd r:embed="rId3" name="explode.wav" builtIn="1"/>
            </a:hlinkClick>
          </p:cNvPr>
          <p:cNvSpPr>
            <a:spLocks noChangeArrowheads="1"/>
          </p:cNvSpPr>
          <p:nvPr/>
        </p:nvSpPr>
        <p:spPr bwMode="auto">
          <a:xfrm>
            <a:off x="539750" y="2420938"/>
            <a:ext cx="1439863" cy="57626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26641" name="AutoShape 22">
            <a:hlinkClick r:id="" action="ppaction://noaction" highlightClick="1">
              <a:snd r:embed="rId4" name="простая игра.wav"/>
            </a:hlinkClick>
          </p:cNvPr>
          <p:cNvSpPr>
            <a:spLocks noChangeArrowheads="1"/>
          </p:cNvSpPr>
          <p:nvPr/>
        </p:nvSpPr>
        <p:spPr bwMode="auto">
          <a:xfrm>
            <a:off x="8172450" y="549275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Oval 46"/>
          <p:cNvSpPr>
            <a:spLocks noChangeArrowheads="1"/>
          </p:cNvSpPr>
          <p:nvPr/>
        </p:nvSpPr>
        <p:spPr bwMode="auto">
          <a:xfrm>
            <a:off x="1258888" y="3716338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" name="Oval 46"/>
          <p:cNvSpPr>
            <a:spLocks noChangeArrowheads="1"/>
          </p:cNvSpPr>
          <p:nvPr/>
        </p:nvSpPr>
        <p:spPr bwMode="auto">
          <a:xfrm>
            <a:off x="1258888" y="4581525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" name="Oval 46"/>
          <p:cNvSpPr>
            <a:spLocks noChangeArrowheads="1"/>
          </p:cNvSpPr>
          <p:nvPr/>
        </p:nvSpPr>
        <p:spPr bwMode="auto">
          <a:xfrm>
            <a:off x="7308850" y="5300663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Oval 46"/>
          <p:cNvSpPr>
            <a:spLocks noChangeArrowheads="1"/>
          </p:cNvSpPr>
          <p:nvPr/>
        </p:nvSpPr>
        <p:spPr bwMode="auto">
          <a:xfrm>
            <a:off x="7308850" y="4508500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Oval 46"/>
          <p:cNvSpPr>
            <a:spLocks noChangeArrowheads="1"/>
          </p:cNvSpPr>
          <p:nvPr/>
        </p:nvSpPr>
        <p:spPr bwMode="auto">
          <a:xfrm>
            <a:off x="7308850" y="3716338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64" name="Rectangle 50">
            <a:hlinkClick r:id="" action="ppaction://noaction">
              <a:snd r:embed="rId3" name="explode.wav" builtIn="1"/>
            </a:hlinkClick>
          </p:cNvPr>
          <p:cNvSpPr>
            <a:spLocks noChangeArrowheads="1"/>
          </p:cNvSpPr>
          <p:nvPr/>
        </p:nvSpPr>
        <p:spPr bwMode="auto">
          <a:xfrm>
            <a:off x="7164388" y="2565400"/>
            <a:ext cx="1439862" cy="5762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ОШИБКА</a:t>
            </a:r>
          </a:p>
        </p:txBody>
      </p:sp>
      <p:grpSp>
        <p:nvGrpSpPr>
          <p:cNvPr id="26648" name="Group 29"/>
          <p:cNvGrpSpPr>
            <a:grpSpLocks/>
          </p:cNvGrpSpPr>
          <p:nvPr/>
        </p:nvGrpSpPr>
        <p:grpSpPr bwMode="auto">
          <a:xfrm>
            <a:off x="395288" y="188913"/>
            <a:ext cx="1296987" cy="1079500"/>
            <a:chOff x="1973" y="1434"/>
            <a:chExt cx="1860" cy="1542"/>
          </a:xfrm>
        </p:grpSpPr>
        <p:sp>
          <p:nvSpPr>
            <p:cNvPr id="26649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26650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1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6652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26660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661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26653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4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5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 b="1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26656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7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8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9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3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64"/>
                  </p:tgtEl>
                </p:cond>
              </p:nextCondLst>
            </p:seq>
          </p:childTnLst>
        </p:cTn>
      </p:par>
    </p:tnLst>
    <p:bldLst>
      <p:bldP spid="15398" grpId="0" animBg="1"/>
      <p:bldP spid="15399" grpId="0" animBg="1"/>
      <p:bldP spid="15400" grpId="0" animBg="1"/>
      <p:bldP spid="15401" grpId="0" animBg="1"/>
      <p:bldP spid="15402" grpId="0" animBg="1"/>
      <p:bldP spid="15403" grpId="0" animBg="1"/>
      <p:bldP spid="15406" grpId="1" animBg="1"/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70" name="Rectangle 62"/>
          <p:cNvSpPr>
            <a:spLocks noChangeArrowheads="1"/>
          </p:cNvSpPr>
          <p:nvPr/>
        </p:nvSpPr>
        <p:spPr bwMode="auto">
          <a:xfrm>
            <a:off x="3203575" y="4652963"/>
            <a:ext cx="30241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600" b="1"/>
              <a:t>Старый  друг лучше новых </a:t>
            </a:r>
          </a:p>
          <a:p>
            <a:r>
              <a:rPr lang="ru-RU" sz="1600" b="1"/>
              <a:t>двух (22)</a:t>
            </a:r>
          </a:p>
          <a:p>
            <a:pPr eaLnBrk="0" hangingPunct="0"/>
            <a:endParaRPr lang="ru-RU" sz="1600" b="1"/>
          </a:p>
        </p:txBody>
      </p:sp>
      <p:sp>
        <p:nvSpPr>
          <p:cNvPr id="43069" name="Rectangle 61"/>
          <p:cNvSpPr>
            <a:spLocks noChangeArrowheads="1"/>
          </p:cNvSpPr>
          <p:nvPr/>
        </p:nvSpPr>
        <p:spPr bwMode="auto">
          <a:xfrm>
            <a:off x="3132138" y="4076700"/>
            <a:ext cx="3333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/>
              <a:t>Семь  бед, один ответ	(28)</a:t>
            </a:r>
          </a:p>
        </p:txBody>
      </p:sp>
      <p:graphicFrame>
        <p:nvGraphicFramePr>
          <p:cNvPr id="43034" name="Object 26"/>
          <p:cNvGraphicFramePr>
            <a:graphicFrameLocks noChangeAspect="1"/>
          </p:cNvGraphicFramePr>
          <p:nvPr/>
        </p:nvGraphicFramePr>
        <p:xfrm>
          <a:off x="5435600" y="3500438"/>
          <a:ext cx="252413" cy="298450"/>
        </p:xfrm>
        <a:graphic>
          <a:graphicData uri="http://schemas.openxmlformats.org/presentationml/2006/ole">
            <p:oleObj spid="_x0000_s43034" name="Формула" r:id="rId4" imgW="139680" imgH="164880" progId="Equation.3">
              <p:embed/>
            </p:oleObj>
          </a:graphicData>
        </a:graphic>
      </p:graphicFrame>
      <p:sp>
        <p:nvSpPr>
          <p:cNvPr id="43036" name="Text Box 3"/>
          <p:cNvSpPr txBox="1">
            <a:spLocks noChangeArrowheads="1"/>
          </p:cNvSpPr>
          <p:nvPr/>
        </p:nvSpPr>
        <p:spPr bwMode="auto">
          <a:xfrm>
            <a:off x="3132138" y="3284538"/>
            <a:ext cx="3311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Не  имей 100 рублей, а имей 100 друзей (30)</a:t>
            </a:r>
            <a:endParaRPr lang="ru-RU" sz="2000" b="1"/>
          </a:p>
        </p:txBody>
      </p:sp>
      <p:sp>
        <p:nvSpPr>
          <p:cNvPr id="43037" name="Text Box 4"/>
          <p:cNvSpPr txBox="1">
            <a:spLocks noChangeArrowheads="1"/>
          </p:cNvSpPr>
          <p:nvPr/>
        </p:nvSpPr>
        <p:spPr bwMode="auto">
          <a:xfrm>
            <a:off x="3132138" y="2565400"/>
            <a:ext cx="3311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Семь  раз отмерь, один раз отрежь (38)</a:t>
            </a:r>
            <a:endParaRPr lang="ru-RU" sz="2400" b="1"/>
          </a:p>
        </p:txBody>
      </p:sp>
      <p:sp>
        <p:nvSpPr>
          <p:cNvPr id="430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chemeClr val="bg1"/>
                </a:solidFill>
                <a:latin typeface="Arial" charset="0"/>
              </a:rPr>
              <a:t>2Х</a:t>
            </a:r>
            <a:r>
              <a:rPr lang="ru-RU" b="1" smtClean="0">
                <a:solidFill>
                  <a:schemeClr val="bg1"/>
                </a:solidFill>
                <a:latin typeface="Arial" charset="0"/>
              </a:rPr>
              <a:t> Двойная игра </a:t>
            </a:r>
          </a:p>
        </p:txBody>
      </p:sp>
      <p:sp>
        <p:nvSpPr>
          <p:cNvPr id="43039" name="Text Box 36"/>
          <p:cNvSpPr txBox="1">
            <a:spLocks noChangeArrowheads="1"/>
          </p:cNvSpPr>
          <p:nvPr/>
        </p:nvSpPr>
        <p:spPr bwMode="auto">
          <a:xfrm>
            <a:off x="3016250" y="2133600"/>
            <a:ext cx="3500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Семеро  одного не ждут (46</a:t>
            </a:r>
            <a:r>
              <a:rPr lang="ru-RU"/>
              <a:t>)</a:t>
            </a:r>
            <a:endParaRPr lang="ru-RU" sz="2400" b="1"/>
          </a:p>
        </p:txBody>
      </p:sp>
      <p:sp>
        <p:nvSpPr>
          <p:cNvPr id="1539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32138" y="1916113"/>
            <a:ext cx="3529012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1</a:t>
            </a:r>
          </a:p>
        </p:txBody>
      </p:sp>
      <p:sp>
        <p:nvSpPr>
          <p:cNvPr id="15399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32138" y="2565400"/>
            <a:ext cx="3529012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2</a:t>
            </a:r>
          </a:p>
        </p:txBody>
      </p:sp>
      <p:sp>
        <p:nvSpPr>
          <p:cNvPr id="15400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32138" y="3284538"/>
            <a:ext cx="3529012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3</a:t>
            </a:r>
          </a:p>
        </p:txBody>
      </p:sp>
      <p:sp>
        <p:nvSpPr>
          <p:cNvPr id="15401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60713" y="3933825"/>
            <a:ext cx="3529012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4</a:t>
            </a:r>
          </a:p>
        </p:txBody>
      </p:sp>
      <p:sp>
        <p:nvSpPr>
          <p:cNvPr id="15402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60713" y="4652963"/>
            <a:ext cx="3529012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5</a:t>
            </a:r>
          </a:p>
        </p:txBody>
      </p:sp>
      <p:sp>
        <p:nvSpPr>
          <p:cNvPr id="15406" name="Oval 46"/>
          <p:cNvSpPr>
            <a:spLocks noChangeArrowheads="1"/>
          </p:cNvSpPr>
          <p:nvPr/>
        </p:nvSpPr>
        <p:spPr bwMode="auto">
          <a:xfrm>
            <a:off x="1258888" y="5445125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3024" name="Rectangle 50">
            <a:hlinkClick r:id="" action="ppaction://noaction">
              <a:snd r:embed="rId5" name="explode.wav" builtIn="1"/>
            </a:hlinkClick>
          </p:cNvPr>
          <p:cNvSpPr>
            <a:spLocks noChangeArrowheads="1"/>
          </p:cNvSpPr>
          <p:nvPr/>
        </p:nvSpPr>
        <p:spPr bwMode="auto">
          <a:xfrm>
            <a:off x="539750" y="2420938"/>
            <a:ext cx="1439863" cy="57626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43048" name="AutoShape 22">
            <a:hlinkClick r:id="" action="ppaction://noaction" highlightClick="1">
              <a:snd r:embed="rId6" name="двойная игра.wav"/>
            </a:hlinkClick>
          </p:cNvPr>
          <p:cNvSpPr>
            <a:spLocks noChangeArrowheads="1"/>
          </p:cNvSpPr>
          <p:nvPr/>
        </p:nvSpPr>
        <p:spPr bwMode="auto">
          <a:xfrm>
            <a:off x="8172450" y="549275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Oval 46"/>
          <p:cNvSpPr>
            <a:spLocks noChangeArrowheads="1"/>
          </p:cNvSpPr>
          <p:nvPr/>
        </p:nvSpPr>
        <p:spPr bwMode="auto">
          <a:xfrm>
            <a:off x="1258888" y="3716338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" name="Oval 46"/>
          <p:cNvSpPr>
            <a:spLocks noChangeArrowheads="1"/>
          </p:cNvSpPr>
          <p:nvPr/>
        </p:nvSpPr>
        <p:spPr bwMode="auto">
          <a:xfrm>
            <a:off x="1258888" y="4581525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" name="Oval 46"/>
          <p:cNvSpPr>
            <a:spLocks noChangeArrowheads="1"/>
          </p:cNvSpPr>
          <p:nvPr/>
        </p:nvSpPr>
        <p:spPr bwMode="auto">
          <a:xfrm>
            <a:off x="7308850" y="5300663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Oval 46"/>
          <p:cNvSpPr>
            <a:spLocks noChangeArrowheads="1"/>
          </p:cNvSpPr>
          <p:nvPr/>
        </p:nvSpPr>
        <p:spPr bwMode="auto">
          <a:xfrm>
            <a:off x="7308850" y="4508500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Oval 46"/>
          <p:cNvSpPr>
            <a:spLocks noChangeArrowheads="1"/>
          </p:cNvSpPr>
          <p:nvPr/>
        </p:nvSpPr>
        <p:spPr bwMode="auto">
          <a:xfrm>
            <a:off x="7308850" y="3716338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3031" name="Rectangle 50">
            <a:hlinkClick r:id="" action="ppaction://noaction">
              <a:snd r:embed="rId5" name="explode.wav" builtIn="1"/>
            </a:hlinkClick>
          </p:cNvPr>
          <p:cNvSpPr>
            <a:spLocks noChangeArrowheads="1"/>
          </p:cNvSpPr>
          <p:nvPr/>
        </p:nvSpPr>
        <p:spPr bwMode="auto">
          <a:xfrm>
            <a:off x="7164388" y="2565400"/>
            <a:ext cx="1439862" cy="5762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ОШИБКА</a:t>
            </a:r>
          </a:p>
        </p:txBody>
      </p:sp>
      <p:grpSp>
        <p:nvGrpSpPr>
          <p:cNvPr id="43055" name="Group 27"/>
          <p:cNvGrpSpPr>
            <a:grpSpLocks/>
          </p:cNvGrpSpPr>
          <p:nvPr/>
        </p:nvGrpSpPr>
        <p:grpSpPr bwMode="auto">
          <a:xfrm>
            <a:off x="395288" y="188913"/>
            <a:ext cx="1296987" cy="1079500"/>
            <a:chOff x="1973" y="1434"/>
            <a:chExt cx="1860" cy="1542"/>
          </a:xfrm>
        </p:grpSpPr>
        <p:sp>
          <p:nvSpPr>
            <p:cNvPr id="43056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43057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58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3059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43067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8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43060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61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62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 b="1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43063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64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65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66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3071" name="Rectangle 63"/>
          <p:cNvSpPr>
            <a:spLocks noChangeArrowheads="1"/>
          </p:cNvSpPr>
          <p:nvPr/>
        </p:nvSpPr>
        <p:spPr bwMode="auto">
          <a:xfrm>
            <a:off x="3132138" y="5373688"/>
            <a:ext cx="3619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/>
              <a:t>Обещанного  три года ждут 16</a:t>
            </a:r>
          </a:p>
          <a:p>
            <a:pPr eaLnBrk="0" hangingPunct="0"/>
            <a:endParaRPr lang="ru-RU" b="1"/>
          </a:p>
        </p:txBody>
      </p:sp>
      <p:sp>
        <p:nvSpPr>
          <p:cNvPr id="15403" name="AutoShape 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46425" y="5300663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30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2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31"/>
                  </p:tgtEl>
                </p:cond>
              </p:nextCondLst>
            </p:seq>
          </p:childTnLst>
        </p:cTn>
      </p:par>
    </p:tnLst>
    <p:bldLst>
      <p:bldP spid="15398" grpId="0" animBg="1"/>
      <p:bldP spid="15399" grpId="0" animBg="1"/>
      <p:bldP spid="15400" grpId="0" animBg="1"/>
      <p:bldP spid="15401" grpId="0" animBg="1"/>
      <p:bldP spid="15402" grpId="0" animBg="1"/>
      <p:bldP spid="15406" grpId="0" animBg="1"/>
      <p:bldP spid="2" grpId="0" animBg="1"/>
      <p:bldP spid="3" grpId="0" animBg="1"/>
      <p:bldP spid="4" grpId="0" animBg="1"/>
      <p:bldP spid="5" grpId="0" animBg="1"/>
      <p:bldP spid="6" grpId="0" animBg="1"/>
      <p:bldP spid="1540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20" name="Text Box 40"/>
          <p:cNvSpPr txBox="1">
            <a:spLocks noChangeArrowheads="1"/>
          </p:cNvSpPr>
          <p:nvPr/>
        </p:nvSpPr>
        <p:spPr bwMode="auto">
          <a:xfrm>
            <a:off x="3203575" y="5516563"/>
            <a:ext cx="3240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Создал школу 4</a:t>
            </a:r>
          </a:p>
        </p:txBody>
      </p:sp>
      <p:sp>
        <p:nvSpPr>
          <p:cNvPr id="46119" name="Text Box 39"/>
          <p:cNvSpPr txBox="1">
            <a:spLocks noChangeArrowheads="1"/>
          </p:cNvSpPr>
          <p:nvPr/>
        </p:nvSpPr>
        <p:spPr bwMode="auto">
          <a:xfrm>
            <a:off x="3276600" y="4868863"/>
            <a:ext cx="3240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Спортсмен 9</a:t>
            </a:r>
          </a:p>
        </p:txBody>
      </p:sp>
      <p:sp>
        <p:nvSpPr>
          <p:cNvPr id="15402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32138" y="4724400"/>
            <a:ext cx="3529012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5</a:t>
            </a:r>
          </a:p>
        </p:txBody>
      </p:sp>
      <p:sp>
        <p:nvSpPr>
          <p:cNvPr id="46118" name="Text Box 38"/>
          <p:cNvSpPr txBox="1">
            <a:spLocks noChangeArrowheads="1"/>
          </p:cNvSpPr>
          <p:nvPr/>
        </p:nvSpPr>
        <p:spPr bwMode="auto">
          <a:xfrm>
            <a:off x="3348038" y="4221163"/>
            <a:ext cx="3240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Числа правя миром 24</a:t>
            </a:r>
          </a:p>
        </p:txBody>
      </p:sp>
      <p:sp>
        <p:nvSpPr>
          <p:cNvPr id="46084" name="Text Box 3"/>
          <p:cNvSpPr txBox="1">
            <a:spLocks noChangeArrowheads="1"/>
          </p:cNvSpPr>
          <p:nvPr/>
        </p:nvSpPr>
        <p:spPr bwMode="auto">
          <a:xfrm>
            <a:off x="3132138" y="3429000"/>
            <a:ext cx="3311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Ученый, философ  36</a:t>
            </a:r>
          </a:p>
        </p:txBody>
      </p:sp>
      <p:sp>
        <p:nvSpPr>
          <p:cNvPr id="46085" name="Text Box 4"/>
          <p:cNvSpPr txBox="1">
            <a:spLocks noChangeArrowheads="1"/>
          </p:cNvSpPr>
          <p:nvPr/>
        </p:nvSpPr>
        <p:spPr bwMode="auto">
          <a:xfrm>
            <a:off x="3132138" y="2565400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Брюками  72</a:t>
            </a:r>
          </a:p>
        </p:txBody>
      </p:sp>
      <p:sp>
        <p:nvSpPr>
          <p:cNvPr id="460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chemeClr val="bg1"/>
                </a:solidFill>
                <a:latin typeface="Arial" charset="0"/>
              </a:rPr>
              <a:t>3Х</a:t>
            </a:r>
            <a:r>
              <a:rPr lang="ru-RU" b="1" smtClean="0">
                <a:solidFill>
                  <a:schemeClr val="bg1"/>
                </a:solidFill>
                <a:latin typeface="Arial" charset="0"/>
              </a:rPr>
              <a:t> Тройная игра </a:t>
            </a:r>
          </a:p>
        </p:txBody>
      </p:sp>
      <p:sp>
        <p:nvSpPr>
          <p:cNvPr id="46087" name="Text Box 36"/>
          <p:cNvSpPr txBox="1">
            <a:spLocks noChangeArrowheads="1"/>
          </p:cNvSpPr>
          <p:nvPr/>
        </p:nvSpPr>
        <p:spPr bwMode="auto">
          <a:xfrm>
            <a:off x="3016250" y="2133600"/>
            <a:ext cx="3311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Теорема Пифагора 153</a:t>
            </a:r>
          </a:p>
        </p:txBody>
      </p:sp>
      <p:sp>
        <p:nvSpPr>
          <p:cNvPr id="1539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32138" y="1916113"/>
            <a:ext cx="3529012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1</a:t>
            </a:r>
          </a:p>
        </p:txBody>
      </p:sp>
      <p:sp>
        <p:nvSpPr>
          <p:cNvPr id="15399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32138" y="2636838"/>
            <a:ext cx="3529012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2</a:t>
            </a:r>
          </a:p>
        </p:txBody>
      </p:sp>
      <p:sp>
        <p:nvSpPr>
          <p:cNvPr id="15400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32138" y="3284538"/>
            <a:ext cx="3529012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3</a:t>
            </a:r>
          </a:p>
        </p:txBody>
      </p:sp>
      <p:sp>
        <p:nvSpPr>
          <p:cNvPr id="15401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32138" y="4005263"/>
            <a:ext cx="3529012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4</a:t>
            </a:r>
          </a:p>
        </p:txBody>
      </p:sp>
      <p:sp>
        <p:nvSpPr>
          <p:cNvPr id="15403" name="AutoShape 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32138" y="5373688"/>
            <a:ext cx="3529012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6</a:t>
            </a:r>
          </a:p>
        </p:txBody>
      </p:sp>
      <p:sp>
        <p:nvSpPr>
          <p:cNvPr id="15406" name="Oval 46"/>
          <p:cNvSpPr>
            <a:spLocks noChangeArrowheads="1"/>
          </p:cNvSpPr>
          <p:nvPr/>
        </p:nvSpPr>
        <p:spPr bwMode="auto">
          <a:xfrm>
            <a:off x="1258888" y="5445125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094" name="Rectangle 50">
            <a:hlinkClick r:id="" action="ppaction://noaction">
              <a:snd r:embed="rId3" name="explode.wav" builtIn="1"/>
            </a:hlinkClick>
          </p:cNvPr>
          <p:cNvSpPr>
            <a:spLocks noChangeArrowheads="1"/>
          </p:cNvSpPr>
          <p:nvPr/>
        </p:nvSpPr>
        <p:spPr bwMode="auto">
          <a:xfrm>
            <a:off x="539750" y="2420938"/>
            <a:ext cx="1439863" cy="57626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46096" name="AutoShape 22">
            <a:hlinkClick r:id="" action="ppaction://noaction" highlightClick="1">
              <a:snd r:embed="rId4" name="тройная игра.wav"/>
            </a:hlinkClick>
          </p:cNvPr>
          <p:cNvSpPr>
            <a:spLocks noChangeArrowheads="1"/>
          </p:cNvSpPr>
          <p:nvPr/>
        </p:nvSpPr>
        <p:spPr bwMode="auto">
          <a:xfrm>
            <a:off x="8172450" y="549275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Oval 46"/>
          <p:cNvSpPr>
            <a:spLocks noChangeArrowheads="1"/>
          </p:cNvSpPr>
          <p:nvPr/>
        </p:nvSpPr>
        <p:spPr bwMode="auto">
          <a:xfrm>
            <a:off x="1258888" y="3716338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" name="Oval 46"/>
          <p:cNvSpPr>
            <a:spLocks noChangeArrowheads="1"/>
          </p:cNvSpPr>
          <p:nvPr/>
        </p:nvSpPr>
        <p:spPr bwMode="auto">
          <a:xfrm>
            <a:off x="1258888" y="4581525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" name="Oval 46"/>
          <p:cNvSpPr>
            <a:spLocks noChangeArrowheads="1"/>
          </p:cNvSpPr>
          <p:nvPr/>
        </p:nvSpPr>
        <p:spPr bwMode="auto">
          <a:xfrm>
            <a:off x="7308850" y="5300663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Oval 46"/>
          <p:cNvSpPr>
            <a:spLocks noChangeArrowheads="1"/>
          </p:cNvSpPr>
          <p:nvPr/>
        </p:nvSpPr>
        <p:spPr bwMode="auto">
          <a:xfrm>
            <a:off x="7308850" y="4508500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Oval 46"/>
          <p:cNvSpPr>
            <a:spLocks noChangeArrowheads="1"/>
          </p:cNvSpPr>
          <p:nvPr/>
        </p:nvSpPr>
        <p:spPr bwMode="auto">
          <a:xfrm>
            <a:off x="7308850" y="3716338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101" name="Rectangle 50">
            <a:hlinkClick r:id="" action="ppaction://noaction">
              <a:snd r:embed="rId3" name="explode.wav" builtIn="1"/>
            </a:hlinkClick>
          </p:cNvPr>
          <p:cNvSpPr>
            <a:spLocks noChangeArrowheads="1"/>
          </p:cNvSpPr>
          <p:nvPr/>
        </p:nvSpPr>
        <p:spPr bwMode="auto">
          <a:xfrm>
            <a:off x="7164388" y="2565400"/>
            <a:ext cx="1439862" cy="5762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ОШИБКА</a:t>
            </a:r>
          </a:p>
        </p:txBody>
      </p:sp>
      <p:grpSp>
        <p:nvGrpSpPr>
          <p:cNvPr id="46103" name="Group 22"/>
          <p:cNvGrpSpPr>
            <a:grpSpLocks/>
          </p:cNvGrpSpPr>
          <p:nvPr/>
        </p:nvGrpSpPr>
        <p:grpSpPr bwMode="auto">
          <a:xfrm>
            <a:off x="395288" y="188913"/>
            <a:ext cx="1296987" cy="1079500"/>
            <a:chOff x="1973" y="1434"/>
            <a:chExt cx="1860" cy="1542"/>
          </a:xfrm>
        </p:grpSpPr>
        <p:sp>
          <p:nvSpPr>
            <p:cNvPr id="46104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46105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06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6107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46115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16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46108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9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0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 b="1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46111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12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13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14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6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9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6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101"/>
                  </p:tgtEl>
                </p:cond>
              </p:nextCondLst>
            </p:seq>
          </p:childTnLst>
        </p:cTn>
      </p:par>
    </p:tnLst>
    <p:bldLst>
      <p:bldP spid="15402" grpId="0" animBg="1"/>
      <p:bldP spid="15398" grpId="0" animBg="1"/>
      <p:bldP spid="15399" grpId="0" animBg="1"/>
      <p:bldP spid="15400" grpId="0" animBg="1"/>
      <p:bldP spid="15401" grpId="0" animBg="1"/>
      <p:bldP spid="15403" grpId="0" animBg="1"/>
      <p:bldP spid="15406" grpId="0" animBg="1"/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67" name="Text Box 39"/>
          <p:cNvSpPr txBox="1">
            <a:spLocks noChangeArrowheads="1"/>
          </p:cNvSpPr>
          <p:nvPr/>
        </p:nvSpPr>
        <p:spPr bwMode="auto">
          <a:xfrm>
            <a:off x="3276600" y="5589588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О парал-ных прямых 240</a:t>
            </a: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5292725" y="3500438"/>
          <a:ext cx="252413" cy="298450"/>
        </p:xfrm>
        <a:graphic>
          <a:graphicData uri="http://schemas.openxmlformats.org/presentationml/2006/ole">
            <p:oleObj spid="_x0000_s48130" name="Формула" r:id="rId4" imgW="139680" imgH="164880" progId="Equation.3">
              <p:embed/>
            </p:oleObj>
          </a:graphicData>
        </a:graphic>
      </p:graphicFrame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3203575" y="3429000"/>
            <a:ext cx="3311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Признаки рав-ва     -ков 60</a:t>
            </a:r>
          </a:p>
        </p:txBody>
      </p:sp>
      <p:sp>
        <p:nvSpPr>
          <p:cNvPr id="48133" name="Text Box 4"/>
          <p:cNvSpPr txBox="1">
            <a:spLocks noChangeArrowheads="1"/>
          </p:cNvSpPr>
          <p:nvPr/>
        </p:nvSpPr>
        <p:spPr bwMode="auto">
          <a:xfrm>
            <a:off x="3132138" y="2565400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Теорема Виета 30</a:t>
            </a:r>
          </a:p>
        </p:txBody>
      </p:sp>
      <p:sp>
        <p:nvSpPr>
          <p:cNvPr id="481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chemeClr val="bg1"/>
                </a:solidFill>
                <a:latin typeface="Arial" charset="0"/>
              </a:rPr>
              <a:t>Игра наоборот</a:t>
            </a:r>
            <a:endParaRPr lang="ru-RU" b="1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8135" name="Text Box 36"/>
          <p:cNvSpPr txBox="1">
            <a:spLocks noChangeArrowheads="1"/>
          </p:cNvSpPr>
          <p:nvPr/>
        </p:nvSpPr>
        <p:spPr bwMode="auto">
          <a:xfrm>
            <a:off x="3016250" y="2133600"/>
            <a:ext cx="3311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Теорема Пифагора 15</a:t>
            </a:r>
          </a:p>
        </p:txBody>
      </p:sp>
      <p:sp>
        <p:nvSpPr>
          <p:cNvPr id="1539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03575" y="1989138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1</a:t>
            </a:r>
          </a:p>
        </p:txBody>
      </p:sp>
      <p:sp>
        <p:nvSpPr>
          <p:cNvPr id="15399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03575" y="2636838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2</a:t>
            </a:r>
          </a:p>
        </p:txBody>
      </p:sp>
      <p:sp>
        <p:nvSpPr>
          <p:cNvPr id="15400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03575" y="3284538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3</a:t>
            </a:r>
          </a:p>
        </p:txBody>
      </p:sp>
      <p:sp>
        <p:nvSpPr>
          <p:cNvPr id="15403" name="AutoShape 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03575" y="5445125"/>
            <a:ext cx="3529013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6</a:t>
            </a:r>
          </a:p>
        </p:txBody>
      </p:sp>
      <p:sp>
        <p:nvSpPr>
          <p:cNvPr id="15406" name="Oval 46"/>
          <p:cNvSpPr>
            <a:spLocks noChangeArrowheads="1"/>
          </p:cNvSpPr>
          <p:nvPr/>
        </p:nvSpPr>
        <p:spPr bwMode="auto">
          <a:xfrm>
            <a:off x="1258888" y="5445125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142" name="Rectangle 50">
            <a:hlinkClick r:id="" action="ppaction://noaction">
              <a:snd r:embed="rId5" name="explode.wav" builtIn="1"/>
            </a:hlinkClick>
          </p:cNvPr>
          <p:cNvSpPr>
            <a:spLocks noChangeArrowheads="1"/>
          </p:cNvSpPr>
          <p:nvPr/>
        </p:nvSpPr>
        <p:spPr bwMode="auto">
          <a:xfrm>
            <a:off x="539750" y="2420938"/>
            <a:ext cx="1439863" cy="57626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ОШИБКА</a:t>
            </a:r>
          </a:p>
        </p:txBody>
      </p:sp>
      <p:sp>
        <p:nvSpPr>
          <p:cNvPr id="48144" name="AutoShape 22">
            <a:hlinkClick r:id="" action="ppaction://noaction" highlightClick="1">
              <a:snd r:embed="rId6" name="игра наоборот.wav"/>
            </a:hlinkClick>
          </p:cNvPr>
          <p:cNvSpPr>
            <a:spLocks noChangeArrowheads="1"/>
          </p:cNvSpPr>
          <p:nvPr/>
        </p:nvSpPr>
        <p:spPr bwMode="auto">
          <a:xfrm>
            <a:off x="8172450" y="549275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Oval 46"/>
          <p:cNvSpPr>
            <a:spLocks noChangeArrowheads="1"/>
          </p:cNvSpPr>
          <p:nvPr/>
        </p:nvSpPr>
        <p:spPr bwMode="auto">
          <a:xfrm>
            <a:off x="1258888" y="3716338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" name="Oval 46"/>
          <p:cNvSpPr>
            <a:spLocks noChangeArrowheads="1"/>
          </p:cNvSpPr>
          <p:nvPr/>
        </p:nvSpPr>
        <p:spPr bwMode="auto">
          <a:xfrm>
            <a:off x="1258888" y="4581525"/>
            <a:ext cx="865187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" name="Oval 46"/>
          <p:cNvSpPr>
            <a:spLocks noChangeArrowheads="1"/>
          </p:cNvSpPr>
          <p:nvPr/>
        </p:nvSpPr>
        <p:spPr bwMode="auto">
          <a:xfrm>
            <a:off x="7308850" y="5300663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Oval 46"/>
          <p:cNvSpPr>
            <a:spLocks noChangeArrowheads="1"/>
          </p:cNvSpPr>
          <p:nvPr/>
        </p:nvSpPr>
        <p:spPr bwMode="auto">
          <a:xfrm>
            <a:off x="7308850" y="4508500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Oval 46"/>
          <p:cNvSpPr>
            <a:spLocks noChangeArrowheads="1"/>
          </p:cNvSpPr>
          <p:nvPr/>
        </p:nvSpPr>
        <p:spPr bwMode="auto">
          <a:xfrm>
            <a:off x="7308850" y="3716338"/>
            <a:ext cx="865188" cy="8636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149" name="Rectangle 50">
            <a:hlinkClick r:id="" action="ppaction://noaction">
              <a:snd r:embed="rId5" name="explode.wav" builtIn="1"/>
            </a:hlinkClick>
          </p:cNvPr>
          <p:cNvSpPr>
            <a:spLocks noChangeArrowheads="1"/>
          </p:cNvSpPr>
          <p:nvPr/>
        </p:nvSpPr>
        <p:spPr bwMode="auto">
          <a:xfrm>
            <a:off x="7164388" y="2565400"/>
            <a:ext cx="1439862" cy="5762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ОШИБКА</a:t>
            </a:r>
          </a:p>
        </p:txBody>
      </p:sp>
      <p:grpSp>
        <p:nvGrpSpPr>
          <p:cNvPr id="48151" name="Group 22"/>
          <p:cNvGrpSpPr>
            <a:grpSpLocks/>
          </p:cNvGrpSpPr>
          <p:nvPr/>
        </p:nvGrpSpPr>
        <p:grpSpPr bwMode="auto">
          <a:xfrm>
            <a:off x="395288" y="188913"/>
            <a:ext cx="1296987" cy="1079500"/>
            <a:chOff x="1973" y="1434"/>
            <a:chExt cx="1860" cy="1542"/>
          </a:xfrm>
        </p:grpSpPr>
        <p:sp>
          <p:nvSpPr>
            <p:cNvPr id="48152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48153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54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8155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48163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64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48156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57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58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 b="1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48159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60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61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62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8165" name="Text Box 37"/>
          <p:cNvSpPr txBox="1">
            <a:spLocks noChangeArrowheads="1"/>
          </p:cNvSpPr>
          <p:nvPr/>
        </p:nvSpPr>
        <p:spPr bwMode="auto">
          <a:xfrm>
            <a:off x="3348038" y="4221163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Теорема Фалеса  120</a:t>
            </a:r>
          </a:p>
        </p:txBody>
      </p:sp>
      <p:sp>
        <p:nvSpPr>
          <p:cNvPr id="48166" name="Text Box 38"/>
          <p:cNvSpPr txBox="1">
            <a:spLocks noChangeArrowheads="1"/>
          </p:cNvSpPr>
          <p:nvPr/>
        </p:nvSpPr>
        <p:spPr bwMode="auto">
          <a:xfrm>
            <a:off x="3203575" y="5013325"/>
            <a:ext cx="3311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Теорема Ферма  180</a:t>
            </a:r>
          </a:p>
        </p:txBody>
      </p:sp>
      <p:sp>
        <p:nvSpPr>
          <p:cNvPr id="15401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03575" y="4005263"/>
            <a:ext cx="3529013" cy="5762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4</a:t>
            </a:r>
          </a:p>
        </p:txBody>
      </p:sp>
      <p:sp>
        <p:nvSpPr>
          <p:cNvPr id="15402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03575" y="4724400"/>
            <a:ext cx="3529013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0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4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8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49"/>
                  </p:tgtEl>
                </p:cond>
              </p:nextCondLst>
            </p:seq>
          </p:childTnLst>
        </p:cTn>
      </p:par>
    </p:tnLst>
    <p:bldLst>
      <p:bldP spid="15398" grpId="0" animBg="1"/>
      <p:bldP spid="15399" grpId="0" animBg="1"/>
      <p:bldP spid="15400" grpId="0" animBg="1"/>
      <p:bldP spid="15403" grpId="0" animBg="1"/>
      <p:bldP spid="15406" grpId="0" animBg="1"/>
      <p:bldP spid="2" grpId="0" animBg="1"/>
      <p:bldP spid="3" grpId="0" animBg="1"/>
      <p:bldP spid="4" grpId="0" animBg="1"/>
      <p:bldP spid="5" grpId="0" animBg="1"/>
      <p:bldP spid="6" grpId="0" animBg="1"/>
      <p:bldP spid="15401" grpId="0" animBg="1"/>
      <p:bldP spid="1540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4"/>
          <p:cNvSpPr>
            <a:spLocks noChangeArrowheads="1"/>
          </p:cNvSpPr>
          <p:nvPr/>
        </p:nvSpPr>
        <p:spPr bwMode="auto">
          <a:xfrm rot="2849041">
            <a:off x="3456781" y="2528094"/>
            <a:ext cx="2232025" cy="2160588"/>
          </a:xfrm>
          <a:prstGeom prst="rect">
            <a:avLst/>
          </a:prstGeom>
          <a:solidFill>
            <a:srgbClr val="C76037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/>
          </a:p>
        </p:txBody>
      </p:sp>
      <p:sp>
        <p:nvSpPr>
          <p:cNvPr id="49155" name="Oval 9"/>
          <p:cNvSpPr>
            <a:spLocks noChangeArrowheads="1"/>
          </p:cNvSpPr>
          <p:nvPr/>
        </p:nvSpPr>
        <p:spPr bwMode="auto">
          <a:xfrm>
            <a:off x="4859338" y="2708275"/>
            <a:ext cx="1225550" cy="1225550"/>
          </a:xfrm>
          <a:prstGeom prst="ellipse">
            <a:avLst/>
          </a:prstGeom>
          <a:solidFill>
            <a:srgbClr val="FFFF00"/>
          </a:solidFill>
          <a:ln w="222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5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chemeClr val="bg1"/>
                </a:solidFill>
                <a:latin typeface="Arial" charset="0"/>
              </a:rPr>
              <a:t>Большая игра</a:t>
            </a:r>
            <a:endParaRPr lang="ru-RU" b="1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9157" name="AutoShape 22">
            <a:hlinkClick r:id="" action="ppaction://noaction" highlightClick="1">
              <a:snd r:embed="rId4" name="большая игра.wav"/>
            </a:hlinkClick>
          </p:cNvPr>
          <p:cNvSpPr>
            <a:spLocks noChangeArrowheads="1"/>
          </p:cNvSpPr>
          <p:nvPr/>
        </p:nvSpPr>
        <p:spPr bwMode="auto">
          <a:xfrm>
            <a:off x="8172450" y="549275"/>
            <a:ext cx="358775" cy="358775"/>
          </a:xfrm>
          <a:prstGeom prst="actionButtonSound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58" name="Oval 9"/>
          <p:cNvSpPr>
            <a:spLocks noChangeArrowheads="1"/>
          </p:cNvSpPr>
          <p:nvPr/>
        </p:nvSpPr>
        <p:spPr bwMode="auto">
          <a:xfrm>
            <a:off x="3924300" y="2708275"/>
            <a:ext cx="1225550" cy="1225550"/>
          </a:xfrm>
          <a:prstGeom prst="ellipse">
            <a:avLst/>
          </a:prstGeom>
          <a:solidFill>
            <a:srgbClr val="FFFF00"/>
          </a:solidFill>
          <a:ln w="222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9159" name="Group 18"/>
          <p:cNvGrpSpPr>
            <a:grpSpLocks/>
          </p:cNvGrpSpPr>
          <p:nvPr/>
        </p:nvGrpSpPr>
        <p:grpSpPr bwMode="auto">
          <a:xfrm>
            <a:off x="3492500" y="2276475"/>
            <a:ext cx="576263" cy="1641475"/>
            <a:chOff x="2562" y="1444"/>
            <a:chExt cx="363" cy="1034"/>
          </a:xfrm>
        </p:grpSpPr>
        <p:sp>
          <p:nvSpPr>
            <p:cNvPr id="49176" name="Rectangle 10"/>
            <p:cNvSpPr>
              <a:spLocks noChangeArrowheads="1"/>
            </p:cNvSpPr>
            <p:nvPr/>
          </p:nvSpPr>
          <p:spPr bwMode="auto">
            <a:xfrm>
              <a:off x="2562" y="1979"/>
              <a:ext cx="363" cy="499"/>
            </a:xfrm>
            <a:prstGeom prst="rect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177" name="AutoShape 11"/>
            <p:cNvSpPr>
              <a:spLocks noChangeArrowheads="1"/>
            </p:cNvSpPr>
            <p:nvPr/>
          </p:nvSpPr>
          <p:spPr bwMode="auto">
            <a:xfrm rot="-5400000">
              <a:off x="2471" y="1535"/>
              <a:ext cx="545" cy="363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49160" name="Line 20"/>
          <p:cNvSpPr>
            <a:spLocks noChangeShapeType="1"/>
          </p:cNvSpPr>
          <p:nvPr/>
        </p:nvSpPr>
        <p:spPr bwMode="auto">
          <a:xfrm flipH="1">
            <a:off x="3492500" y="2276475"/>
            <a:ext cx="576263" cy="8651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61" name="Line 19"/>
          <p:cNvSpPr>
            <a:spLocks noChangeShapeType="1"/>
          </p:cNvSpPr>
          <p:nvPr/>
        </p:nvSpPr>
        <p:spPr bwMode="auto">
          <a:xfrm>
            <a:off x="4067175" y="2306638"/>
            <a:ext cx="0" cy="9366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62" name="Rectangle 15"/>
          <p:cNvSpPr>
            <a:spLocks noChangeArrowheads="1"/>
          </p:cNvSpPr>
          <p:nvPr/>
        </p:nvSpPr>
        <p:spPr bwMode="auto">
          <a:xfrm>
            <a:off x="3132138" y="4005263"/>
            <a:ext cx="2952750" cy="503237"/>
          </a:xfrm>
          <a:prstGeom prst="rect">
            <a:avLst/>
          </a:prstGeom>
          <a:solidFill>
            <a:srgbClr val="0099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СТО К ОДНОМУ</a:t>
            </a:r>
          </a:p>
        </p:txBody>
      </p:sp>
      <p:sp>
        <p:nvSpPr>
          <p:cNvPr id="49163" name="Oval 13"/>
          <p:cNvSpPr>
            <a:spLocks noChangeArrowheads="1"/>
          </p:cNvSpPr>
          <p:nvPr/>
        </p:nvSpPr>
        <p:spPr bwMode="auto">
          <a:xfrm rot="-330385">
            <a:off x="4427538" y="3357563"/>
            <a:ext cx="360362" cy="3603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4" name="Oval 16"/>
          <p:cNvSpPr>
            <a:spLocks noChangeArrowheads="1"/>
          </p:cNvSpPr>
          <p:nvPr/>
        </p:nvSpPr>
        <p:spPr bwMode="auto">
          <a:xfrm rot="-1888610">
            <a:off x="4427538" y="3429000"/>
            <a:ext cx="215900" cy="1079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5" name="Oval 13"/>
          <p:cNvSpPr>
            <a:spLocks noChangeArrowheads="1"/>
          </p:cNvSpPr>
          <p:nvPr/>
        </p:nvSpPr>
        <p:spPr bwMode="auto">
          <a:xfrm rot="-330385">
            <a:off x="5435600" y="3429000"/>
            <a:ext cx="360363" cy="3603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6" name="Oval 16"/>
          <p:cNvSpPr>
            <a:spLocks noChangeArrowheads="1"/>
          </p:cNvSpPr>
          <p:nvPr/>
        </p:nvSpPr>
        <p:spPr bwMode="auto">
          <a:xfrm rot="-1888610">
            <a:off x="5435600" y="3500438"/>
            <a:ext cx="215900" cy="1079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61" name="Rectangle 37"/>
          <p:cNvSpPr>
            <a:spLocks noChangeArrowheads="1"/>
          </p:cNvSpPr>
          <p:nvPr/>
        </p:nvSpPr>
        <p:spPr bwMode="auto">
          <a:xfrm>
            <a:off x="827088" y="2852738"/>
            <a:ext cx="863600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62" name="Rectangle 38"/>
          <p:cNvSpPr>
            <a:spLocks noChangeArrowheads="1"/>
          </p:cNvSpPr>
          <p:nvPr/>
        </p:nvSpPr>
        <p:spPr bwMode="auto">
          <a:xfrm>
            <a:off x="827088" y="3357563"/>
            <a:ext cx="863600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63" name="Rectangle 39">
            <a:hlinkClick r:id="" action="ppaction://noaction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>
            <a:off x="827088" y="3862388"/>
            <a:ext cx="863600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64" name="Rectangle 40"/>
          <p:cNvSpPr>
            <a:spLocks noChangeArrowheads="1"/>
          </p:cNvSpPr>
          <p:nvPr/>
        </p:nvSpPr>
        <p:spPr bwMode="auto">
          <a:xfrm>
            <a:off x="539750" y="2205038"/>
            <a:ext cx="1441450" cy="431800"/>
          </a:xfrm>
          <a:prstGeom prst="rect">
            <a:avLst/>
          </a:prstGeom>
          <a:solidFill>
            <a:srgbClr val="009900"/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ВРЕМЯ</a:t>
            </a:r>
          </a:p>
        </p:txBody>
      </p:sp>
      <p:sp>
        <p:nvSpPr>
          <p:cNvPr id="52265" name="Rectangle 41"/>
          <p:cNvSpPr>
            <a:spLocks noChangeArrowheads="1"/>
          </p:cNvSpPr>
          <p:nvPr/>
        </p:nvSpPr>
        <p:spPr bwMode="auto">
          <a:xfrm>
            <a:off x="6948488" y="2349500"/>
            <a:ext cx="1441450" cy="431800"/>
          </a:xfrm>
          <a:prstGeom prst="rect">
            <a:avLst/>
          </a:prstGeom>
          <a:solidFill>
            <a:srgbClr val="009900"/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ВРЕМЯ</a:t>
            </a:r>
          </a:p>
        </p:txBody>
      </p:sp>
      <p:sp>
        <p:nvSpPr>
          <p:cNvPr id="52266" name="Rectangle 42"/>
          <p:cNvSpPr>
            <a:spLocks noChangeArrowheads="1"/>
          </p:cNvSpPr>
          <p:nvPr/>
        </p:nvSpPr>
        <p:spPr bwMode="auto">
          <a:xfrm>
            <a:off x="7235825" y="2997200"/>
            <a:ext cx="863600" cy="5032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67" name="Rectangle 43"/>
          <p:cNvSpPr>
            <a:spLocks noChangeArrowheads="1"/>
          </p:cNvSpPr>
          <p:nvPr/>
        </p:nvSpPr>
        <p:spPr bwMode="auto">
          <a:xfrm>
            <a:off x="7235825" y="3502025"/>
            <a:ext cx="863600" cy="5032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68" name="Rectangle 44">
            <a:hlinkClick r:id="" action="ppaction://noaction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>
            <a:off x="7235825" y="4508500"/>
            <a:ext cx="863600" cy="5032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69" name="Rectangle 45"/>
          <p:cNvSpPr>
            <a:spLocks noChangeArrowheads="1"/>
          </p:cNvSpPr>
          <p:nvPr/>
        </p:nvSpPr>
        <p:spPr bwMode="auto">
          <a:xfrm>
            <a:off x="7235825" y="4005263"/>
            <a:ext cx="863600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4925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2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20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2000"/>
                                        <p:tgtEl>
                                          <p:spTgt spid="52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6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2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20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2000"/>
                                        <p:tgtEl>
                                          <p:spTgt spid="52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2000"/>
                                        <p:tgtEl>
                                          <p:spTgt spid="52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31" presetID="9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2000"/>
                                        <p:tgtEl>
                                          <p:spTgt spid="52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65"/>
                  </p:tgtEl>
                </p:cond>
              </p:nextCondLst>
            </p:seq>
          </p:childTnLst>
        </p:cTn>
      </p:par>
    </p:tnLst>
    <p:bldLst>
      <p:bldP spid="52261" grpId="0" animBg="1"/>
      <p:bldP spid="52262" grpId="0" animBg="1"/>
      <p:bldP spid="52263" grpId="0" animBg="1"/>
      <p:bldP spid="52266" grpId="0" animBg="1"/>
      <p:bldP spid="52267" grpId="0" animBg="1"/>
      <p:bldP spid="52268" grpId="0" animBg="1"/>
      <p:bldP spid="522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chemeClr val="bg1"/>
                </a:solidFill>
                <a:latin typeface="Arial" charset="0"/>
              </a:rPr>
              <a:t>Интернет- ресурсы</a:t>
            </a:r>
            <a:endParaRPr lang="ru-RU" b="1" smtClean="0">
              <a:solidFill>
                <a:schemeClr val="bg1"/>
              </a:solidFill>
              <a:latin typeface="Arial" charset="0"/>
            </a:endParaRPr>
          </a:p>
        </p:txBody>
      </p:sp>
      <p:grpSp>
        <p:nvGrpSpPr>
          <p:cNvPr id="50179" name="Group 24"/>
          <p:cNvGrpSpPr>
            <a:grpSpLocks/>
          </p:cNvGrpSpPr>
          <p:nvPr/>
        </p:nvGrpSpPr>
        <p:grpSpPr bwMode="auto">
          <a:xfrm>
            <a:off x="0" y="836613"/>
            <a:ext cx="1800225" cy="1368425"/>
            <a:chOff x="1973" y="1434"/>
            <a:chExt cx="1860" cy="1542"/>
          </a:xfrm>
        </p:grpSpPr>
        <p:sp>
          <p:nvSpPr>
            <p:cNvPr id="50180" name="Rectangle 14"/>
            <p:cNvSpPr>
              <a:spLocks noChangeArrowheads="1"/>
            </p:cNvSpPr>
            <p:nvPr/>
          </p:nvSpPr>
          <p:spPr bwMode="auto">
            <a:xfrm rot="2849041">
              <a:off x="2178" y="1592"/>
              <a:ext cx="1406" cy="1361"/>
            </a:xfrm>
            <a:prstGeom prst="rect">
              <a:avLst/>
            </a:prstGeom>
            <a:solidFill>
              <a:srgbClr val="C76037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50181" name="Oval 9"/>
            <p:cNvSpPr>
              <a:spLocks noChangeArrowheads="1"/>
            </p:cNvSpPr>
            <p:nvPr/>
          </p:nvSpPr>
          <p:spPr bwMode="auto">
            <a:xfrm>
              <a:off x="3061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182" name="Oval 9"/>
            <p:cNvSpPr>
              <a:spLocks noChangeArrowheads="1"/>
            </p:cNvSpPr>
            <p:nvPr/>
          </p:nvSpPr>
          <p:spPr bwMode="auto">
            <a:xfrm>
              <a:off x="2472" y="1706"/>
              <a:ext cx="772" cy="77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0183" name="Group 18"/>
            <p:cNvGrpSpPr>
              <a:grpSpLocks/>
            </p:cNvGrpSpPr>
            <p:nvPr/>
          </p:nvGrpSpPr>
          <p:grpSpPr bwMode="auto">
            <a:xfrm>
              <a:off x="2200" y="1434"/>
              <a:ext cx="363" cy="1034"/>
              <a:chOff x="2562" y="1444"/>
              <a:chExt cx="363" cy="1034"/>
            </a:xfrm>
          </p:grpSpPr>
          <p:sp>
            <p:nvSpPr>
              <p:cNvPr id="50191" name="Rectangle 10"/>
              <p:cNvSpPr>
                <a:spLocks noChangeArrowheads="1"/>
              </p:cNvSpPr>
              <p:nvPr/>
            </p:nvSpPr>
            <p:spPr bwMode="auto">
              <a:xfrm>
                <a:off x="2562" y="1979"/>
                <a:ext cx="363" cy="499"/>
              </a:xfrm>
              <a:prstGeom prst="rect">
                <a:avLst/>
              </a:prstGeom>
              <a:solidFill>
                <a:srgbClr val="FFFF00"/>
              </a:solidFill>
              <a:ln w="222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2" name="AutoShape 11"/>
              <p:cNvSpPr>
                <a:spLocks noChangeArrowheads="1"/>
              </p:cNvSpPr>
              <p:nvPr/>
            </p:nvSpPr>
            <p:spPr bwMode="auto">
              <a:xfrm rot="-5400000">
                <a:off x="2471" y="1535"/>
                <a:ext cx="545" cy="363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50184" name="Line 20"/>
            <p:cNvSpPr>
              <a:spLocks noChangeShapeType="1"/>
            </p:cNvSpPr>
            <p:nvPr/>
          </p:nvSpPr>
          <p:spPr bwMode="auto">
            <a:xfrm flipH="1">
              <a:off x="2200" y="1434"/>
              <a:ext cx="363" cy="5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5" name="Line 19"/>
            <p:cNvSpPr>
              <a:spLocks noChangeShapeType="1"/>
            </p:cNvSpPr>
            <p:nvPr/>
          </p:nvSpPr>
          <p:spPr bwMode="auto">
            <a:xfrm>
              <a:off x="2562" y="1480"/>
              <a:ext cx="0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6" name="Rectangle 15"/>
            <p:cNvSpPr>
              <a:spLocks noChangeArrowheads="1"/>
            </p:cNvSpPr>
            <p:nvPr/>
          </p:nvSpPr>
          <p:spPr bwMode="auto">
            <a:xfrm>
              <a:off x="1973" y="2523"/>
              <a:ext cx="1860" cy="317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 b="1">
                  <a:solidFill>
                    <a:schemeClr val="bg1"/>
                  </a:solidFill>
                  <a:latin typeface="Comic Sans MS" pitchFamily="66" charset="0"/>
                </a:rPr>
                <a:t>СТО К ОДНОМУ</a:t>
              </a:r>
            </a:p>
          </p:txBody>
        </p:sp>
        <p:sp>
          <p:nvSpPr>
            <p:cNvPr id="50187" name="Oval 13"/>
            <p:cNvSpPr>
              <a:spLocks noChangeArrowheads="1"/>
            </p:cNvSpPr>
            <p:nvPr/>
          </p:nvSpPr>
          <p:spPr bwMode="auto">
            <a:xfrm rot="-330385">
              <a:off x="2789" y="2115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188" name="Oval 16"/>
            <p:cNvSpPr>
              <a:spLocks noChangeArrowheads="1"/>
            </p:cNvSpPr>
            <p:nvPr/>
          </p:nvSpPr>
          <p:spPr bwMode="auto">
            <a:xfrm rot="-1888610">
              <a:off x="2789" y="2160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189" name="Oval 13"/>
            <p:cNvSpPr>
              <a:spLocks noChangeArrowheads="1"/>
            </p:cNvSpPr>
            <p:nvPr/>
          </p:nvSpPr>
          <p:spPr bwMode="auto">
            <a:xfrm rot="-330385">
              <a:off x="3424" y="2160"/>
              <a:ext cx="227" cy="22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190" name="Oval 16"/>
            <p:cNvSpPr>
              <a:spLocks noChangeArrowheads="1"/>
            </p:cNvSpPr>
            <p:nvPr/>
          </p:nvSpPr>
          <p:spPr bwMode="auto">
            <a:xfrm rot="-1888610">
              <a:off x="3424" y="2205"/>
              <a:ext cx="136" cy="6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1258888" y="2565400"/>
            <a:ext cx="6840537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hlinkClick r:id="rId3"/>
              </a:rPr>
              <a:t>http://ru.wikipedia.org/wiki/%D0%A1%D1%82%D0%BE_%D0%BA_%D0%BE%D0%B4%D0%BD%D0%BE%D0%BC%D1%83</a:t>
            </a:r>
            <a:r>
              <a:rPr lang="ru-RU"/>
              <a:t> -Правила игры</a:t>
            </a:r>
          </a:p>
          <a:p>
            <a:pPr>
              <a:spcBef>
                <a:spcPct val="50000"/>
              </a:spcBef>
            </a:pPr>
            <a:r>
              <a:rPr lang="ru-RU">
                <a:hlinkClick r:id="rId4"/>
              </a:rPr>
              <a:t>http://www.it-n.ru/</a:t>
            </a:r>
            <a:r>
              <a:rPr lang="ru-RU"/>
              <a:t> Шаблон презентации автор Сырцова Светлана Викторовна (конкурс шаблонов презентаций, физика)</a:t>
            </a:r>
          </a:p>
          <a:p>
            <a:pPr>
              <a:spcBef>
                <a:spcPct val="50000"/>
              </a:spcBef>
            </a:pPr>
            <a:r>
              <a:rPr lang="ru-RU"/>
              <a:t>Мелодии переформатированы из «Игры 100 к 1» автор Зиннатуллина С.А. </a:t>
            </a:r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1_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187</Words>
  <Application>Microsoft Office PowerPoint</Application>
  <PresentationFormat>Экран (4:3)</PresentationFormat>
  <Paragraphs>75</Paragraphs>
  <Slides>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Comic Sans MS</vt:lpstr>
      <vt:lpstr>Тема Office</vt:lpstr>
      <vt:lpstr>1_Тема Office</vt:lpstr>
      <vt:lpstr>Формула</vt:lpstr>
      <vt:lpstr>Слайд 1</vt:lpstr>
      <vt:lpstr>1Х Простая игра</vt:lpstr>
      <vt:lpstr>2Х Двойная игра </vt:lpstr>
      <vt:lpstr>3Х Тройная игра </vt:lpstr>
      <vt:lpstr>Игра наоборот</vt:lpstr>
      <vt:lpstr>Большая игра</vt:lpstr>
      <vt:lpstr>Интернет- ресурсы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2009-09-08T19:12:42Z</dcterms:created>
  <dcterms:modified xsi:type="dcterms:W3CDTF">2010-01-30T04:49:47Z</dcterms:modified>
</cp:coreProperties>
</file>