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5E93-1500-4467-AD3F-4BFF979D5F48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9407-722A-4375-A9C5-172E3A31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DD4-7CDF-48B3-8BDF-1B6F5724F1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F61A-D9AD-4781-A94F-EE0CD1B0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0FFC-0F5D-4C6A-B5F5-1B91D690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A032-6CAD-431E-8895-E00C87E13022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20B2-3EFB-48FA-9BD3-951ACC665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4/RIAN_archive_303890_A_battery_of_Katyusha_during_the_1941-1945_Great_Patriotic_War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50.radikal.ru/i129/0902/92/26f1f845180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2/29/Bundesarchiv_Bild_183-W0506-316,_Russland,_Kampf_um_Stalingrad,_Siegesflagge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esworld.ru/wp-content/uploads/2011/01/P8100890.jpg" TargetMode="External"/><Relationship Id="rId7" Type="http://schemas.openxmlformats.org/officeDocument/2006/relationships/hyperlink" Target="http://fotki.yandex.ru/users/s42s/view/382076/?page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preferito.webtalk.ru/uploads/0004/4c/1f/10633-1-f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fotki.yandex.ru/users/s42s/view/382073/?page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7" descr="Шпалера"/>
          <p:cNvSpPr>
            <a:spLocks/>
          </p:cNvSpPr>
          <p:nvPr/>
        </p:nvSpPr>
        <p:spPr bwMode="auto">
          <a:xfrm>
            <a:off x="2124075" y="333375"/>
            <a:ext cx="3281363" cy="1685925"/>
          </a:xfrm>
          <a:custGeom>
            <a:avLst/>
            <a:gdLst>
              <a:gd name="T0" fmla="*/ 15120940 w 2067"/>
              <a:gd name="T1" fmla="*/ 861893438 h 1062"/>
              <a:gd name="T2" fmla="*/ 15120940 w 2067"/>
              <a:gd name="T3" fmla="*/ 1224795938 h 1062"/>
              <a:gd name="T4" fmla="*/ 332660676 w 2067"/>
              <a:gd name="T5" fmla="*/ 1519653425 h 1062"/>
              <a:gd name="T6" fmla="*/ 899696712 w 2067"/>
              <a:gd name="T7" fmla="*/ 1814512500 h 1062"/>
              <a:gd name="T8" fmla="*/ 1035783583 w 2067"/>
              <a:gd name="T9" fmla="*/ 1859875313 h 1062"/>
              <a:gd name="T10" fmla="*/ 1171872041 w 2067"/>
              <a:gd name="T11" fmla="*/ 1950600938 h 1062"/>
              <a:gd name="T12" fmla="*/ 1217234860 w 2067"/>
              <a:gd name="T13" fmla="*/ 2018644363 h 1062"/>
              <a:gd name="T14" fmla="*/ 1239917064 w 2067"/>
              <a:gd name="T15" fmla="*/ 2147483647 h 1062"/>
              <a:gd name="T16" fmla="*/ 1330642703 w 2067"/>
              <a:gd name="T17" fmla="*/ 2147483647 h 1062"/>
              <a:gd name="T18" fmla="*/ 1738908077 w 2067"/>
              <a:gd name="T19" fmla="*/ 2147483647 h 1062"/>
              <a:gd name="T20" fmla="*/ 2147483647 w 2067"/>
              <a:gd name="T21" fmla="*/ 2147483647 h 1062"/>
              <a:gd name="T22" fmla="*/ 2147483647 w 2067"/>
              <a:gd name="T23" fmla="*/ 2147483647 h 1062"/>
              <a:gd name="T24" fmla="*/ 2147483647 w 2067"/>
              <a:gd name="T25" fmla="*/ 2147483647 h 1062"/>
              <a:gd name="T26" fmla="*/ 2147483647 w 2067"/>
              <a:gd name="T27" fmla="*/ 2147483647 h 1062"/>
              <a:gd name="T28" fmla="*/ 2147483647 w 2067"/>
              <a:gd name="T29" fmla="*/ 2147483647 h 1062"/>
              <a:gd name="T30" fmla="*/ 2147483647 w 2067"/>
              <a:gd name="T31" fmla="*/ 2147483647 h 1062"/>
              <a:gd name="T32" fmla="*/ 2147483647 w 2067"/>
              <a:gd name="T33" fmla="*/ 2147483647 h 1062"/>
              <a:gd name="T34" fmla="*/ 2147483647 w 2067"/>
              <a:gd name="T35" fmla="*/ 2109369988 h 1062"/>
              <a:gd name="T36" fmla="*/ 2147483647 w 2067"/>
              <a:gd name="T37" fmla="*/ 1360884375 h 1062"/>
              <a:gd name="T38" fmla="*/ 2147483647 w 2067"/>
              <a:gd name="T39" fmla="*/ 1134070313 h 1062"/>
              <a:gd name="T40" fmla="*/ 2147483647 w 2067"/>
              <a:gd name="T41" fmla="*/ 1066025300 h 1062"/>
              <a:gd name="T42" fmla="*/ 2147483647 w 2067"/>
              <a:gd name="T43" fmla="*/ 567034363 h 1062"/>
              <a:gd name="T44" fmla="*/ 2147483647 w 2067"/>
              <a:gd name="T45" fmla="*/ 430945925 h 1062"/>
              <a:gd name="T46" fmla="*/ 2147483647 w 2067"/>
              <a:gd name="T47" fmla="*/ 362902500 h 1062"/>
              <a:gd name="T48" fmla="*/ 2147483647 w 2067"/>
              <a:gd name="T49" fmla="*/ 294857488 h 1062"/>
              <a:gd name="T50" fmla="*/ 2147483647 w 2067"/>
              <a:gd name="T51" fmla="*/ 181451250 h 1062"/>
              <a:gd name="T52" fmla="*/ 2147483647 w 2067"/>
              <a:gd name="T53" fmla="*/ 113406238 h 1062"/>
              <a:gd name="T54" fmla="*/ 2147483647 w 2067"/>
              <a:gd name="T55" fmla="*/ 45362813 h 1062"/>
              <a:gd name="T56" fmla="*/ 2147483647 w 2067"/>
              <a:gd name="T57" fmla="*/ 0 h 1062"/>
              <a:gd name="T58" fmla="*/ 2147483647 w 2067"/>
              <a:gd name="T59" fmla="*/ 90725625 h 1062"/>
              <a:gd name="T60" fmla="*/ 899696712 w 2067"/>
              <a:gd name="T61" fmla="*/ 136088438 h 1062"/>
              <a:gd name="T62" fmla="*/ 672882615 w 2067"/>
              <a:gd name="T63" fmla="*/ 204131863 h 1062"/>
              <a:gd name="T64" fmla="*/ 491429750 w 2067"/>
              <a:gd name="T65" fmla="*/ 294857488 h 1062"/>
              <a:gd name="T66" fmla="*/ 309978472 w 2067"/>
              <a:gd name="T67" fmla="*/ 430945925 h 1062"/>
              <a:gd name="T68" fmla="*/ 83165963 w 2067"/>
              <a:gd name="T69" fmla="*/ 589716563 h 1062"/>
              <a:gd name="T70" fmla="*/ 15120940 w 2067"/>
              <a:gd name="T71" fmla="*/ 861893438 h 10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67"/>
              <a:gd name="T109" fmla="*/ 0 h 1062"/>
              <a:gd name="T110" fmla="*/ 2067 w 2067"/>
              <a:gd name="T111" fmla="*/ 1062 h 10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67" h="1062">
                <a:moveTo>
                  <a:pt x="6" y="342"/>
                </a:moveTo>
                <a:cubicBezTo>
                  <a:pt x="25" y="400"/>
                  <a:pt x="26" y="425"/>
                  <a:pt x="6" y="486"/>
                </a:cubicBezTo>
                <a:cubicBezTo>
                  <a:pt x="35" y="530"/>
                  <a:pt x="87" y="573"/>
                  <a:pt x="132" y="603"/>
                </a:cubicBezTo>
                <a:cubicBezTo>
                  <a:pt x="186" y="684"/>
                  <a:pt x="273" y="692"/>
                  <a:pt x="357" y="720"/>
                </a:cubicBezTo>
                <a:cubicBezTo>
                  <a:pt x="375" y="726"/>
                  <a:pt x="395" y="727"/>
                  <a:pt x="411" y="738"/>
                </a:cubicBezTo>
                <a:cubicBezTo>
                  <a:pt x="429" y="750"/>
                  <a:pt x="465" y="774"/>
                  <a:pt x="465" y="774"/>
                </a:cubicBezTo>
                <a:cubicBezTo>
                  <a:pt x="471" y="783"/>
                  <a:pt x="480" y="791"/>
                  <a:pt x="483" y="801"/>
                </a:cubicBezTo>
                <a:cubicBezTo>
                  <a:pt x="489" y="824"/>
                  <a:pt x="480" y="852"/>
                  <a:pt x="492" y="873"/>
                </a:cubicBezTo>
                <a:cubicBezTo>
                  <a:pt x="498" y="884"/>
                  <a:pt x="516" y="881"/>
                  <a:pt x="528" y="882"/>
                </a:cubicBezTo>
                <a:cubicBezTo>
                  <a:pt x="582" y="887"/>
                  <a:pt x="636" y="888"/>
                  <a:pt x="690" y="891"/>
                </a:cubicBezTo>
                <a:cubicBezTo>
                  <a:pt x="802" y="919"/>
                  <a:pt x="919" y="895"/>
                  <a:pt x="1032" y="918"/>
                </a:cubicBezTo>
                <a:cubicBezTo>
                  <a:pt x="1095" y="949"/>
                  <a:pt x="1170" y="967"/>
                  <a:pt x="1239" y="981"/>
                </a:cubicBezTo>
                <a:cubicBezTo>
                  <a:pt x="1290" y="1007"/>
                  <a:pt x="1325" y="1008"/>
                  <a:pt x="1383" y="1017"/>
                </a:cubicBezTo>
                <a:cubicBezTo>
                  <a:pt x="1452" y="1028"/>
                  <a:pt x="1523" y="1045"/>
                  <a:pt x="1590" y="1062"/>
                </a:cubicBezTo>
                <a:cubicBezTo>
                  <a:pt x="1664" y="1047"/>
                  <a:pt x="1703" y="1012"/>
                  <a:pt x="1770" y="990"/>
                </a:cubicBezTo>
                <a:cubicBezTo>
                  <a:pt x="1884" y="998"/>
                  <a:pt x="1941" y="1005"/>
                  <a:pt x="2031" y="945"/>
                </a:cubicBezTo>
                <a:cubicBezTo>
                  <a:pt x="2046" y="900"/>
                  <a:pt x="2043" y="927"/>
                  <a:pt x="2022" y="864"/>
                </a:cubicBezTo>
                <a:cubicBezTo>
                  <a:pt x="2019" y="855"/>
                  <a:pt x="2013" y="837"/>
                  <a:pt x="2013" y="837"/>
                </a:cubicBezTo>
                <a:cubicBezTo>
                  <a:pt x="2016" y="738"/>
                  <a:pt x="2014" y="639"/>
                  <a:pt x="2022" y="540"/>
                </a:cubicBezTo>
                <a:cubicBezTo>
                  <a:pt x="2025" y="508"/>
                  <a:pt x="2048" y="481"/>
                  <a:pt x="2058" y="450"/>
                </a:cubicBezTo>
                <a:cubicBezTo>
                  <a:pt x="2061" y="441"/>
                  <a:pt x="2067" y="423"/>
                  <a:pt x="2067" y="423"/>
                </a:cubicBezTo>
                <a:cubicBezTo>
                  <a:pt x="2064" y="381"/>
                  <a:pt x="2066" y="278"/>
                  <a:pt x="2040" y="225"/>
                </a:cubicBezTo>
                <a:cubicBezTo>
                  <a:pt x="2030" y="206"/>
                  <a:pt x="2011" y="192"/>
                  <a:pt x="2004" y="171"/>
                </a:cubicBezTo>
                <a:cubicBezTo>
                  <a:pt x="2001" y="162"/>
                  <a:pt x="2002" y="150"/>
                  <a:pt x="1995" y="144"/>
                </a:cubicBezTo>
                <a:cubicBezTo>
                  <a:pt x="1975" y="128"/>
                  <a:pt x="1945" y="130"/>
                  <a:pt x="1923" y="117"/>
                </a:cubicBezTo>
                <a:cubicBezTo>
                  <a:pt x="1876" y="90"/>
                  <a:pt x="1830" y="91"/>
                  <a:pt x="1779" y="72"/>
                </a:cubicBezTo>
                <a:cubicBezTo>
                  <a:pt x="1694" y="40"/>
                  <a:pt x="1803" y="63"/>
                  <a:pt x="1680" y="45"/>
                </a:cubicBezTo>
                <a:cubicBezTo>
                  <a:pt x="1658" y="38"/>
                  <a:pt x="1639" y="25"/>
                  <a:pt x="1617" y="18"/>
                </a:cubicBezTo>
                <a:cubicBezTo>
                  <a:pt x="1588" y="9"/>
                  <a:pt x="1557" y="7"/>
                  <a:pt x="1527" y="0"/>
                </a:cubicBezTo>
                <a:cubicBezTo>
                  <a:pt x="1300" y="5"/>
                  <a:pt x="1100" y="27"/>
                  <a:pt x="879" y="36"/>
                </a:cubicBezTo>
                <a:cubicBezTo>
                  <a:pt x="705" y="43"/>
                  <a:pt x="357" y="54"/>
                  <a:pt x="357" y="54"/>
                </a:cubicBezTo>
                <a:cubicBezTo>
                  <a:pt x="328" y="64"/>
                  <a:pt x="295" y="68"/>
                  <a:pt x="267" y="81"/>
                </a:cubicBezTo>
                <a:cubicBezTo>
                  <a:pt x="243" y="92"/>
                  <a:pt x="195" y="117"/>
                  <a:pt x="195" y="117"/>
                </a:cubicBezTo>
                <a:cubicBezTo>
                  <a:pt x="172" y="151"/>
                  <a:pt x="158" y="154"/>
                  <a:pt x="123" y="171"/>
                </a:cubicBezTo>
                <a:cubicBezTo>
                  <a:pt x="91" y="187"/>
                  <a:pt x="63" y="214"/>
                  <a:pt x="33" y="234"/>
                </a:cubicBezTo>
                <a:cubicBezTo>
                  <a:pt x="0" y="284"/>
                  <a:pt x="16" y="250"/>
                  <a:pt x="6" y="342"/>
                </a:cubicBezTo>
                <a:close/>
              </a:path>
            </a:pathLst>
          </a:custGeom>
          <a:pattFill prst="trellis">
            <a:fgClr>
              <a:srgbClr val="FFCC00">
                <a:alpha val="41960"/>
              </a:srgbClr>
            </a:fgClr>
            <a:bgClr>
              <a:srgbClr val="FFFFFF">
                <a:alpha val="41960"/>
              </a:srgbClr>
            </a:bgClr>
          </a:patt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lvl="1"/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 ноября 1942 года</a:t>
            </a:r>
          </a:p>
        </p:txBody>
      </p:sp>
      <p:sp>
        <p:nvSpPr>
          <p:cNvPr id="8" name="Freeform 20" descr="Шпалера"/>
          <p:cNvSpPr>
            <a:spLocks/>
          </p:cNvSpPr>
          <p:nvPr/>
        </p:nvSpPr>
        <p:spPr bwMode="auto">
          <a:xfrm>
            <a:off x="5219700" y="404813"/>
            <a:ext cx="3455988" cy="2447925"/>
          </a:xfrm>
          <a:custGeom>
            <a:avLst/>
            <a:gdLst>
              <a:gd name="T0" fmla="*/ 928579306 w 2205"/>
              <a:gd name="T1" fmla="*/ 220103899 h 1485"/>
              <a:gd name="T2" fmla="*/ 375853193 w 2205"/>
              <a:gd name="T3" fmla="*/ 611401001 h 1485"/>
              <a:gd name="T4" fmla="*/ 287417516 w 2205"/>
              <a:gd name="T5" fmla="*/ 1149433486 h 1485"/>
              <a:gd name="T6" fmla="*/ 198981840 w 2205"/>
              <a:gd name="T7" fmla="*/ 1296168870 h 1485"/>
              <a:gd name="T8" fmla="*/ 154762434 w 2205"/>
              <a:gd name="T9" fmla="*/ 1369537385 h 1485"/>
              <a:gd name="T10" fmla="*/ 176872921 w 2205"/>
              <a:gd name="T11" fmla="*/ 1858657527 h 1485"/>
              <a:gd name="T12" fmla="*/ 221090759 w 2205"/>
              <a:gd name="T13" fmla="*/ 2147483647 h 1485"/>
              <a:gd name="T14" fmla="*/ 0 w 2205"/>
              <a:gd name="T15" fmla="*/ 2147483647 h 1485"/>
              <a:gd name="T16" fmla="*/ 154762434 w 2205"/>
              <a:gd name="T17" fmla="*/ 2147483647 h 1485"/>
              <a:gd name="T18" fmla="*/ 331635355 w 2205"/>
              <a:gd name="T19" fmla="*/ 2147483647 h 1485"/>
              <a:gd name="T20" fmla="*/ 751706386 w 2205"/>
              <a:gd name="T21" fmla="*/ 2147483647 h 1485"/>
              <a:gd name="T22" fmla="*/ 1260214661 w 2205"/>
              <a:gd name="T23" fmla="*/ 2147483647 h 1485"/>
              <a:gd name="T24" fmla="*/ 2011921047 w 2205"/>
              <a:gd name="T25" fmla="*/ 2147483647 h 1485"/>
              <a:gd name="T26" fmla="*/ 2147483647 w 2205"/>
              <a:gd name="T27" fmla="*/ 2147483647 h 1485"/>
              <a:gd name="T28" fmla="*/ 2147483647 w 2205"/>
              <a:gd name="T29" fmla="*/ 2147483647 h 1485"/>
              <a:gd name="T30" fmla="*/ 2147483647 w 2205"/>
              <a:gd name="T31" fmla="*/ 2147483647 h 1485"/>
              <a:gd name="T32" fmla="*/ 2147483647 w 2205"/>
              <a:gd name="T33" fmla="*/ 2147483647 h 1485"/>
              <a:gd name="T34" fmla="*/ 2147483647 w 2205"/>
              <a:gd name="T35" fmla="*/ 2147483647 h 1485"/>
              <a:gd name="T36" fmla="*/ 2147483647 w 2205"/>
              <a:gd name="T37" fmla="*/ 2147483647 h 1485"/>
              <a:gd name="T38" fmla="*/ 2147483647 w 2205"/>
              <a:gd name="T39" fmla="*/ 2147483647 h 1485"/>
              <a:gd name="T40" fmla="*/ 2147483647 w 2205"/>
              <a:gd name="T41" fmla="*/ 2147483647 h 1485"/>
              <a:gd name="T42" fmla="*/ 2147483647 w 2205"/>
              <a:gd name="T43" fmla="*/ 2147483647 h 1485"/>
              <a:gd name="T44" fmla="*/ 2147483647 w 2205"/>
              <a:gd name="T45" fmla="*/ 2147483647 h 1485"/>
              <a:gd name="T46" fmla="*/ 2147483647 w 2205"/>
              <a:gd name="T47" fmla="*/ 2147483647 h 1485"/>
              <a:gd name="T48" fmla="*/ 2147483647 w 2205"/>
              <a:gd name="T49" fmla="*/ 2147483647 h 1485"/>
              <a:gd name="T50" fmla="*/ 2147483647 w 2205"/>
              <a:gd name="T51" fmla="*/ 2147483647 h 1485"/>
              <a:gd name="T52" fmla="*/ 2147483647 w 2205"/>
              <a:gd name="T53" fmla="*/ 2147483647 h 1485"/>
              <a:gd name="T54" fmla="*/ 2147483647 w 2205"/>
              <a:gd name="T55" fmla="*/ 2147483647 h 1485"/>
              <a:gd name="T56" fmla="*/ 2147483647 w 2205"/>
              <a:gd name="T57" fmla="*/ 2147483647 h 1485"/>
              <a:gd name="T58" fmla="*/ 2147483647 w 2205"/>
              <a:gd name="T59" fmla="*/ 2147483647 h 1485"/>
              <a:gd name="T60" fmla="*/ 2147483647 w 2205"/>
              <a:gd name="T61" fmla="*/ 2147483647 h 1485"/>
              <a:gd name="T62" fmla="*/ 2147483647 w 2205"/>
              <a:gd name="T63" fmla="*/ 2147483647 h 1485"/>
              <a:gd name="T64" fmla="*/ 2147483647 w 2205"/>
              <a:gd name="T65" fmla="*/ 2054305254 h 1485"/>
              <a:gd name="T66" fmla="*/ 2147483647 w 2205"/>
              <a:gd name="T67" fmla="*/ 1565185112 h 1485"/>
              <a:gd name="T68" fmla="*/ 2147483647 w 2205"/>
              <a:gd name="T69" fmla="*/ 1418449729 h 1485"/>
              <a:gd name="T70" fmla="*/ 2147483647 w 2205"/>
              <a:gd name="T71" fmla="*/ 684767868 h 1485"/>
              <a:gd name="T72" fmla="*/ 2147483647 w 2205"/>
              <a:gd name="T73" fmla="*/ 513576313 h 1485"/>
              <a:gd name="T74" fmla="*/ 2147483647 w 2205"/>
              <a:gd name="T75" fmla="*/ 415751626 h 1485"/>
              <a:gd name="T76" fmla="*/ 2147483647 w 2205"/>
              <a:gd name="T77" fmla="*/ 146735383 h 1485"/>
              <a:gd name="T78" fmla="*/ 2078249372 w 2205"/>
              <a:gd name="T79" fmla="*/ 122280860 h 1485"/>
              <a:gd name="T80" fmla="*/ 1879267532 w 2205"/>
              <a:gd name="T81" fmla="*/ 48912344 h 1485"/>
              <a:gd name="T82" fmla="*/ 1812940774 w 2205"/>
              <a:gd name="T83" fmla="*/ 24456172 h 1485"/>
              <a:gd name="T84" fmla="*/ 1746614017 w 2205"/>
              <a:gd name="T85" fmla="*/ 0 h 1485"/>
              <a:gd name="T86" fmla="*/ 1260214661 w 2205"/>
              <a:gd name="T87" fmla="*/ 48912344 h 1485"/>
              <a:gd name="T88" fmla="*/ 1215996823 w 2205"/>
              <a:gd name="T89" fmla="*/ 122280860 h 1485"/>
              <a:gd name="T90" fmla="*/ 1083341740 w 2205"/>
              <a:gd name="T91" fmla="*/ 220103899 h 1485"/>
              <a:gd name="T92" fmla="*/ 1017014983 w 2205"/>
              <a:gd name="T93" fmla="*/ 269016243 h 1485"/>
              <a:gd name="T94" fmla="*/ 928579306 w 2205"/>
              <a:gd name="T95" fmla="*/ 220103899 h 14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05"/>
              <a:gd name="T145" fmla="*/ 0 h 1485"/>
              <a:gd name="T146" fmla="*/ 2205 w 2205"/>
              <a:gd name="T147" fmla="*/ 1485 h 14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05" h="1485">
                <a:moveTo>
                  <a:pt x="378" y="81"/>
                </a:moveTo>
                <a:cubicBezTo>
                  <a:pt x="305" y="136"/>
                  <a:pt x="240" y="196"/>
                  <a:pt x="153" y="225"/>
                </a:cubicBezTo>
                <a:cubicBezTo>
                  <a:pt x="112" y="306"/>
                  <a:pt x="144" y="309"/>
                  <a:pt x="117" y="423"/>
                </a:cubicBezTo>
                <a:cubicBezTo>
                  <a:pt x="112" y="444"/>
                  <a:pt x="93" y="459"/>
                  <a:pt x="81" y="477"/>
                </a:cubicBezTo>
                <a:cubicBezTo>
                  <a:pt x="75" y="486"/>
                  <a:pt x="63" y="504"/>
                  <a:pt x="63" y="504"/>
                </a:cubicBezTo>
                <a:cubicBezTo>
                  <a:pt x="66" y="564"/>
                  <a:pt x="67" y="624"/>
                  <a:pt x="72" y="684"/>
                </a:cubicBezTo>
                <a:cubicBezTo>
                  <a:pt x="76" y="726"/>
                  <a:pt x="90" y="810"/>
                  <a:pt x="90" y="810"/>
                </a:cubicBezTo>
                <a:cubicBezTo>
                  <a:pt x="79" y="942"/>
                  <a:pt x="102" y="929"/>
                  <a:pt x="0" y="963"/>
                </a:cubicBezTo>
                <a:cubicBezTo>
                  <a:pt x="11" y="1005"/>
                  <a:pt x="20" y="1030"/>
                  <a:pt x="63" y="1044"/>
                </a:cubicBezTo>
                <a:cubicBezTo>
                  <a:pt x="90" y="1085"/>
                  <a:pt x="101" y="1068"/>
                  <a:pt x="135" y="1098"/>
                </a:cubicBezTo>
                <a:cubicBezTo>
                  <a:pt x="208" y="1163"/>
                  <a:pt x="207" y="1168"/>
                  <a:pt x="306" y="1188"/>
                </a:cubicBezTo>
                <a:cubicBezTo>
                  <a:pt x="403" y="1180"/>
                  <a:pt x="440" y="1180"/>
                  <a:pt x="513" y="1125"/>
                </a:cubicBezTo>
                <a:cubicBezTo>
                  <a:pt x="705" y="1132"/>
                  <a:pt x="699" y="1122"/>
                  <a:pt x="819" y="1152"/>
                </a:cubicBezTo>
                <a:cubicBezTo>
                  <a:pt x="890" y="1199"/>
                  <a:pt x="970" y="1234"/>
                  <a:pt x="1053" y="1251"/>
                </a:cubicBezTo>
                <a:cubicBezTo>
                  <a:pt x="1153" y="1301"/>
                  <a:pt x="1027" y="1241"/>
                  <a:pt x="1125" y="1278"/>
                </a:cubicBezTo>
                <a:cubicBezTo>
                  <a:pt x="1174" y="1297"/>
                  <a:pt x="1196" y="1318"/>
                  <a:pt x="1251" y="1332"/>
                </a:cubicBezTo>
                <a:cubicBezTo>
                  <a:pt x="1282" y="1352"/>
                  <a:pt x="1305" y="1359"/>
                  <a:pt x="1341" y="1368"/>
                </a:cubicBezTo>
                <a:cubicBezTo>
                  <a:pt x="1386" y="1398"/>
                  <a:pt x="1434" y="1423"/>
                  <a:pt x="1485" y="1440"/>
                </a:cubicBezTo>
                <a:cubicBezTo>
                  <a:pt x="1495" y="1443"/>
                  <a:pt x="1503" y="1453"/>
                  <a:pt x="1512" y="1458"/>
                </a:cubicBezTo>
                <a:cubicBezTo>
                  <a:pt x="1524" y="1465"/>
                  <a:pt x="1535" y="1472"/>
                  <a:pt x="1548" y="1476"/>
                </a:cubicBezTo>
                <a:cubicBezTo>
                  <a:pt x="1568" y="1482"/>
                  <a:pt x="1590" y="1482"/>
                  <a:pt x="1611" y="1485"/>
                </a:cubicBezTo>
                <a:cubicBezTo>
                  <a:pt x="1622" y="1484"/>
                  <a:pt x="1707" y="1484"/>
                  <a:pt x="1737" y="1467"/>
                </a:cubicBezTo>
                <a:cubicBezTo>
                  <a:pt x="1830" y="1415"/>
                  <a:pt x="1757" y="1442"/>
                  <a:pt x="1818" y="1422"/>
                </a:cubicBezTo>
                <a:cubicBezTo>
                  <a:pt x="1834" y="1406"/>
                  <a:pt x="1877" y="1370"/>
                  <a:pt x="1890" y="1341"/>
                </a:cubicBezTo>
                <a:cubicBezTo>
                  <a:pt x="1898" y="1324"/>
                  <a:pt x="1892" y="1298"/>
                  <a:pt x="1908" y="1287"/>
                </a:cubicBezTo>
                <a:cubicBezTo>
                  <a:pt x="1926" y="1275"/>
                  <a:pt x="1962" y="1251"/>
                  <a:pt x="1962" y="1251"/>
                </a:cubicBezTo>
                <a:cubicBezTo>
                  <a:pt x="1974" y="1233"/>
                  <a:pt x="1986" y="1215"/>
                  <a:pt x="1998" y="1197"/>
                </a:cubicBezTo>
                <a:cubicBezTo>
                  <a:pt x="2004" y="1188"/>
                  <a:pt x="2016" y="1170"/>
                  <a:pt x="2016" y="1170"/>
                </a:cubicBezTo>
                <a:cubicBezTo>
                  <a:pt x="2027" y="1125"/>
                  <a:pt x="2041" y="1080"/>
                  <a:pt x="2052" y="1035"/>
                </a:cubicBezTo>
                <a:cubicBezTo>
                  <a:pt x="2055" y="1023"/>
                  <a:pt x="2057" y="1011"/>
                  <a:pt x="2061" y="999"/>
                </a:cubicBezTo>
                <a:cubicBezTo>
                  <a:pt x="2067" y="981"/>
                  <a:pt x="2079" y="945"/>
                  <a:pt x="2079" y="945"/>
                </a:cubicBezTo>
                <a:cubicBezTo>
                  <a:pt x="2083" y="920"/>
                  <a:pt x="2085" y="844"/>
                  <a:pt x="2106" y="819"/>
                </a:cubicBezTo>
                <a:cubicBezTo>
                  <a:pt x="2130" y="790"/>
                  <a:pt x="2174" y="776"/>
                  <a:pt x="2205" y="756"/>
                </a:cubicBezTo>
                <a:cubicBezTo>
                  <a:pt x="2202" y="696"/>
                  <a:pt x="2201" y="636"/>
                  <a:pt x="2196" y="576"/>
                </a:cubicBezTo>
                <a:cubicBezTo>
                  <a:pt x="2194" y="551"/>
                  <a:pt x="2181" y="543"/>
                  <a:pt x="2169" y="522"/>
                </a:cubicBezTo>
                <a:cubicBezTo>
                  <a:pt x="2128" y="447"/>
                  <a:pt x="2079" y="300"/>
                  <a:pt x="2007" y="252"/>
                </a:cubicBezTo>
                <a:cubicBezTo>
                  <a:pt x="1979" y="210"/>
                  <a:pt x="1975" y="211"/>
                  <a:pt x="1935" y="189"/>
                </a:cubicBezTo>
                <a:cubicBezTo>
                  <a:pt x="1916" y="178"/>
                  <a:pt x="1881" y="153"/>
                  <a:pt x="1881" y="153"/>
                </a:cubicBezTo>
                <a:cubicBezTo>
                  <a:pt x="1792" y="20"/>
                  <a:pt x="1533" y="57"/>
                  <a:pt x="1422" y="54"/>
                </a:cubicBezTo>
                <a:cubicBezTo>
                  <a:pt x="1234" y="23"/>
                  <a:pt x="1038" y="56"/>
                  <a:pt x="846" y="45"/>
                </a:cubicBezTo>
                <a:cubicBezTo>
                  <a:pt x="819" y="36"/>
                  <a:pt x="792" y="27"/>
                  <a:pt x="765" y="18"/>
                </a:cubicBezTo>
                <a:cubicBezTo>
                  <a:pt x="756" y="15"/>
                  <a:pt x="747" y="12"/>
                  <a:pt x="738" y="9"/>
                </a:cubicBezTo>
                <a:cubicBezTo>
                  <a:pt x="729" y="6"/>
                  <a:pt x="711" y="0"/>
                  <a:pt x="711" y="0"/>
                </a:cubicBezTo>
                <a:cubicBezTo>
                  <a:pt x="645" y="6"/>
                  <a:pt x="578" y="4"/>
                  <a:pt x="513" y="18"/>
                </a:cubicBezTo>
                <a:cubicBezTo>
                  <a:pt x="502" y="20"/>
                  <a:pt x="503" y="38"/>
                  <a:pt x="495" y="45"/>
                </a:cubicBezTo>
                <a:cubicBezTo>
                  <a:pt x="479" y="59"/>
                  <a:pt x="459" y="69"/>
                  <a:pt x="441" y="81"/>
                </a:cubicBezTo>
                <a:cubicBezTo>
                  <a:pt x="432" y="87"/>
                  <a:pt x="414" y="99"/>
                  <a:pt x="414" y="99"/>
                </a:cubicBezTo>
                <a:cubicBezTo>
                  <a:pt x="385" y="79"/>
                  <a:pt x="398" y="81"/>
                  <a:pt x="378" y="81"/>
                </a:cubicBezTo>
                <a:close/>
              </a:path>
            </a:pathLst>
          </a:custGeom>
          <a:pattFill prst="trellis">
            <a:fgClr>
              <a:srgbClr val="CCCCFF">
                <a:alpha val="34901"/>
              </a:srgbClr>
            </a:fgClr>
            <a:bgClr>
              <a:srgbClr val="FFFFFF">
                <a:alpha val="34901"/>
              </a:srgbClr>
            </a:bgClr>
          </a:pattFill>
          <a:ln w="571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vl="1"/>
            <a:endParaRPr lang="ru-RU" sz="2400" b="1" u="sng" kern="0" dirty="0">
              <a:solidFill>
                <a:sysClr val="windowText" lastClr="000000"/>
              </a:solidFill>
            </a:endParaRPr>
          </a:p>
          <a:p>
            <a:pPr lvl="1"/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 ноября 1942 года</a:t>
            </a:r>
          </a:p>
        </p:txBody>
      </p:sp>
      <p:sp>
        <p:nvSpPr>
          <p:cNvPr id="9" name="Freeform 21" descr="Шпалера"/>
          <p:cNvSpPr>
            <a:spLocks/>
          </p:cNvSpPr>
          <p:nvPr/>
        </p:nvSpPr>
        <p:spPr bwMode="auto">
          <a:xfrm>
            <a:off x="7586663" y="1524000"/>
            <a:ext cx="1614487" cy="4176713"/>
          </a:xfrm>
          <a:custGeom>
            <a:avLst/>
            <a:gdLst>
              <a:gd name="T0" fmla="*/ 2147483647 w 1017"/>
              <a:gd name="T1" fmla="*/ 7561263 h 2631"/>
              <a:gd name="T2" fmla="*/ 2109369334 w 1017"/>
              <a:gd name="T3" fmla="*/ 166330332 h 2631"/>
              <a:gd name="T4" fmla="*/ 1701104148 w 1017"/>
              <a:gd name="T5" fmla="*/ 393144422 h 2631"/>
              <a:gd name="T6" fmla="*/ 1587697946 w 1017"/>
              <a:gd name="T7" fmla="*/ 506552261 h 2631"/>
              <a:gd name="T8" fmla="*/ 1542335147 w 1017"/>
              <a:gd name="T9" fmla="*/ 574595694 h 2631"/>
              <a:gd name="T10" fmla="*/ 1383564559 w 1017"/>
              <a:gd name="T11" fmla="*/ 665321330 h 2631"/>
              <a:gd name="T12" fmla="*/ 1292838962 w 1017"/>
              <a:gd name="T13" fmla="*/ 1141631712 h 2631"/>
              <a:gd name="T14" fmla="*/ 1111387768 w 1017"/>
              <a:gd name="T15" fmla="*/ 1345763599 h 2631"/>
              <a:gd name="T16" fmla="*/ 975299373 w 1017"/>
              <a:gd name="T17" fmla="*/ 1685985527 h 2631"/>
              <a:gd name="T18" fmla="*/ 703122582 w 1017"/>
              <a:gd name="T19" fmla="*/ 2003525252 h 2631"/>
              <a:gd name="T20" fmla="*/ 680441977 w 1017"/>
              <a:gd name="T21" fmla="*/ 2147483647 h 2631"/>
              <a:gd name="T22" fmla="*/ 612396985 w 1017"/>
              <a:gd name="T23" fmla="*/ 2147483647 h 2631"/>
              <a:gd name="T24" fmla="*/ 408265186 w 1017"/>
              <a:gd name="T25" fmla="*/ 2147483647 h 2631"/>
              <a:gd name="T26" fmla="*/ 340220195 w 1017"/>
              <a:gd name="T27" fmla="*/ 2147483647 h 2631"/>
              <a:gd name="T28" fmla="*/ 136088395 w 1017"/>
              <a:gd name="T29" fmla="*/ 2147483647 h 2631"/>
              <a:gd name="T30" fmla="*/ 0 w 1017"/>
              <a:gd name="T31" fmla="*/ 2147483647 h 2631"/>
              <a:gd name="T32" fmla="*/ 113406202 w 1017"/>
              <a:gd name="T33" fmla="*/ 2147483647 h 2631"/>
              <a:gd name="T34" fmla="*/ 204131799 w 1017"/>
              <a:gd name="T35" fmla="*/ 2147483647 h 2631"/>
              <a:gd name="T36" fmla="*/ 635079178 w 1017"/>
              <a:gd name="T37" fmla="*/ 2147483647 h 2631"/>
              <a:gd name="T38" fmla="*/ 725804775 w 1017"/>
              <a:gd name="T39" fmla="*/ 2147483647 h 2631"/>
              <a:gd name="T40" fmla="*/ 816530372 w 1017"/>
              <a:gd name="T41" fmla="*/ 2147483647 h 2631"/>
              <a:gd name="T42" fmla="*/ 1043344364 w 1017"/>
              <a:gd name="T43" fmla="*/ 2147483647 h 2631"/>
              <a:gd name="T44" fmla="*/ 1247476164 w 1017"/>
              <a:gd name="T45" fmla="*/ 2147483647 h 2631"/>
              <a:gd name="T46" fmla="*/ 1315521155 w 1017"/>
              <a:gd name="T47" fmla="*/ 2147483647 h 2631"/>
              <a:gd name="T48" fmla="*/ 1837192544 w 1017"/>
              <a:gd name="T49" fmla="*/ 2147483647 h 2631"/>
              <a:gd name="T50" fmla="*/ 1973280939 w 1017"/>
              <a:gd name="T51" fmla="*/ 2147483647 h 2631"/>
              <a:gd name="T52" fmla="*/ 2018643737 w 1017"/>
              <a:gd name="T53" fmla="*/ 2147483647 h 2631"/>
              <a:gd name="T54" fmla="*/ 2147483647 w 1017"/>
              <a:gd name="T55" fmla="*/ 2147483647 h 2631"/>
              <a:gd name="T56" fmla="*/ 2147483647 w 1017"/>
              <a:gd name="T57" fmla="*/ 2147483647 h 2631"/>
              <a:gd name="T58" fmla="*/ 2147483647 w 1017"/>
              <a:gd name="T59" fmla="*/ 2147483647 h 2631"/>
              <a:gd name="T60" fmla="*/ 2147483647 w 1017"/>
              <a:gd name="T61" fmla="*/ 2147483647 h 2631"/>
              <a:gd name="T62" fmla="*/ 2147483647 w 1017"/>
              <a:gd name="T63" fmla="*/ 2147483647 h 2631"/>
              <a:gd name="T64" fmla="*/ 2147483647 w 1017"/>
              <a:gd name="T65" fmla="*/ 2147483647 h 2631"/>
              <a:gd name="T66" fmla="*/ 2147483647 w 1017"/>
              <a:gd name="T67" fmla="*/ 2147483647 h 2631"/>
              <a:gd name="T68" fmla="*/ 2147483647 w 1017"/>
              <a:gd name="T69" fmla="*/ 2147483647 h 2631"/>
              <a:gd name="T70" fmla="*/ 2147483647 w 1017"/>
              <a:gd name="T71" fmla="*/ 2003525252 h 2631"/>
              <a:gd name="T72" fmla="*/ 2147483647 w 1017"/>
              <a:gd name="T73" fmla="*/ 1413808619 h 2631"/>
              <a:gd name="T74" fmla="*/ 2147483647 w 1017"/>
              <a:gd name="T75" fmla="*/ 257055968 h 2631"/>
              <a:gd name="T76" fmla="*/ 2147483647 w 1017"/>
              <a:gd name="T77" fmla="*/ 7561263 h 26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17"/>
              <a:gd name="T118" fmla="*/ 0 h 2631"/>
              <a:gd name="T119" fmla="*/ 1017 w 1017"/>
              <a:gd name="T120" fmla="*/ 2631 h 26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17" h="2631">
                <a:moveTo>
                  <a:pt x="909" y="3"/>
                </a:moveTo>
                <a:cubicBezTo>
                  <a:pt x="870" y="16"/>
                  <a:pt x="869" y="41"/>
                  <a:pt x="837" y="66"/>
                </a:cubicBezTo>
                <a:cubicBezTo>
                  <a:pt x="790" y="103"/>
                  <a:pt x="731" y="137"/>
                  <a:pt x="675" y="156"/>
                </a:cubicBezTo>
                <a:cubicBezTo>
                  <a:pt x="627" y="228"/>
                  <a:pt x="690" y="141"/>
                  <a:pt x="630" y="201"/>
                </a:cubicBezTo>
                <a:cubicBezTo>
                  <a:pt x="622" y="209"/>
                  <a:pt x="620" y="220"/>
                  <a:pt x="612" y="228"/>
                </a:cubicBezTo>
                <a:cubicBezTo>
                  <a:pt x="599" y="241"/>
                  <a:pt x="563" y="257"/>
                  <a:pt x="549" y="264"/>
                </a:cubicBezTo>
                <a:cubicBezTo>
                  <a:pt x="511" y="340"/>
                  <a:pt x="532" y="347"/>
                  <a:pt x="513" y="453"/>
                </a:cubicBezTo>
                <a:cubicBezTo>
                  <a:pt x="507" y="489"/>
                  <a:pt x="457" y="502"/>
                  <a:pt x="441" y="534"/>
                </a:cubicBezTo>
                <a:cubicBezTo>
                  <a:pt x="420" y="577"/>
                  <a:pt x="417" y="633"/>
                  <a:pt x="387" y="669"/>
                </a:cubicBezTo>
                <a:cubicBezTo>
                  <a:pt x="348" y="716"/>
                  <a:pt x="300" y="733"/>
                  <a:pt x="279" y="795"/>
                </a:cubicBezTo>
                <a:cubicBezTo>
                  <a:pt x="276" y="828"/>
                  <a:pt x="279" y="862"/>
                  <a:pt x="270" y="894"/>
                </a:cubicBezTo>
                <a:cubicBezTo>
                  <a:pt x="266" y="908"/>
                  <a:pt x="252" y="918"/>
                  <a:pt x="243" y="930"/>
                </a:cubicBezTo>
                <a:cubicBezTo>
                  <a:pt x="216" y="968"/>
                  <a:pt x="192" y="1011"/>
                  <a:pt x="162" y="1047"/>
                </a:cubicBezTo>
                <a:cubicBezTo>
                  <a:pt x="154" y="1057"/>
                  <a:pt x="142" y="1063"/>
                  <a:pt x="135" y="1074"/>
                </a:cubicBezTo>
                <a:cubicBezTo>
                  <a:pt x="101" y="1128"/>
                  <a:pt x="105" y="1157"/>
                  <a:pt x="54" y="1191"/>
                </a:cubicBezTo>
                <a:cubicBezTo>
                  <a:pt x="34" y="1220"/>
                  <a:pt x="20" y="1252"/>
                  <a:pt x="0" y="1281"/>
                </a:cubicBezTo>
                <a:cubicBezTo>
                  <a:pt x="12" y="1330"/>
                  <a:pt x="22" y="1397"/>
                  <a:pt x="45" y="1443"/>
                </a:cubicBezTo>
                <a:cubicBezTo>
                  <a:pt x="55" y="1462"/>
                  <a:pt x="60" y="1492"/>
                  <a:pt x="81" y="1497"/>
                </a:cubicBezTo>
                <a:cubicBezTo>
                  <a:pt x="151" y="1514"/>
                  <a:pt x="202" y="1528"/>
                  <a:pt x="252" y="1578"/>
                </a:cubicBezTo>
                <a:cubicBezTo>
                  <a:pt x="261" y="1614"/>
                  <a:pt x="268" y="1637"/>
                  <a:pt x="288" y="1668"/>
                </a:cubicBezTo>
                <a:cubicBezTo>
                  <a:pt x="300" y="1714"/>
                  <a:pt x="303" y="1769"/>
                  <a:pt x="324" y="1812"/>
                </a:cubicBezTo>
                <a:cubicBezTo>
                  <a:pt x="348" y="1860"/>
                  <a:pt x="397" y="1906"/>
                  <a:pt x="414" y="1956"/>
                </a:cubicBezTo>
                <a:cubicBezTo>
                  <a:pt x="443" y="2043"/>
                  <a:pt x="466" y="2130"/>
                  <a:pt x="495" y="2217"/>
                </a:cubicBezTo>
                <a:cubicBezTo>
                  <a:pt x="503" y="2240"/>
                  <a:pt x="506" y="2291"/>
                  <a:pt x="522" y="2307"/>
                </a:cubicBezTo>
                <a:cubicBezTo>
                  <a:pt x="554" y="2339"/>
                  <a:pt x="685" y="2418"/>
                  <a:pt x="729" y="2433"/>
                </a:cubicBezTo>
                <a:cubicBezTo>
                  <a:pt x="747" y="2451"/>
                  <a:pt x="765" y="2469"/>
                  <a:pt x="783" y="2487"/>
                </a:cubicBezTo>
                <a:cubicBezTo>
                  <a:pt x="791" y="2495"/>
                  <a:pt x="793" y="2507"/>
                  <a:pt x="801" y="2514"/>
                </a:cubicBezTo>
                <a:cubicBezTo>
                  <a:pt x="817" y="2528"/>
                  <a:pt x="855" y="2550"/>
                  <a:pt x="855" y="2550"/>
                </a:cubicBezTo>
                <a:cubicBezTo>
                  <a:pt x="875" y="2590"/>
                  <a:pt x="896" y="2600"/>
                  <a:pt x="927" y="2631"/>
                </a:cubicBezTo>
                <a:cubicBezTo>
                  <a:pt x="992" y="2533"/>
                  <a:pt x="953" y="2365"/>
                  <a:pt x="963" y="2244"/>
                </a:cubicBezTo>
                <a:cubicBezTo>
                  <a:pt x="957" y="2050"/>
                  <a:pt x="987" y="2022"/>
                  <a:pt x="927" y="1902"/>
                </a:cubicBezTo>
                <a:cubicBezTo>
                  <a:pt x="920" y="1844"/>
                  <a:pt x="921" y="1821"/>
                  <a:pt x="891" y="1776"/>
                </a:cubicBezTo>
                <a:cubicBezTo>
                  <a:pt x="894" y="1707"/>
                  <a:pt x="895" y="1638"/>
                  <a:pt x="900" y="1569"/>
                </a:cubicBezTo>
                <a:cubicBezTo>
                  <a:pt x="902" y="1545"/>
                  <a:pt x="916" y="1535"/>
                  <a:pt x="927" y="1515"/>
                </a:cubicBezTo>
                <a:cubicBezTo>
                  <a:pt x="956" y="1465"/>
                  <a:pt x="981" y="1408"/>
                  <a:pt x="999" y="1353"/>
                </a:cubicBezTo>
                <a:cubicBezTo>
                  <a:pt x="1004" y="1167"/>
                  <a:pt x="1017" y="981"/>
                  <a:pt x="1017" y="795"/>
                </a:cubicBezTo>
                <a:cubicBezTo>
                  <a:pt x="1017" y="716"/>
                  <a:pt x="1008" y="609"/>
                  <a:pt x="936" y="561"/>
                </a:cubicBezTo>
                <a:cubicBezTo>
                  <a:pt x="933" y="429"/>
                  <a:pt x="1003" y="214"/>
                  <a:pt x="891" y="102"/>
                </a:cubicBezTo>
                <a:cubicBezTo>
                  <a:pt x="900" y="0"/>
                  <a:pt x="867" y="3"/>
                  <a:pt x="909" y="3"/>
                </a:cubicBezTo>
                <a:close/>
              </a:path>
            </a:pathLst>
          </a:custGeom>
          <a:pattFill prst="trellis">
            <a:fgClr>
              <a:srgbClr val="99CC00">
                <a:alpha val="49019"/>
              </a:srgbClr>
            </a:fgClr>
            <a:bgClr>
              <a:srgbClr val="FFFFFF">
                <a:alpha val="49019"/>
              </a:srgbClr>
            </a:bgClr>
          </a:pattFill>
          <a:ln w="5715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ноября 1942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11231"/>
            <a:ext cx="4355976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Какие три фронта принимали участие в окружении и разгроме фашистских войск под Сталинградом?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48680"/>
            <a:ext cx="252028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ЮГО-ЗАПАДНЫЙ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340768"/>
            <a:ext cx="2016224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ДОНСКОЙ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7775848" y="3861048"/>
            <a:ext cx="2376264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СТАЛИНГРАДСКИЙ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0"/>
            <a:ext cx="252028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ВОРОНЕЖСКИЙ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в начало 10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3943350" cy="575945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    </a:t>
            </a:r>
            <a:r>
              <a:rPr lang="ru-RU" sz="3500" u="sng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«Стоять насмерть!»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5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«Ни шагу назад»,— таков был приказ Родины. Выполнить его было неимоверно трудно.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   Не случайно автор изобразил солдата с обнаженным торсом, чтобы передать, какого огромного физического напряжения стоила оборона Сталинграда. Каждый мускул напряжен до предела. А разве это только физическое напряжение?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Всмотритесь в его лицо. Это лицо человека, который смотрит смерти в глаза, но он не отступит, не отойдет.</a:t>
            </a:r>
            <a:br>
              <a:rPr lang="ru-RU" sz="2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</a:br>
            <a:r>
              <a:rPr lang="ru-RU" sz="2600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ru-RU" sz="2600" dirty="0" smtClean="0">
                <a:solidFill>
                  <a:srgbClr val="FFFF00"/>
                </a:solidFill>
                <a:latin typeface="+mj-lt"/>
              </a:rPr>
            </a:br>
            <a:endParaRPr lang="ru-RU" sz="26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40417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smtClean="0"/>
          </a:p>
        </p:txBody>
      </p:sp>
      <p:pic>
        <p:nvPicPr>
          <p:cNvPr id="28676" name="Picture 6" descr="мам кур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836712"/>
            <a:ext cx="4710725" cy="554461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002" y="188640"/>
            <a:ext cx="556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называется эта скульптура?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в начало 6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646"/>
            <a:ext cx="91090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437112"/>
            <a:ext cx="5040560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Назовите город, в направлении которого наступали советские войска, окружавшие Сталинград. Какова была  численность окруженной в Сталинграде группировки врага?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2276872"/>
            <a:ext cx="181280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330 тыс.человек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852936"/>
            <a:ext cx="77559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Калач</a:t>
            </a:r>
            <a:endParaRPr lang="ru-RU" b="1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516216" y="2996952"/>
            <a:ext cx="432048" cy="432048"/>
          </a:xfrm>
          <a:prstGeom prst="star5">
            <a:avLst>
              <a:gd name="adj" fmla="val 2131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837711" y="2819400"/>
            <a:ext cx="1222429" cy="634887"/>
          </a:xfrm>
          <a:custGeom>
            <a:avLst/>
            <a:gdLst>
              <a:gd name="connsiteX0" fmla="*/ 542803 w 1222429"/>
              <a:gd name="connsiteY0" fmla="*/ 32657 h 634887"/>
              <a:gd name="connsiteX1" fmla="*/ 629889 w 1222429"/>
              <a:gd name="connsiteY1" fmla="*/ 21771 h 634887"/>
              <a:gd name="connsiteX2" fmla="*/ 684318 w 1222429"/>
              <a:gd name="connsiteY2" fmla="*/ 10886 h 634887"/>
              <a:gd name="connsiteX3" fmla="*/ 891146 w 1222429"/>
              <a:gd name="connsiteY3" fmla="*/ 0 h 634887"/>
              <a:gd name="connsiteX4" fmla="*/ 1065318 w 1222429"/>
              <a:gd name="connsiteY4" fmla="*/ 10886 h 634887"/>
              <a:gd name="connsiteX5" fmla="*/ 1195946 w 1222429"/>
              <a:gd name="connsiteY5" fmla="*/ 32657 h 634887"/>
              <a:gd name="connsiteX6" fmla="*/ 1217718 w 1222429"/>
              <a:gd name="connsiteY6" fmla="*/ 54429 h 634887"/>
              <a:gd name="connsiteX7" fmla="*/ 1185060 w 1222429"/>
              <a:gd name="connsiteY7" fmla="*/ 108857 h 634887"/>
              <a:gd name="connsiteX8" fmla="*/ 1152403 w 1222429"/>
              <a:gd name="connsiteY8" fmla="*/ 163286 h 634887"/>
              <a:gd name="connsiteX9" fmla="*/ 1141518 w 1222429"/>
              <a:gd name="connsiteY9" fmla="*/ 195943 h 634887"/>
              <a:gd name="connsiteX10" fmla="*/ 1097975 w 1222429"/>
              <a:gd name="connsiteY10" fmla="*/ 239486 h 634887"/>
              <a:gd name="connsiteX11" fmla="*/ 1076203 w 1222429"/>
              <a:gd name="connsiteY11" fmla="*/ 304800 h 634887"/>
              <a:gd name="connsiteX12" fmla="*/ 1032660 w 1222429"/>
              <a:gd name="connsiteY12" fmla="*/ 348343 h 634887"/>
              <a:gd name="connsiteX13" fmla="*/ 1000003 w 1222429"/>
              <a:gd name="connsiteY13" fmla="*/ 359229 h 634887"/>
              <a:gd name="connsiteX14" fmla="*/ 967346 w 1222429"/>
              <a:gd name="connsiteY14" fmla="*/ 381000 h 634887"/>
              <a:gd name="connsiteX15" fmla="*/ 945575 w 1222429"/>
              <a:gd name="connsiteY15" fmla="*/ 413657 h 634887"/>
              <a:gd name="connsiteX16" fmla="*/ 923803 w 1222429"/>
              <a:gd name="connsiteY16" fmla="*/ 457200 h 634887"/>
              <a:gd name="connsiteX17" fmla="*/ 891146 w 1222429"/>
              <a:gd name="connsiteY17" fmla="*/ 489857 h 634887"/>
              <a:gd name="connsiteX18" fmla="*/ 858489 w 1222429"/>
              <a:gd name="connsiteY18" fmla="*/ 544286 h 634887"/>
              <a:gd name="connsiteX19" fmla="*/ 836718 w 1222429"/>
              <a:gd name="connsiteY19" fmla="*/ 576943 h 634887"/>
              <a:gd name="connsiteX20" fmla="*/ 793175 w 1222429"/>
              <a:gd name="connsiteY20" fmla="*/ 587829 h 634887"/>
              <a:gd name="connsiteX21" fmla="*/ 771403 w 1222429"/>
              <a:gd name="connsiteY21" fmla="*/ 609600 h 634887"/>
              <a:gd name="connsiteX22" fmla="*/ 466603 w 1222429"/>
              <a:gd name="connsiteY22" fmla="*/ 609600 h 634887"/>
              <a:gd name="connsiteX23" fmla="*/ 401289 w 1222429"/>
              <a:gd name="connsiteY23" fmla="*/ 576943 h 634887"/>
              <a:gd name="connsiteX24" fmla="*/ 379518 w 1222429"/>
              <a:gd name="connsiteY24" fmla="*/ 555171 h 634887"/>
              <a:gd name="connsiteX25" fmla="*/ 335975 w 1222429"/>
              <a:gd name="connsiteY25" fmla="*/ 544286 h 634887"/>
              <a:gd name="connsiteX26" fmla="*/ 107375 w 1222429"/>
              <a:gd name="connsiteY26" fmla="*/ 522514 h 634887"/>
              <a:gd name="connsiteX27" fmla="*/ 74718 w 1222429"/>
              <a:gd name="connsiteY27" fmla="*/ 511629 h 634887"/>
              <a:gd name="connsiteX28" fmla="*/ 20289 w 1222429"/>
              <a:gd name="connsiteY28" fmla="*/ 478971 h 634887"/>
              <a:gd name="connsiteX29" fmla="*/ 20289 w 1222429"/>
              <a:gd name="connsiteY29" fmla="*/ 413657 h 634887"/>
              <a:gd name="connsiteX30" fmla="*/ 85603 w 1222429"/>
              <a:gd name="connsiteY30" fmla="*/ 359229 h 634887"/>
              <a:gd name="connsiteX31" fmla="*/ 107375 w 1222429"/>
              <a:gd name="connsiteY31" fmla="*/ 337457 h 634887"/>
              <a:gd name="connsiteX32" fmla="*/ 129146 w 1222429"/>
              <a:gd name="connsiteY32" fmla="*/ 304800 h 634887"/>
              <a:gd name="connsiteX33" fmla="*/ 172689 w 1222429"/>
              <a:gd name="connsiteY33" fmla="*/ 261257 h 634887"/>
              <a:gd name="connsiteX34" fmla="*/ 194460 w 1222429"/>
              <a:gd name="connsiteY34" fmla="*/ 228600 h 634887"/>
              <a:gd name="connsiteX35" fmla="*/ 227118 w 1222429"/>
              <a:gd name="connsiteY35" fmla="*/ 217714 h 634887"/>
              <a:gd name="connsiteX36" fmla="*/ 259775 w 1222429"/>
              <a:gd name="connsiteY36" fmla="*/ 195943 h 634887"/>
              <a:gd name="connsiteX37" fmla="*/ 281546 w 1222429"/>
              <a:gd name="connsiteY37" fmla="*/ 174171 h 634887"/>
              <a:gd name="connsiteX38" fmla="*/ 346860 w 1222429"/>
              <a:gd name="connsiteY38" fmla="*/ 152400 h 634887"/>
              <a:gd name="connsiteX39" fmla="*/ 390403 w 1222429"/>
              <a:gd name="connsiteY39" fmla="*/ 163286 h 634887"/>
              <a:gd name="connsiteX40" fmla="*/ 444832 w 1222429"/>
              <a:gd name="connsiteY40" fmla="*/ 152400 h 634887"/>
              <a:gd name="connsiteX41" fmla="*/ 499260 w 1222429"/>
              <a:gd name="connsiteY41" fmla="*/ 108857 h 634887"/>
              <a:gd name="connsiteX42" fmla="*/ 531918 w 1222429"/>
              <a:gd name="connsiteY42" fmla="*/ 87086 h 634887"/>
              <a:gd name="connsiteX43" fmla="*/ 564575 w 1222429"/>
              <a:gd name="connsiteY43" fmla="*/ 76200 h 634887"/>
              <a:gd name="connsiteX44" fmla="*/ 597232 w 1222429"/>
              <a:gd name="connsiteY44" fmla="*/ 54429 h 634887"/>
              <a:gd name="connsiteX45" fmla="*/ 651660 w 1222429"/>
              <a:gd name="connsiteY45" fmla="*/ 43543 h 634887"/>
              <a:gd name="connsiteX46" fmla="*/ 706089 w 1222429"/>
              <a:gd name="connsiteY46" fmla="*/ 32657 h 6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22429" h="634887">
                <a:moveTo>
                  <a:pt x="542803" y="32657"/>
                </a:moveTo>
                <a:cubicBezTo>
                  <a:pt x="571832" y="29028"/>
                  <a:pt x="600975" y="26219"/>
                  <a:pt x="629889" y="21771"/>
                </a:cubicBezTo>
                <a:cubicBezTo>
                  <a:pt x="648176" y="18958"/>
                  <a:pt x="665880" y="12422"/>
                  <a:pt x="684318" y="10886"/>
                </a:cubicBezTo>
                <a:cubicBezTo>
                  <a:pt x="753118" y="5153"/>
                  <a:pt x="822203" y="3629"/>
                  <a:pt x="891146" y="0"/>
                </a:cubicBezTo>
                <a:cubicBezTo>
                  <a:pt x="949203" y="3629"/>
                  <a:pt x="1007366" y="5847"/>
                  <a:pt x="1065318" y="10886"/>
                </a:cubicBezTo>
                <a:cubicBezTo>
                  <a:pt x="1113105" y="15041"/>
                  <a:pt x="1150055" y="23478"/>
                  <a:pt x="1195946" y="32657"/>
                </a:cubicBezTo>
                <a:cubicBezTo>
                  <a:pt x="1203203" y="39914"/>
                  <a:pt x="1215705" y="44365"/>
                  <a:pt x="1217718" y="54429"/>
                </a:cubicBezTo>
                <a:cubicBezTo>
                  <a:pt x="1222429" y="77981"/>
                  <a:pt x="1198093" y="95825"/>
                  <a:pt x="1185060" y="108857"/>
                </a:cubicBezTo>
                <a:cubicBezTo>
                  <a:pt x="1154225" y="201367"/>
                  <a:pt x="1197230" y="88573"/>
                  <a:pt x="1152403" y="163286"/>
                </a:cubicBezTo>
                <a:cubicBezTo>
                  <a:pt x="1146500" y="173125"/>
                  <a:pt x="1148187" y="186606"/>
                  <a:pt x="1141518" y="195943"/>
                </a:cubicBezTo>
                <a:cubicBezTo>
                  <a:pt x="1129587" y="212646"/>
                  <a:pt x="1097975" y="239486"/>
                  <a:pt x="1097975" y="239486"/>
                </a:cubicBezTo>
                <a:cubicBezTo>
                  <a:pt x="1090718" y="261257"/>
                  <a:pt x="1092430" y="288573"/>
                  <a:pt x="1076203" y="304800"/>
                </a:cubicBezTo>
                <a:cubicBezTo>
                  <a:pt x="1061689" y="319314"/>
                  <a:pt x="1049363" y="336412"/>
                  <a:pt x="1032660" y="348343"/>
                </a:cubicBezTo>
                <a:cubicBezTo>
                  <a:pt x="1023323" y="355012"/>
                  <a:pt x="1010266" y="354097"/>
                  <a:pt x="1000003" y="359229"/>
                </a:cubicBezTo>
                <a:cubicBezTo>
                  <a:pt x="988301" y="365080"/>
                  <a:pt x="978232" y="373743"/>
                  <a:pt x="967346" y="381000"/>
                </a:cubicBezTo>
                <a:cubicBezTo>
                  <a:pt x="960089" y="391886"/>
                  <a:pt x="952066" y="402298"/>
                  <a:pt x="945575" y="413657"/>
                </a:cubicBezTo>
                <a:cubicBezTo>
                  <a:pt x="937524" y="427746"/>
                  <a:pt x="933235" y="443995"/>
                  <a:pt x="923803" y="457200"/>
                </a:cubicBezTo>
                <a:cubicBezTo>
                  <a:pt x="914855" y="469727"/>
                  <a:pt x="902032" y="478971"/>
                  <a:pt x="891146" y="489857"/>
                </a:cubicBezTo>
                <a:cubicBezTo>
                  <a:pt x="872241" y="546570"/>
                  <a:pt x="892643" y="501592"/>
                  <a:pt x="858489" y="544286"/>
                </a:cubicBezTo>
                <a:cubicBezTo>
                  <a:pt x="850316" y="554502"/>
                  <a:pt x="847604" y="569686"/>
                  <a:pt x="836718" y="576943"/>
                </a:cubicBezTo>
                <a:cubicBezTo>
                  <a:pt x="824270" y="585242"/>
                  <a:pt x="807689" y="584200"/>
                  <a:pt x="793175" y="587829"/>
                </a:cubicBezTo>
                <a:cubicBezTo>
                  <a:pt x="785918" y="595086"/>
                  <a:pt x="781140" y="606355"/>
                  <a:pt x="771403" y="609600"/>
                </a:cubicBezTo>
                <a:cubicBezTo>
                  <a:pt x="695541" y="634887"/>
                  <a:pt x="495292" y="610966"/>
                  <a:pt x="466603" y="609600"/>
                </a:cubicBezTo>
                <a:cubicBezTo>
                  <a:pt x="432112" y="598103"/>
                  <a:pt x="431433" y="601059"/>
                  <a:pt x="401289" y="576943"/>
                </a:cubicBezTo>
                <a:cubicBezTo>
                  <a:pt x="393275" y="570532"/>
                  <a:pt x="388698" y="559761"/>
                  <a:pt x="379518" y="555171"/>
                </a:cubicBezTo>
                <a:cubicBezTo>
                  <a:pt x="366137" y="548480"/>
                  <a:pt x="350360" y="548396"/>
                  <a:pt x="335975" y="544286"/>
                </a:cubicBezTo>
                <a:cubicBezTo>
                  <a:pt x="221657" y="511624"/>
                  <a:pt x="426531" y="540245"/>
                  <a:pt x="107375" y="522514"/>
                </a:cubicBezTo>
                <a:cubicBezTo>
                  <a:pt x="96489" y="518886"/>
                  <a:pt x="84557" y="517532"/>
                  <a:pt x="74718" y="511629"/>
                </a:cubicBezTo>
                <a:cubicBezTo>
                  <a:pt x="0" y="466799"/>
                  <a:pt x="112805" y="509811"/>
                  <a:pt x="20289" y="478971"/>
                </a:cubicBezTo>
                <a:cubicBezTo>
                  <a:pt x="10612" y="449942"/>
                  <a:pt x="936" y="442686"/>
                  <a:pt x="20289" y="413657"/>
                </a:cubicBezTo>
                <a:cubicBezTo>
                  <a:pt x="42454" y="380409"/>
                  <a:pt x="56915" y="382179"/>
                  <a:pt x="85603" y="359229"/>
                </a:cubicBezTo>
                <a:cubicBezTo>
                  <a:pt x="93617" y="352818"/>
                  <a:pt x="100964" y="345471"/>
                  <a:pt x="107375" y="337457"/>
                </a:cubicBezTo>
                <a:cubicBezTo>
                  <a:pt x="115548" y="327241"/>
                  <a:pt x="120632" y="314733"/>
                  <a:pt x="129146" y="304800"/>
                </a:cubicBezTo>
                <a:cubicBezTo>
                  <a:pt x="142504" y="289215"/>
                  <a:pt x="161303" y="278336"/>
                  <a:pt x="172689" y="261257"/>
                </a:cubicBezTo>
                <a:cubicBezTo>
                  <a:pt x="179946" y="250371"/>
                  <a:pt x="184244" y="236773"/>
                  <a:pt x="194460" y="228600"/>
                </a:cubicBezTo>
                <a:cubicBezTo>
                  <a:pt x="203420" y="221432"/>
                  <a:pt x="216855" y="222846"/>
                  <a:pt x="227118" y="217714"/>
                </a:cubicBezTo>
                <a:cubicBezTo>
                  <a:pt x="238820" y="211863"/>
                  <a:pt x="249559" y="204116"/>
                  <a:pt x="259775" y="195943"/>
                </a:cubicBezTo>
                <a:cubicBezTo>
                  <a:pt x="267789" y="189532"/>
                  <a:pt x="272366" y="178761"/>
                  <a:pt x="281546" y="174171"/>
                </a:cubicBezTo>
                <a:cubicBezTo>
                  <a:pt x="302072" y="163908"/>
                  <a:pt x="346860" y="152400"/>
                  <a:pt x="346860" y="152400"/>
                </a:cubicBezTo>
                <a:cubicBezTo>
                  <a:pt x="361374" y="156029"/>
                  <a:pt x="375442" y="163286"/>
                  <a:pt x="390403" y="163286"/>
                </a:cubicBezTo>
                <a:cubicBezTo>
                  <a:pt x="408905" y="163286"/>
                  <a:pt x="427508" y="158897"/>
                  <a:pt x="444832" y="152400"/>
                </a:cubicBezTo>
                <a:cubicBezTo>
                  <a:pt x="476371" y="140573"/>
                  <a:pt x="475814" y="127613"/>
                  <a:pt x="499260" y="108857"/>
                </a:cubicBezTo>
                <a:cubicBezTo>
                  <a:pt x="509476" y="100684"/>
                  <a:pt x="520216" y="92937"/>
                  <a:pt x="531918" y="87086"/>
                </a:cubicBezTo>
                <a:cubicBezTo>
                  <a:pt x="542181" y="81954"/>
                  <a:pt x="554312" y="81332"/>
                  <a:pt x="564575" y="76200"/>
                </a:cubicBezTo>
                <a:cubicBezTo>
                  <a:pt x="576277" y="70349"/>
                  <a:pt x="584982" y="59023"/>
                  <a:pt x="597232" y="54429"/>
                </a:cubicBezTo>
                <a:cubicBezTo>
                  <a:pt x="614556" y="47932"/>
                  <a:pt x="633710" y="48030"/>
                  <a:pt x="651660" y="43543"/>
                </a:cubicBezTo>
                <a:cubicBezTo>
                  <a:pt x="704382" y="30362"/>
                  <a:pt x="664508" y="32657"/>
                  <a:pt x="706089" y="32657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40466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называлась операция войск Донского фронта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 командованием Рокоссовского К.К.  по окружению и окончательному разгрому врага в городе Сталинграде?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потери понесли немецко-фашистские войска?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717032"/>
            <a:ext cx="186794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«Кольцо»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852936"/>
            <a:ext cx="18002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«Уран»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725144"/>
            <a:ext cx="1800878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«Сатурн»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661248"/>
            <a:ext cx="18002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«Котел»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0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 ликвидации окруженной группировки с10 января по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февраля 1943 года войска Донского фронта под командованием К. К. Рокоссовского разгромили 22 дивизии противника, взяли в плен 91 тысячу гитлеровцев, в том числе 2500 офицеров,  23 генерала и 1 фельдмаршала Паулюса.  В этих боях противник потерял 147 тысяч человек. 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2708920"/>
            <a:ext cx="2551234" cy="3324622"/>
          </a:xfrm>
          <a:prstGeom prst="rect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</p:pic>
      <p:pic>
        <p:nvPicPr>
          <p:cNvPr id="17" name="Picture 1" descr="Сталинград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3861048"/>
            <a:ext cx="3810000" cy="26098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0" name="Полилиния 19"/>
          <p:cNvSpPr/>
          <p:nvPr/>
        </p:nvSpPr>
        <p:spPr>
          <a:xfrm>
            <a:off x="7946571" y="3864429"/>
            <a:ext cx="658010" cy="522514"/>
          </a:xfrm>
          <a:custGeom>
            <a:avLst/>
            <a:gdLst>
              <a:gd name="connsiteX0" fmla="*/ 337458 w 658010"/>
              <a:gd name="connsiteY0" fmla="*/ 0 h 522514"/>
              <a:gd name="connsiteX1" fmla="*/ 326572 w 658010"/>
              <a:gd name="connsiteY1" fmla="*/ 43542 h 522514"/>
              <a:gd name="connsiteX2" fmla="*/ 304800 w 658010"/>
              <a:gd name="connsiteY2" fmla="*/ 65314 h 522514"/>
              <a:gd name="connsiteX3" fmla="*/ 206829 w 658010"/>
              <a:gd name="connsiteY3" fmla="*/ 119742 h 522514"/>
              <a:gd name="connsiteX4" fmla="*/ 119743 w 658010"/>
              <a:gd name="connsiteY4" fmla="*/ 163285 h 522514"/>
              <a:gd name="connsiteX5" fmla="*/ 87086 w 658010"/>
              <a:gd name="connsiteY5" fmla="*/ 174171 h 522514"/>
              <a:gd name="connsiteX6" fmla="*/ 54429 w 658010"/>
              <a:gd name="connsiteY6" fmla="*/ 185057 h 522514"/>
              <a:gd name="connsiteX7" fmla="*/ 32658 w 658010"/>
              <a:gd name="connsiteY7" fmla="*/ 217714 h 522514"/>
              <a:gd name="connsiteX8" fmla="*/ 10886 w 658010"/>
              <a:gd name="connsiteY8" fmla="*/ 239485 h 522514"/>
              <a:gd name="connsiteX9" fmla="*/ 0 w 658010"/>
              <a:gd name="connsiteY9" fmla="*/ 283028 h 522514"/>
              <a:gd name="connsiteX10" fmla="*/ 10886 w 658010"/>
              <a:gd name="connsiteY10" fmla="*/ 359228 h 522514"/>
              <a:gd name="connsiteX11" fmla="*/ 65315 w 658010"/>
              <a:gd name="connsiteY11" fmla="*/ 435428 h 522514"/>
              <a:gd name="connsiteX12" fmla="*/ 87086 w 658010"/>
              <a:gd name="connsiteY12" fmla="*/ 457200 h 522514"/>
              <a:gd name="connsiteX13" fmla="*/ 217715 w 658010"/>
              <a:gd name="connsiteY13" fmla="*/ 478971 h 522514"/>
              <a:gd name="connsiteX14" fmla="*/ 315686 w 658010"/>
              <a:gd name="connsiteY14" fmla="*/ 511628 h 522514"/>
              <a:gd name="connsiteX15" fmla="*/ 348343 w 658010"/>
              <a:gd name="connsiteY15" fmla="*/ 522514 h 522514"/>
              <a:gd name="connsiteX16" fmla="*/ 424543 w 658010"/>
              <a:gd name="connsiteY16" fmla="*/ 511628 h 522514"/>
              <a:gd name="connsiteX17" fmla="*/ 468086 w 658010"/>
              <a:gd name="connsiteY17" fmla="*/ 468085 h 522514"/>
              <a:gd name="connsiteX18" fmla="*/ 500743 w 658010"/>
              <a:gd name="connsiteY18" fmla="*/ 402771 h 522514"/>
              <a:gd name="connsiteX19" fmla="*/ 544286 w 658010"/>
              <a:gd name="connsiteY19" fmla="*/ 359228 h 522514"/>
              <a:gd name="connsiteX20" fmla="*/ 587829 w 658010"/>
              <a:gd name="connsiteY20" fmla="*/ 272142 h 522514"/>
              <a:gd name="connsiteX21" fmla="*/ 631372 w 658010"/>
              <a:gd name="connsiteY21" fmla="*/ 217714 h 522514"/>
              <a:gd name="connsiteX22" fmla="*/ 642258 w 658010"/>
              <a:gd name="connsiteY22" fmla="*/ 174171 h 522514"/>
              <a:gd name="connsiteX23" fmla="*/ 653143 w 658010"/>
              <a:gd name="connsiteY23" fmla="*/ 141514 h 522514"/>
              <a:gd name="connsiteX24" fmla="*/ 642258 w 658010"/>
              <a:gd name="connsiteY24" fmla="*/ 65314 h 522514"/>
              <a:gd name="connsiteX25" fmla="*/ 576943 w 658010"/>
              <a:gd name="connsiteY25" fmla="*/ 43542 h 522514"/>
              <a:gd name="connsiteX26" fmla="*/ 522515 w 658010"/>
              <a:gd name="connsiteY26" fmla="*/ 32657 h 522514"/>
              <a:gd name="connsiteX27" fmla="*/ 457200 w 658010"/>
              <a:gd name="connsiteY27" fmla="*/ 21771 h 522514"/>
              <a:gd name="connsiteX28" fmla="*/ 413658 w 658010"/>
              <a:gd name="connsiteY28" fmla="*/ 10885 h 522514"/>
              <a:gd name="connsiteX29" fmla="*/ 315686 w 658010"/>
              <a:gd name="connsiteY29" fmla="*/ 43542 h 522514"/>
              <a:gd name="connsiteX30" fmla="*/ 304800 w 658010"/>
              <a:gd name="connsiteY30" fmla="*/ 653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8010" h="522514">
                <a:moveTo>
                  <a:pt x="337458" y="0"/>
                </a:moveTo>
                <a:cubicBezTo>
                  <a:pt x="333829" y="14514"/>
                  <a:pt x="333263" y="30161"/>
                  <a:pt x="326572" y="43542"/>
                </a:cubicBezTo>
                <a:cubicBezTo>
                  <a:pt x="321982" y="52722"/>
                  <a:pt x="313011" y="59156"/>
                  <a:pt x="304800" y="65314"/>
                </a:cubicBezTo>
                <a:cubicBezTo>
                  <a:pt x="244910" y="110232"/>
                  <a:pt x="257744" y="102771"/>
                  <a:pt x="206829" y="119742"/>
                </a:cubicBezTo>
                <a:cubicBezTo>
                  <a:pt x="168830" y="157742"/>
                  <a:pt x="194795" y="138268"/>
                  <a:pt x="119743" y="163285"/>
                </a:cubicBezTo>
                <a:lnTo>
                  <a:pt x="87086" y="174171"/>
                </a:lnTo>
                <a:lnTo>
                  <a:pt x="54429" y="185057"/>
                </a:lnTo>
                <a:cubicBezTo>
                  <a:pt x="47172" y="195943"/>
                  <a:pt x="40831" y="207498"/>
                  <a:pt x="32658" y="217714"/>
                </a:cubicBezTo>
                <a:cubicBezTo>
                  <a:pt x="26247" y="225728"/>
                  <a:pt x="15476" y="230305"/>
                  <a:pt x="10886" y="239485"/>
                </a:cubicBezTo>
                <a:cubicBezTo>
                  <a:pt x="4195" y="252866"/>
                  <a:pt x="3629" y="268514"/>
                  <a:pt x="0" y="283028"/>
                </a:cubicBezTo>
                <a:cubicBezTo>
                  <a:pt x="3629" y="308428"/>
                  <a:pt x="5854" y="334068"/>
                  <a:pt x="10886" y="359228"/>
                </a:cubicBezTo>
                <a:cubicBezTo>
                  <a:pt x="19575" y="402670"/>
                  <a:pt x="29201" y="399313"/>
                  <a:pt x="65315" y="435428"/>
                </a:cubicBezTo>
                <a:cubicBezTo>
                  <a:pt x="72572" y="442685"/>
                  <a:pt x="77129" y="454711"/>
                  <a:pt x="87086" y="457200"/>
                </a:cubicBezTo>
                <a:cubicBezTo>
                  <a:pt x="159010" y="475180"/>
                  <a:pt x="115784" y="466229"/>
                  <a:pt x="217715" y="478971"/>
                </a:cubicBezTo>
                <a:lnTo>
                  <a:pt x="315686" y="511628"/>
                </a:lnTo>
                <a:lnTo>
                  <a:pt x="348343" y="522514"/>
                </a:lnTo>
                <a:cubicBezTo>
                  <a:pt x="373743" y="518885"/>
                  <a:pt x="401185" y="522245"/>
                  <a:pt x="424543" y="511628"/>
                </a:cubicBezTo>
                <a:cubicBezTo>
                  <a:pt x="443229" y="503134"/>
                  <a:pt x="468086" y="468085"/>
                  <a:pt x="468086" y="468085"/>
                </a:cubicBezTo>
                <a:cubicBezTo>
                  <a:pt x="478622" y="436478"/>
                  <a:pt x="477723" y="429627"/>
                  <a:pt x="500743" y="402771"/>
                </a:cubicBezTo>
                <a:cubicBezTo>
                  <a:pt x="514101" y="387186"/>
                  <a:pt x="544286" y="359228"/>
                  <a:pt x="544286" y="359228"/>
                </a:cubicBezTo>
                <a:cubicBezTo>
                  <a:pt x="569304" y="284178"/>
                  <a:pt x="549831" y="310142"/>
                  <a:pt x="587829" y="272142"/>
                </a:cubicBezTo>
                <a:cubicBezTo>
                  <a:pt x="623418" y="165379"/>
                  <a:pt x="565719" y="316192"/>
                  <a:pt x="631372" y="217714"/>
                </a:cubicBezTo>
                <a:cubicBezTo>
                  <a:pt x="639671" y="205266"/>
                  <a:pt x="638148" y="188556"/>
                  <a:pt x="642258" y="174171"/>
                </a:cubicBezTo>
                <a:cubicBezTo>
                  <a:pt x="645410" y="163138"/>
                  <a:pt x="649515" y="152400"/>
                  <a:pt x="653143" y="141514"/>
                </a:cubicBezTo>
                <a:cubicBezTo>
                  <a:pt x="649515" y="116114"/>
                  <a:pt x="658010" y="85567"/>
                  <a:pt x="642258" y="65314"/>
                </a:cubicBezTo>
                <a:cubicBezTo>
                  <a:pt x="628168" y="47199"/>
                  <a:pt x="599447" y="48043"/>
                  <a:pt x="576943" y="43542"/>
                </a:cubicBezTo>
                <a:lnTo>
                  <a:pt x="522515" y="32657"/>
                </a:lnTo>
                <a:cubicBezTo>
                  <a:pt x="500799" y="28709"/>
                  <a:pt x="478843" y="26100"/>
                  <a:pt x="457200" y="21771"/>
                </a:cubicBezTo>
                <a:cubicBezTo>
                  <a:pt x="442530" y="18837"/>
                  <a:pt x="428172" y="14514"/>
                  <a:pt x="413658" y="10885"/>
                </a:cubicBezTo>
                <a:cubicBezTo>
                  <a:pt x="369871" y="18183"/>
                  <a:pt x="346299" y="12929"/>
                  <a:pt x="315686" y="43542"/>
                </a:cubicBezTo>
                <a:cubicBezTo>
                  <a:pt x="309949" y="49279"/>
                  <a:pt x="308429" y="58057"/>
                  <a:pt x="304800" y="65314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начало 14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Сколько дней продолжалась Сталинградская битва?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437112"/>
            <a:ext cx="963725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100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963725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200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437112"/>
            <a:ext cx="963725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300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700808"/>
            <a:ext cx="5830887" cy="2422525"/>
          </a:xfrm>
          <a:prstGeom prst="rect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pic>
      <p:sp>
        <p:nvSpPr>
          <p:cNvPr id="10" name="Управляющая кнопка: в начало 9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File:RIAN archive 602161 Center of Stalingrad after liberation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573016"/>
            <a:ext cx="3571784" cy="25242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139952" y="980728"/>
            <a:ext cx="5004048" cy="345638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Сражение на Мамаевом Кургане имело важное стратегическое значение: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его вершины хорошо просматривалась и простреливалась прилегающая территория, переправы через Волгу.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23528" y="4509120"/>
            <a:ext cx="8568952" cy="222049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Гитлеровцы по 10-12 раз в день штурмовали его, но, теряя людей и технику, так и не смогли захватить всю территорию кургана.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Бои за Мамаев курган продолжались 135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суток.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 шли такие упорные бои за Мамаев курган?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 называлась эта высота на военных картах?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ma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340768"/>
            <a:ext cx="4121152" cy="266429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4077072"/>
            <a:ext cx="228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Высота «102»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в начало 8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916832"/>
            <a:ext cx="5256584" cy="4464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  <a:defRPr/>
            </a:pP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Контрнаступление советских войск началось 19 ноября 1942 </a:t>
            </a:r>
            <a:r>
              <a:rPr lang="ru-RU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мощной артиллерийской подготовки </a:t>
            </a: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ударами армейских соединений Юго-Западного и Донского фронтов. 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ноября начали наступление и войска Сталинградского фронта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Какой воинский праздник ежегодно отмечается в нашей стране в день начала контрнаступления под Сталинградом — 19 ноября?</a:t>
            </a:r>
            <a:r>
              <a:rPr lang="ru-RU" sz="2800" dirty="0" smtClean="0">
                <a:solidFill>
                  <a:srgbClr val="FFFF00"/>
                </a:solidFill>
              </a:rPr>
              <a:t> 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Почему именно в этот день его отмечают? 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1412776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День ракетных войск и артиллерии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File:RIAN archive 303890 A battery of Katyusha during the 1941-1945 Great Patriotic W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933056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Управляющая кнопка: в начало 7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Потери сторон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Сталинградской битве 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4209679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Общие потери Красной Армии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484784"/>
            <a:ext cx="3960440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Общие потери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немецко-фашистской армии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949280"/>
            <a:ext cx="417543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 млн. 130 тыс. человек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38852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1,5 миллиона человек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s50.radikal.ru/i129/0902/92/26f1f8451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636912"/>
            <a:ext cx="4221554" cy="284341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12" name="Picture 6" descr="File:Bundesarchiv Bild 183-W0506-316, Russland, Kampf um Stalingrad, Siegesflag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2204864"/>
            <a:ext cx="3744416" cy="24432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13" name="Управляющая кнопка: в начало 12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435 L 0.48872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медал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988840"/>
            <a:ext cx="4046666" cy="353263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4355976" y="1052736"/>
            <a:ext cx="45577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Медалью «За оборону Сталинграда» награждено более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759 561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битвы. </a:t>
            </a:r>
          </a:p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Ордена и медали получили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17 550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воинов</a:t>
            </a:r>
          </a:p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373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ополченца. 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называлась медаль, которой награждались участники Сталинградской битвы?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Сколько человек ее получило?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meda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2420888"/>
            <a:ext cx="1296144" cy="223171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23611 0.25186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54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9072563" y="0"/>
            <a:ext cx="71437" cy="698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здание в Волгограде также посвящено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Сталинградской битве.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находится в этом здании? Когда оно было построено?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http://esworld.ru/wp-content/uploads/2011/01/P81008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1772816"/>
            <a:ext cx="4680520" cy="350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http://preferito.webtalk.ru/uploads/0004/4c/1f/10633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88640"/>
            <a:ext cx="317430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img-fotki.yandex.ru/get/5821/32617744.47/0_5d47b_be2f968f_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429000"/>
            <a:ext cx="47625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://img-fotki.yandex.ru/get/4419/32617744.47/0_5d478_60171ee_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67944" y="548680"/>
            <a:ext cx="4757285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84168" y="6021288"/>
            <a:ext cx="129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1982 г.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в начало 9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471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5</cp:revision>
  <dcterms:created xsi:type="dcterms:W3CDTF">2013-07-12T07:35:43Z</dcterms:created>
  <dcterms:modified xsi:type="dcterms:W3CDTF">2013-07-12T10:42:54Z</dcterms:modified>
</cp:coreProperties>
</file>