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61"/>
  </p:notesMasterIdLst>
  <p:sldIdLst>
    <p:sldId id="302" r:id="rId4"/>
    <p:sldId id="313" r:id="rId5"/>
    <p:sldId id="258" r:id="rId6"/>
    <p:sldId id="259" r:id="rId7"/>
    <p:sldId id="260" r:id="rId8"/>
    <p:sldId id="294" r:id="rId9"/>
    <p:sldId id="296" r:id="rId10"/>
    <p:sldId id="297" r:id="rId11"/>
    <p:sldId id="298" r:id="rId12"/>
    <p:sldId id="299" r:id="rId13"/>
    <p:sldId id="300" r:id="rId14"/>
    <p:sldId id="276" r:id="rId15"/>
    <p:sldId id="265" r:id="rId16"/>
    <p:sldId id="304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282" r:id="rId25"/>
    <p:sldId id="283" r:id="rId26"/>
    <p:sldId id="284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5" r:id="rId38"/>
    <p:sldId id="324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DE4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30" autoAdjust="0"/>
  </p:normalViewPr>
  <p:slideViewPr>
    <p:cSldViewPr>
      <p:cViewPr varScale="1">
        <p:scale>
          <a:sx n="70" d="100"/>
          <a:sy n="70" d="100"/>
        </p:scale>
        <p:origin x="-30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7463-E98E-486D-9F1E-B6D68B472B18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F191C-852F-4DF2-BD3C-04188C7C4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CBC78A-AC73-4F32-9C19-E51B5B309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kern="1200">
              <a:solidFill>
                <a:srgbClr val="FFFFFF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C1A784E-6E05-47E8-9E3B-C966CF512919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26AFC3C-A2CD-4CE6-AB70-ACBBC09581BB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47ED02-3494-4A6E-9535-1906092367FD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1C74EDA-1EA1-4B17-BF2D-E3D041AA740A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C43E44A-7D89-4F31-8A95-0B54D6C5E839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E1C7577-B9DF-4A57-AEA4-DACBBAD06AFE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FDAD870-CB1D-4F8E-AD97-6C72B3F92BAF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D68E9D9-7A1C-41DC-B88C-772747D0C386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A2F6548-95F2-4AE4-B5ED-D91FCF62A1CC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1F2F82C-0EA8-4C8B-9B5E-21F10AD52FA3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4C2A40D-1864-4C93-AA80-22E99A5E940A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kern="1200">
              <a:solidFill>
                <a:srgbClr val="FFFFFF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C1A784E-6E05-47E8-9E3B-C966CF512919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26AFC3C-A2CD-4CE6-AB70-ACBBC09581BB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47ED02-3494-4A6E-9535-1906092367FD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1C74EDA-1EA1-4B17-BF2D-E3D041AA740A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C43E44A-7D89-4F31-8A95-0B54D6C5E839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E1C7577-B9DF-4A57-AEA4-DACBBAD06AFE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FDAD870-CB1D-4F8E-AD97-6C72B3F92BAF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D68E9D9-7A1C-41DC-B88C-772747D0C386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A2F6548-95F2-4AE4-B5ED-D91FCF62A1CC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1F2F82C-0EA8-4C8B-9B5E-21F10AD52FA3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4C2A40D-1864-4C93-AA80-22E99A5E940A}" type="slidenum">
              <a:rPr lang="ru-RU" sz="14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CFBB0-3BBA-4CEB-BEC2-9C8D88BF5DB6}" type="datetimeFigureOut">
              <a:rPr lang="ru-RU" smtClean="0"/>
              <a:pPr/>
              <a:t>01.10.2008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8C34-2E8E-4868-BF53-4106E2689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D9483801-C16D-41A4-BFD8-6CECF42D5EDB}" type="slidenum">
              <a:rPr lang="ru-RU" kern="120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D9483801-C16D-41A4-BFD8-6CECF42D5EDB}" type="slidenum">
              <a:rPr lang="ru-RU" kern="1200">
                <a:solidFill>
                  <a:srgbClr val="FFFFFF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kern="120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12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9.xml"/><Relationship Id="rId6" Type="http://schemas.openxmlformats.org/officeDocument/2006/relationships/slide" Target="slide10.xml"/><Relationship Id="rId11" Type="http://schemas.openxmlformats.org/officeDocument/2006/relationships/slide" Target="slide9.xml"/><Relationship Id="rId5" Type="http://schemas.openxmlformats.org/officeDocument/2006/relationships/slide" Target="slide8.xml"/><Relationship Id="rId15" Type="http://schemas.openxmlformats.org/officeDocument/2006/relationships/slide" Target="slide22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6.xml"/><Relationship Id="rId14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slideLayout" Target="../slideLayouts/slideLayout25.xml"/><Relationship Id="rId1" Type="http://schemas.openxmlformats.org/officeDocument/2006/relationships/audio" Target="file:///J:\&#1082;&#1091;&#1088;&#1077;&#1085;&#1080;&#1077;\12-kak_prekrasen_etot_mir.mp3" TargetMode="Externa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214414" y="1285860"/>
            <a:ext cx="6264275" cy="3457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Курить 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или 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нет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331913" y="404813"/>
            <a:ext cx="5832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9966FF"/>
                </a:solidFill>
              </a:rPr>
              <a:t>Классный час: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81000"/>
            <a:ext cx="5562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/>
              <a:t>Мнения разделились. Тогда мы провели подсчёт голосов</a:t>
            </a:r>
            <a:br>
              <a:rPr lang="ru-RU" i="1" smtClean="0"/>
            </a:br>
            <a:r>
              <a:rPr lang="ru-RU" i="1" smtClean="0"/>
              <a:t>« за» и «против»</a:t>
            </a:r>
            <a:br>
              <a:rPr lang="ru-RU" i="1" smtClean="0"/>
            </a:br>
            <a:r>
              <a:rPr lang="ru-RU" i="1" smtClean="0"/>
              <a:t>курения</a:t>
            </a:r>
          </a:p>
        </p:txBody>
      </p:sp>
      <p:pic>
        <p:nvPicPr>
          <p:cNvPr id="8195" name="Picture 4" descr="MYNET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09800"/>
            <a:ext cx="333533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 МЫ РАДЫ ОТМЕТИТЬ, ЧТО: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  голосов против курения было больше,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  чем за, поэтому наше мнение все же: </a:t>
            </a:r>
            <a:r>
              <a:rPr lang="ru-RU" b="1" dirty="0" smtClean="0">
                <a:solidFill>
                  <a:srgbClr val="C00000"/>
                </a:solidFill>
              </a:rPr>
              <a:t>курение «вредная» привычка.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Против курения-80%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За – 5%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Еще не решил – 15%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/>
              <a:t>Мы рады сообщить ,что большинство учащихся нашего класса решили не курить.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g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341438"/>
            <a:ext cx="74168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331913" y="404813"/>
            <a:ext cx="6624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79613" y="260350"/>
            <a:ext cx="561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31913" y="260350"/>
            <a:ext cx="5688012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E65200"/>
                </a:solidFill>
              </a:rPr>
              <a:t>Курение за или против?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История открытия табака и распространения </a:t>
            </a:r>
            <a:r>
              <a:rPr lang="ru-RU" sz="3200" b="1" dirty="0" err="1">
                <a:solidFill>
                  <a:srgbClr val="C00000"/>
                </a:solidFill>
              </a:rPr>
              <a:t>табакокурения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                    Геродот первым упоминал о том,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                    что скифы  вдыхали дым </a:t>
            </a:r>
            <a:r>
              <a:rPr lang="ru-RU" b="1" dirty="0" smtClean="0"/>
              <a:t>сжигаемых     </a:t>
            </a:r>
            <a:endParaRPr lang="ru-RU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                      растений (</a:t>
            </a:r>
            <a:r>
              <a:rPr lang="en-US" b="1" dirty="0"/>
              <a:t>XXI – XVIII </a:t>
            </a:r>
            <a:r>
              <a:rPr lang="ru-RU" b="1" dirty="0"/>
              <a:t>вв. до н.э.)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Во времена Петра </a:t>
            </a:r>
            <a:r>
              <a:rPr lang="en-US" b="1" dirty="0"/>
              <a:t>I</a:t>
            </a:r>
            <a:r>
              <a:rPr lang="ru-RU" b="1" dirty="0"/>
              <a:t>,</a:t>
            </a:r>
            <a:r>
              <a:rPr lang="en-US" b="1" dirty="0"/>
              <a:t> </a:t>
            </a:r>
            <a:r>
              <a:rPr lang="ru-RU" b="1" dirty="0"/>
              <a:t>табак </a:t>
            </a: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оказался официально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разрешённым (1697 г.), правда,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наложив на него высокую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 пошлину.</a:t>
            </a:r>
          </a:p>
        </p:txBody>
      </p:sp>
      <p:pic>
        <p:nvPicPr>
          <p:cNvPr id="142340" name="Picture 4" descr="геродо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1538287" cy="2079625"/>
          </a:xfrm>
          <a:prstGeom prst="rect">
            <a:avLst/>
          </a:prstGeom>
          <a:noFill/>
        </p:spPr>
      </p:pic>
      <p:pic>
        <p:nvPicPr>
          <p:cNvPr id="142341" name="Picture 5" descr="pe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84538"/>
            <a:ext cx="2520950" cy="273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Факты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dirty="0"/>
              <a:t> </a:t>
            </a:r>
            <a:r>
              <a:rPr lang="ru-RU" sz="2400" b="1" dirty="0"/>
              <a:t>из каждых 100 человек, умерших от хронических заболеваний лёгких, 75 курили.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sz="2400" b="1" dirty="0"/>
              <a:t>из каждых 100 человек, умерших от ишемической болезни сердца, 25 курили.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sz="2400" b="1" dirty="0"/>
              <a:t>из каждых 100 человек, начавшие курить, заядлыми курильщиками становятся 80 человек.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sz="2400" b="1" dirty="0"/>
              <a:t>каждый 7 длительно курящий человек страдает эндартериитом – тяжелое заболевание кровеносных сосудов.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sz="2400" b="1" dirty="0"/>
              <a:t>Если человек начал курить в 15 лет, продолжительность его жизни уменьшается более чем на 8 лет.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r>
              <a:rPr lang="ru-RU" sz="2400" b="1" dirty="0"/>
              <a:t>4000 химических веществ, содержащихся в табачном дыме, наносят непоправимый вред здоровью не только курящих, но и тех, кто находится рядом с ним.</a:t>
            </a:r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Char char="ь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00338" y="2636838"/>
            <a:ext cx="4032250" cy="1079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33CC"/>
                </a:solidFill>
              </a:rPr>
              <a:t>Стоит ли начинать курить?</a:t>
            </a:r>
          </a:p>
        </p:txBody>
      </p:sp>
      <p:sp>
        <p:nvSpPr>
          <p:cNvPr id="12293" name="Oval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2362445">
            <a:off x="468313" y="4292600"/>
            <a:ext cx="25209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математика</a:t>
            </a:r>
          </a:p>
        </p:txBody>
      </p:sp>
      <p:sp>
        <p:nvSpPr>
          <p:cNvPr id="12294" name="Oval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348038" y="4581525"/>
            <a:ext cx="27368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история</a:t>
            </a:r>
          </a:p>
        </p:txBody>
      </p:sp>
      <p:sp>
        <p:nvSpPr>
          <p:cNvPr id="12295" name="Oval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-2018311">
            <a:off x="6227763" y="4365625"/>
            <a:ext cx="2519362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филология</a:t>
            </a:r>
          </a:p>
        </p:txBody>
      </p:sp>
      <p:sp>
        <p:nvSpPr>
          <p:cNvPr id="12296" name="Oval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-2398292">
            <a:off x="395288" y="1125538"/>
            <a:ext cx="2374900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биология</a:t>
            </a:r>
          </a:p>
        </p:txBody>
      </p:sp>
      <p:sp>
        <p:nvSpPr>
          <p:cNvPr id="12298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2430431">
            <a:off x="6443663" y="1052513"/>
            <a:ext cx="2282825" cy="120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2400" b="1" dirty="0"/>
              <a:t>химия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2411413" y="3933825"/>
            <a:ext cx="7207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4643438" y="39338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6372225" y="3860800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6372225" y="1989138"/>
            <a:ext cx="6477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339975" y="2060575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87900" y="21336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Oval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86116" y="571480"/>
            <a:ext cx="27368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hlinkClick r:id="rId3" action="ppaction://hlinksldjump"/>
              </a:rPr>
              <a:t>медицина</a:t>
            </a:r>
            <a:endParaRPr lang="ru-RU" sz="2400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714612" y="2643182"/>
            <a:ext cx="4032250" cy="1079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Стоит ли начинать курить?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Биология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643812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dirty="0"/>
              <a:t>Одной капли никотина хватит, чтобы уничтожить тройку взрослых лошадей, до </a:t>
            </a:r>
            <a:r>
              <a:rPr lang="ru-RU" sz="2800" b="1" dirty="0" err="1" smtClean="0"/>
              <a:t>полутонны</a:t>
            </a:r>
            <a:r>
              <a:rPr lang="ru-RU" sz="2800" b="1" dirty="0" smtClean="0"/>
              <a:t> </a:t>
            </a:r>
            <a:r>
              <a:rPr lang="ru-RU" sz="2800" b="1" dirty="0"/>
              <a:t>каждая.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dirty="0"/>
              <a:t>В каждой отдельной сигарете никотина не смертельная доза, но если одновременно выкурить 100 сигарет – смертельный исход неизбежен.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b="1" dirty="0" smtClean="0"/>
              <a:t>Поместили </a:t>
            </a:r>
            <a:r>
              <a:rPr lang="ru-RU" sz="2800" b="1" dirty="0"/>
              <a:t>мышей в банки и периодически </a:t>
            </a:r>
            <a:r>
              <a:rPr lang="ru-RU" sz="2800" b="1" dirty="0" smtClean="0"/>
              <a:t>заполняли их табачным дымом. </a:t>
            </a:r>
            <a:r>
              <a:rPr lang="ru-RU" sz="2800" b="1" dirty="0"/>
              <a:t>У 90% мышей развился рак.</a:t>
            </a:r>
          </a:p>
        </p:txBody>
      </p:sp>
      <p:sp>
        <p:nvSpPr>
          <p:cNvPr id="1434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6165850"/>
            <a:ext cx="503238" cy="431800"/>
          </a:xfrm>
          <a:prstGeom prst="leftArrow">
            <a:avLst>
              <a:gd name="adj1" fmla="val 50000"/>
              <a:gd name="adj2" fmla="val 291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14344" name="Picture 8" descr="мозг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4292600"/>
            <a:ext cx="161925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051050" y="836613"/>
            <a:ext cx="5834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19250" y="692150"/>
            <a:ext cx="6408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/>
              <a:t>Медицина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650" y="1773238"/>
            <a:ext cx="71278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При курении резко ухудшается память, внимание, почерк, глазомер.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При курении развиваются болезни лёгких (рак, туберкулёз и т.д.), инфаркт, инсульт, заболевание мозга, язвы, гангрены конечностей.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Изменения происходят не только внутри. Бледность, тусклый взгляд, жёлтый цвет зубов.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400" dirty="0"/>
          </a:p>
        </p:txBody>
      </p:sp>
      <p:sp>
        <p:nvSpPr>
          <p:cNvPr id="15369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6021388"/>
            <a:ext cx="360362" cy="360362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71" name="Picture 11" descr="вра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989138"/>
            <a:ext cx="161925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00232" y="714356"/>
            <a:ext cx="547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68538" y="692150"/>
            <a:ext cx="5327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/>
              <a:t>Химия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42988" y="1412875"/>
            <a:ext cx="684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39975" y="1844675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27088" y="1628775"/>
            <a:ext cx="64087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В табачном дыме около </a:t>
            </a:r>
            <a:r>
              <a:rPr lang="ru-RU" sz="2400" b="1" dirty="0" smtClean="0"/>
              <a:t>300 вредных </a:t>
            </a:r>
            <a:r>
              <a:rPr lang="ru-RU" sz="2400" b="1" dirty="0"/>
              <a:t>веществ: аммиак, оксид углерода, канцерогенные углеводороды (рак), радиоактивный элемент полоний 20, табачный деготь, мышьяк, калий. Фильтры не помогают (лишь на 20% задерживают вещества)</a:t>
            </a:r>
            <a:r>
              <a:rPr lang="ru-RU" sz="2400" dirty="0"/>
              <a:t>.</a:t>
            </a:r>
          </a:p>
        </p:txBody>
      </p:sp>
      <p:sp>
        <p:nvSpPr>
          <p:cNvPr id="16393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395" name="Picture 11" descr="Эксперимент; Эксперимент, Лаборатория, Химия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860800"/>
            <a:ext cx="1933575" cy="245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79613" y="620713"/>
            <a:ext cx="54721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/>
              <a:t>Математика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6985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Подсчитано, что каждый из нас выкуривает за год 1,5 кг табака. Если я не курю, то тот, кто рядом, выкуривает 3,1 кг; а если и он не курит, то тот, следующий, выкуривает 4,5 кг. и т.д.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Каждая выкуренная сигарета сокращает жизнь на 15 мин. Каждые 13 секунд умирает человек от заболевания, связанного с курением. За год – это 2,5 млн. человек.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/>
              <a:t>Подсчитано, что население земного шара за год выкуривает 12 биллионов папирос и сигарет!</a:t>
            </a:r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6381750"/>
            <a:ext cx="360362" cy="287338"/>
          </a:xfrm>
          <a:prstGeom prst="leftArrow">
            <a:avLst>
              <a:gd name="adj1" fmla="val 50000"/>
              <a:gd name="adj2" fmla="val 31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415" name="Picture 7" descr="сигарета убийц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3213100"/>
            <a:ext cx="1454150" cy="187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>
                <a:solidFill>
                  <a:srgbClr val="996633"/>
                </a:solidFill>
              </a:rPr>
              <a:t>Цель: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b="1" dirty="0"/>
              <a:t>Выработать </a:t>
            </a:r>
            <a:r>
              <a:rPr lang="ru-RU" b="1" dirty="0" smtClean="0"/>
              <a:t> </a:t>
            </a:r>
            <a:r>
              <a:rPr lang="ru-RU" b="1" dirty="0"/>
              <a:t>негативное отношение к курению.</a:t>
            </a:r>
          </a:p>
          <a:p>
            <a:r>
              <a:rPr lang="ru-RU" b="1" dirty="0"/>
              <a:t>Показать, что никотин является наркотическим </a:t>
            </a:r>
            <a:r>
              <a:rPr lang="ru-RU" b="1" dirty="0" smtClean="0"/>
              <a:t>средством </a:t>
            </a:r>
            <a:r>
              <a:rPr lang="ru-RU" b="1" dirty="0"/>
              <a:t>влияющим на физиологическое, психическое здоровье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484438" y="549275"/>
            <a:ext cx="4824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/>
              <a:t>История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42988" y="1484313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87450" y="1412875"/>
            <a:ext cx="6985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400" b="1" dirty="0"/>
              <a:t>В Англии, в эпоху Елизаветы</a:t>
            </a:r>
            <a:r>
              <a:rPr lang="en-US" sz="2400" b="1" dirty="0"/>
              <a:t> I</a:t>
            </a:r>
            <a:r>
              <a:rPr lang="ru-RU" sz="2400" b="1" dirty="0"/>
              <a:t>, курильщиков приравнивали к ворам и водили по улицам с верёвкой на шее.</a:t>
            </a:r>
          </a:p>
          <a:p>
            <a:pPr marL="342900" indent="-342900" algn="just"/>
            <a:r>
              <a:rPr lang="ru-RU" sz="2400" b="1" dirty="0"/>
              <a:t>2. В России во времена царствования Михаила Фёдоровича Романова, уличённых в курении в первый раз наказывали 60 ударами палок по стопам, во второй – обрезанием носа и ушей, ссылка в дальние города.</a:t>
            </a:r>
          </a:p>
        </p:txBody>
      </p:sp>
      <p:sp>
        <p:nvSpPr>
          <p:cNvPr id="1843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237288"/>
            <a:ext cx="431800" cy="287337"/>
          </a:xfrm>
          <a:prstGeom prst="leftArrow">
            <a:avLst>
              <a:gd name="adj1" fmla="val 50000"/>
              <a:gd name="adj2" fmla="val 3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24075" y="476250"/>
            <a:ext cx="5976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/>
              <a:t>Филология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58888" y="1412875"/>
            <a:ext cx="7129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 smtClean="0"/>
              <a:t>    Владимир </a:t>
            </a:r>
            <a:r>
              <a:rPr lang="ru-RU" sz="2400" b="1" dirty="0"/>
              <a:t>Иванович Даль, русский лексикограф, пишет: «Табак – растение никотина </a:t>
            </a:r>
            <a:r>
              <a:rPr lang="ru-RU" sz="2400" b="1" dirty="0" err="1"/>
              <a:t>табакум</a:t>
            </a:r>
            <a:r>
              <a:rPr lang="ru-RU" sz="2400" b="1" dirty="0"/>
              <a:t>, поганое, блудное, </a:t>
            </a:r>
            <a:r>
              <a:rPr lang="ru-RU" sz="2400" b="1" dirty="0" err="1"/>
              <a:t>антихристово</a:t>
            </a:r>
            <a:r>
              <a:rPr lang="ru-RU" sz="2400" b="1" dirty="0"/>
              <a:t>, сатанинское зелье».</a:t>
            </a:r>
          </a:p>
        </p:txBody>
      </p:sp>
      <p:sp>
        <p:nvSpPr>
          <p:cNvPr id="1946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5949950"/>
            <a:ext cx="431800" cy="431800"/>
          </a:xfrm>
          <a:prstGeom prst="lef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465" name="Picture 9" descr="сердеч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213100"/>
            <a:ext cx="2982912" cy="314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84313"/>
            <a:ext cx="82073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71663" y="0"/>
            <a:ext cx="72723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E65200"/>
                </a:solidFill>
              </a:rPr>
              <a:t>Так выглядят легкие здорового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28775"/>
            <a:ext cx="77057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619250" y="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E65200"/>
                </a:solidFill>
              </a:rPr>
              <a:t>А так если ты куришь.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39750" y="1052513"/>
            <a:ext cx="79930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3600">
              <a:solidFill>
                <a:srgbClr val="E652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3600">
              <a:solidFill>
                <a:srgbClr val="E652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9700" name="Picture 4" descr="im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272338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48" y="938194"/>
            <a:ext cx="7272338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29552" cy="1417638"/>
          </a:xfrm>
          <a:solidFill>
            <a:srgbClr val="EDE4C1"/>
          </a:solidFill>
        </p:spPr>
        <p:txBody>
          <a:bodyPr/>
          <a:lstStyle/>
          <a:p>
            <a:r>
              <a:rPr lang="ru-RU" dirty="0" smtClean="0"/>
              <a:t>Через 10 лет курения…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852738"/>
            <a:ext cx="6553200" cy="2994025"/>
          </a:xfrm>
          <a:prstGeom prst="rect">
            <a:avLst/>
          </a:prstGeom>
          <a:noFill/>
        </p:spPr>
      </p:pic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827088" y="1385888"/>
            <a:ext cx="6769100" cy="5472112"/>
          </a:xfrm>
          <a:prstGeom prst="line">
            <a:avLst/>
          </a:prstGeom>
          <a:noFill/>
          <a:ln w="1270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H="1">
            <a:off x="1619250" y="1412875"/>
            <a:ext cx="6192838" cy="5761038"/>
          </a:xfrm>
          <a:prstGeom prst="line">
            <a:avLst/>
          </a:prstGeom>
          <a:noFill/>
          <a:ln w="1270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173" name="WordArt 5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57610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сумей сказать сигарете</a:t>
            </a:r>
          </a:p>
        </p:txBody>
      </p:sp>
      <p:sp>
        <p:nvSpPr>
          <p:cNvPr id="135174" name="WordArt 6"/>
          <p:cNvSpPr>
            <a:spLocks noChangeArrowheads="1" noChangeShapeType="1" noTextEdit="1"/>
          </p:cNvSpPr>
          <p:nvPr/>
        </p:nvSpPr>
        <p:spPr bwMode="auto">
          <a:xfrm>
            <a:off x="6300788" y="620713"/>
            <a:ext cx="2560637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НЕТ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35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nimBg="1"/>
      <p:bldP spid="135172" grpId="0" animBg="1"/>
      <p:bldP spid="135173" grpId="0" animBg="1"/>
      <p:bldP spid="1351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914400" y="1905000"/>
            <a:ext cx="72390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ook Antiqua"/>
                <a:ea typeface="+mn-ea"/>
                <a:cs typeface="+mn-cs"/>
              </a:rPr>
              <a:t>СВОЯ  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7" name="Group 157"/>
          <p:cNvGraphicFramePr>
            <a:graphicFrameLocks noGrp="1"/>
          </p:cNvGraphicFramePr>
          <p:nvPr/>
        </p:nvGraphicFramePr>
        <p:xfrm>
          <a:off x="304800" y="152400"/>
          <a:ext cx="8534400" cy="6400800"/>
        </p:xfrm>
        <a:graphic>
          <a:graphicData uri="http://schemas.openxmlformats.org/drawingml/2006/table">
            <a:tbl>
              <a:tblPr/>
              <a:tblGrid>
                <a:gridCol w="2152650"/>
                <a:gridCol w="1262063"/>
                <a:gridCol w="1279525"/>
                <a:gridCol w="1281112"/>
                <a:gridCol w="1279525"/>
                <a:gridCol w="1279525"/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Брось сигарету!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2" action="ppaction://hlinksldjump"/>
                        </a:rPr>
                        <a:t>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3" action="ppaction://hlinksldjump"/>
                        </a:rPr>
                        <a:t>10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4" action="ppaction://hlinksldjump"/>
                        </a:rPr>
                        <a:t>15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5" action="ppaction://hlinksldjump"/>
                        </a:rPr>
                        <a:t>20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6" action="ppaction://hlinksldjump"/>
                        </a:rPr>
                        <a:t>25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Берегите сердце!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7" action="ppaction://hlinksldjump"/>
                        </a:rPr>
                        <a:t>5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8" action="ppaction://hlinksldjump"/>
                        </a:rPr>
                        <a:t>10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9" action="ppaction://hlinksldjump"/>
                        </a:rPr>
                        <a:t>15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0" action="ppaction://hlinksldjump"/>
                        </a:rPr>
                        <a:t>20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7" action="ppaction://hlinksldjump"/>
                        </a:rPr>
                        <a:t>25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Вред курения!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1" action="ppaction://hlinksldjump"/>
                        </a:rPr>
                        <a:t>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2" action="ppaction://hlinksldjump"/>
                        </a:rPr>
                        <a:t>10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3" action="ppaction://hlinksldjump"/>
                        </a:rPr>
                        <a:t>15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8" action="ppaction://hlinksldjump"/>
                        </a:rPr>
                        <a:t>20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3" action="ppaction://hlinksldjump"/>
                        </a:rPr>
                        <a:t>25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Здоровье человека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4" action="ppaction://hlinksldjump"/>
                        </a:rPr>
                        <a:t>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5" action="ppaction://hlinksldjump"/>
                        </a:rPr>
                        <a:t>10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5" action="ppaction://hlinksldjump"/>
                        </a:rPr>
                        <a:t>15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6" action="ppaction://hlinksldjump"/>
                        </a:rPr>
                        <a:t>20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hlinkClick r:id="rId11" action="ppaction://hlinksldjump"/>
                        </a:rPr>
                        <a:t>25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05000" y="2514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folHlink"/>
                </a:solidFill>
              </a:rPr>
              <a:t>Брось сигарету! - 5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0" y="11430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000" b="1">
                <a:solidFill>
                  <a:schemeClr val="hlink"/>
                </a:solidFill>
              </a:rPr>
              <a:t>При попадании в больших </a:t>
            </a:r>
          </a:p>
          <a:p>
            <a:pPr algn="just"/>
            <a:r>
              <a:rPr lang="ru-RU" sz="4000" b="1">
                <a:solidFill>
                  <a:schemeClr val="hlink"/>
                </a:solidFill>
              </a:rPr>
              <a:t>количествах в организм </a:t>
            </a:r>
          </a:p>
          <a:p>
            <a:pPr algn="just"/>
            <a:r>
              <a:rPr lang="ru-RU" sz="4000" b="1">
                <a:solidFill>
                  <a:schemeClr val="hlink"/>
                </a:solidFill>
              </a:rPr>
              <a:t>человека этого содержащегося в</a:t>
            </a:r>
          </a:p>
          <a:p>
            <a:pPr algn="just"/>
            <a:r>
              <a:rPr lang="ru-RU" sz="4000" b="1">
                <a:solidFill>
                  <a:schemeClr val="hlink"/>
                </a:solidFill>
              </a:rPr>
              <a:t> табаке яда начинаются</a:t>
            </a:r>
          </a:p>
          <a:p>
            <a:pPr algn="just"/>
            <a:r>
              <a:rPr lang="ru-RU" sz="4000" b="1">
                <a:solidFill>
                  <a:schemeClr val="hlink"/>
                </a:solidFill>
              </a:rPr>
              <a:t>судороги.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05000" y="2514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7467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/>
              <a:t>Никотин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1" u="sng" dirty="0">
                <a:solidFill>
                  <a:srgbClr val="7030A0"/>
                </a:solidFill>
              </a:rPr>
              <a:t>Что на свете дороже всего?</a:t>
            </a:r>
            <a:r>
              <a:rPr lang="ru-RU" sz="6000" dirty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05000" y="2514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Брось сигарету! - 10</a:t>
            </a:r>
            <a:endParaRPr lang="ru-RU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22098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Почему курильщику труднее, 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чем некурящему,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 выучить стихотворение?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46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У курильщиков </a:t>
            </a:r>
          </a:p>
          <a:p>
            <a:pPr algn="ctr"/>
            <a:endParaRPr lang="ru-RU" sz="4000" b="1"/>
          </a:p>
          <a:p>
            <a:pPr algn="ctr"/>
            <a:r>
              <a:rPr lang="ru-RU" sz="4000" b="1"/>
              <a:t>ухудшается память.</a:t>
            </a:r>
          </a:p>
        </p:txBody>
      </p:sp>
      <p:sp>
        <p:nvSpPr>
          <p:cNvPr id="819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05000" y="2514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Брось сигарету! - 20</a:t>
            </a:r>
            <a:endParaRPr lang="ru-RU" sz="18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dirty="0"/>
          </a:p>
          <a:p>
            <a:pPr algn="ctr"/>
            <a:r>
              <a:rPr lang="ru-RU" sz="4000" b="1" dirty="0"/>
              <a:t>При курении часть гемоглобина</a:t>
            </a:r>
          </a:p>
          <a:p>
            <a:pPr algn="ctr"/>
            <a:r>
              <a:rPr lang="ru-RU" sz="4000" b="1" dirty="0"/>
              <a:t>крови соединяется с этим</a:t>
            </a:r>
          </a:p>
          <a:p>
            <a:pPr algn="ctr"/>
            <a:r>
              <a:rPr lang="ru-RU" sz="4000" b="1" dirty="0"/>
              <a:t> ядовитым газом.</a:t>
            </a:r>
          </a:p>
          <a:p>
            <a:pPr algn="ctr"/>
            <a:r>
              <a:rPr lang="ru-RU" sz="4000" b="1" dirty="0"/>
              <a:t>Назовите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2514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467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aseline="30000"/>
              <a:t>Угарный газ.</a:t>
            </a:r>
          </a:p>
        </p:txBody>
      </p:sp>
      <p:sp>
        <p:nvSpPr>
          <p:cNvPr id="1126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Брось сигарету! - 25</a:t>
            </a:r>
            <a:endParaRPr lang="ru-RU" sz="1800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baseline="30000">
              <a:solidFill>
                <a:srgbClr val="FFFF00"/>
              </a:solidFill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31925" y="3995738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803525" y="3157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04800" y="28194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Что такое «пассивное курение»?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/>
              <a:t>Пребывание в накуренном</a:t>
            </a:r>
          </a:p>
          <a:p>
            <a:endParaRPr lang="ru-RU" sz="4000" b="1" dirty="0"/>
          </a:p>
          <a:p>
            <a:r>
              <a:rPr lang="ru-RU" sz="4000" b="1" dirty="0"/>
              <a:t> помещении  не менее вредно, </a:t>
            </a:r>
          </a:p>
          <a:p>
            <a:endParaRPr lang="ru-RU" sz="4000" b="1" dirty="0"/>
          </a:p>
          <a:p>
            <a:r>
              <a:rPr lang="ru-RU" sz="4000" b="1" dirty="0"/>
              <a:t>чем само курение.</a:t>
            </a:r>
            <a:r>
              <a:rPr lang="ru-RU" sz="4000" dirty="0"/>
              <a:t> </a:t>
            </a:r>
          </a:p>
        </p:txBody>
      </p:sp>
      <p:sp>
        <p:nvSpPr>
          <p:cNvPr id="1331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Берегите сердце! - 5</a:t>
            </a:r>
            <a:endParaRPr lang="ru-RU" sz="180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0" y="23622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Эти две вредные привычки 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негативно сказываются на 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работе сердца.</a:t>
            </a: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46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Курение и употребление</a:t>
            </a:r>
          </a:p>
          <a:p>
            <a:pPr algn="ctr"/>
            <a:r>
              <a:rPr lang="ru-RU" sz="4000" b="1"/>
              <a:t> </a:t>
            </a:r>
          </a:p>
          <a:p>
            <a:pPr algn="ctr"/>
            <a:r>
              <a:rPr lang="ru-RU" sz="4000" b="1"/>
              <a:t>алкоголя.</a:t>
            </a:r>
          </a:p>
        </p:txBody>
      </p:sp>
      <p:sp>
        <p:nvSpPr>
          <p:cNvPr id="1536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0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Берегите сердце! - 10</a:t>
            </a:r>
            <a:endParaRPr lang="ru-RU" sz="180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Какую пользу для организма 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приносят физические 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pPr algn="ctr"/>
            <a:r>
              <a:rPr lang="ru-RU" sz="4000" b="1">
                <a:solidFill>
                  <a:schemeClr val="hlink"/>
                </a:solidFill>
              </a:rPr>
              <a:t>упражнения?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4676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Укрепляется сердечная </a:t>
            </a:r>
          </a:p>
          <a:p>
            <a:endParaRPr lang="ru-RU" sz="4000" b="1"/>
          </a:p>
          <a:p>
            <a:r>
              <a:rPr lang="ru-RU" sz="4000" b="1"/>
              <a:t>              мышца.</a:t>
            </a:r>
          </a:p>
          <a:p>
            <a:pPr algn="ctr"/>
            <a:endParaRPr lang="ru-RU" sz="4000" baseline="30000"/>
          </a:p>
        </p:txBody>
      </p:sp>
      <p:sp>
        <p:nvSpPr>
          <p:cNvPr id="1741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u="sng" dirty="0">
                <a:solidFill>
                  <a:schemeClr val="accent6">
                    <a:lumMod val="75000"/>
                  </a:schemeClr>
                </a:solidFill>
              </a:rPr>
              <a:t>Здоровье</a:t>
            </a:r>
            <a:r>
              <a:rPr lang="ru-RU" sz="5400" b="1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5400" b="1" i="1" dirty="0">
                <a:solidFill>
                  <a:srgbClr val="7030A0"/>
                </a:solidFill>
              </a:rPr>
              <a:t>– это нормальная деятельность организма, его полное физическое и психическое благополучие.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Берегите сердце! - 15</a:t>
            </a:r>
            <a:endParaRPr lang="ru-RU" sz="1800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7086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dirty="0"/>
          </a:p>
          <a:p>
            <a:pPr algn="just"/>
            <a:r>
              <a:rPr lang="ru-RU" sz="4000" b="1" dirty="0"/>
              <a:t>После какого действия наблюдается сужение кровеносных сосудов </a:t>
            </a:r>
          </a:p>
          <a:p>
            <a:pPr algn="just"/>
            <a:r>
              <a:rPr lang="ru-RU" sz="4000" b="1" dirty="0"/>
              <a:t>на 30 минут?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/>
          </a:p>
        </p:txBody>
      </p:sp>
      <p:sp>
        <p:nvSpPr>
          <p:cNvPr id="1945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346325" y="353853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117725" y="3157538"/>
            <a:ext cx="512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990600" y="3081338"/>
            <a:ext cx="7924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После каждой выкуренной </a:t>
            </a:r>
          </a:p>
          <a:p>
            <a:pPr algn="ctr"/>
            <a:endParaRPr lang="ru-RU" sz="4000" b="1"/>
          </a:p>
          <a:p>
            <a:pPr algn="ctr"/>
            <a:r>
              <a:rPr lang="ru-RU" sz="4000" b="1"/>
              <a:t>сигареты.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Берегите сердце! - 25</a:t>
            </a:r>
            <a:endParaRPr lang="ru-RU" sz="1800"/>
          </a:p>
        </p:txBody>
      </p:sp>
      <p:sp>
        <p:nvSpPr>
          <p:cNvPr id="20483" name="Text Box 21"/>
          <p:cNvSpPr txBox="1">
            <a:spLocks noChangeArrowheads="1"/>
          </p:cNvSpPr>
          <p:nvPr/>
        </p:nvSpPr>
        <p:spPr bwMode="auto">
          <a:xfrm>
            <a:off x="228600" y="1676400"/>
            <a:ext cx="8763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Как курение влияет на работу сердца? </a:t>
            </a:r>
          </a:p>
          <a:p>
            <a:pPr>
              <a:spcBef>
                <a:spcPct val="50000"/>
              </a:spcBef>
            </a:pPr>
            <a:endParaRPr lang="ru-RU" sz="3600" b="1"/>
          </a:p>
          <a:p>
            <a:pPr>
              <a:spcBef>
                <a:spcPct val="50000"/>
              </a:spcBef>
            </a:pPr>
            <a:r>
              <a:rPr lang="ru-RU" sz="3600" b="1"/>
              <a:t>1. Замедляет его работу.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2. Заставляет учащенно биться.</a:t>
            </a:r>
          </a:p>
          <a:p>
            <a:pPr>
              <a:spcBef>
                <a:spcPct val="50000"/>
              </a:spcBef>
            </a:pPr>
            <a:r>
              <a:rPr lang="ru-RU" sz="3600" b="1"/>
              <a:t>3. Не влияет на его работу.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cs typeface="Tahoma" pitchFamily="34" charset="0"/>
              </a:rPr>
              <a:t>Заставляет учащенно биться.</a:t>
            </a:r>
            <a:endParaRPr lang="el-GR" sz="4000" b="1">
              <a:cs typeface="Tahoma" pitchFamily="34" charset="0"/>
            </a:endParaRPr>
          </a:p>
        </p:txBody>
      </p:sp>
      <p:sp>
        <p:nvSpPr>
          <p:cNvPr id="2150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0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Здоровье человека - 5</a:t>
            </a:r>
            <a:endParaRPr lang="ru-RU" sz="1800"/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0" y="281940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Продолжите древнее изречение:</a:t>
            </a:r>
          </a:p>
          <a:p>
            <a:pPr algn="ctr"/>
            <a:endParaRPr lang="ru-RU" sz="3600" b="1"/>
          </a:p>
          <a:p>
            <a:pPr algn="ctr"/>
            <a:r>
              <a:rPr lang="ru-RU" sz="3600" b="1"/>
              <a:t>« В здоровом теле…..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здоровый дух»</a:t>
            </a:r>
          </a:p>
        </p:txBody>
      </p:sp>
      <p:sp>
        <p:nvSpPr>
          <p:cNvPr id="2355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8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Здоровье человека - 10</a:t>
            </a:r>
            <a:endParaRPr lang="ru-RU" sz="1800"/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0" y="1676400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dirty="0">
              <a:solidFill>
                <a:schemeClr val="hlink"/>
              </a:solidFill>
            </a:endParaRPr>
          </a:p>
          <a:p>
            <a:pPr algn="ctr"/>
            <a:r>
              <a:rPr lang="ru-RU" sz="4000" b="1" dirty="0">
                <a:solidFill>
                  <a:schemeClr val="hlink"/>
                </a:solidFill>
              </a:rPr>
              <a:t>Так называется состояние полного физического благополучия.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/>
              <a:t>Здоровье</a:t>
            </a:r>
          </a:p>
        </p:txBody>
      </p:sp>
      <p:sp>
        <p:nvSpPr>
          <p:cNvPr id="2560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Здоровье человека - 15</a:t>
            </a:r>
            <a:endParaRPr lang="ru-RU" sz="180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hlink"/>
                </a:solidFill>
              </a:rPr>
              <a:t>Составь пословицы.</a:t>
            </a:r>
          </a:p>
          <a:p>
            <a:pPr algn="ctr"/>
            <a:endParaRPr lang="ru-RU" sz="4000" b="1">
              <a:solidFill>
                <a:schemeClr val="hlink"/>
              </a:solidFill>
            </a:endParaRPr>
          </a:p>
          <a:p>
            <a:r>
              <a:rPr lang="ru-RU" sz="4000" b="1">
                <a:solidFill>
                  <a:schemeClr val="hlink"/>
                </a:solidFill>
              </a:rPr>
              <a:t>1.Здоров будешь -</a:t>
            </a:r>
          </a:p>
          <a:p>
            <a:r>
              <a:rPr lang="ru-RU" sz="4000" b="1">
                <a:solidFill>
                  <a:schemeClr val="hlink"/>
                </a:solidFill>
              </a:rPr>
              <a:t>2.Лучше средства от хвори нет:</a:t>
            </a:r>
          </a:p>
          <a:p>
            <a:r>
              <a:rPr lang="ru-RU" sz="4000" b="1">
                <a:solidFill>
                  <a:schemeClr val="hlink"/>
                </a:solidFill>
              </a:rPr>
              <a:t>3.Двигайся больше –</a:t>
            </a:r>
          </a:p>
          <a:p>
            <a:endParaRPr lang="ru-RU" sz="4000" b="1">
              <a:solidFill>
                <a:schemeClr val="hlink"/>
              </a:solidFill>
            </a:endParaRPr>
          </a:p>
          <a:p>
            <a:r>
              <a:rPr lang="ru-RU" sz="4000" b="1">
                <a:solidFill>
                  <a:schemeClr val="hlink"/>
                </a:solidFill>
              </a:rPr>
              <a:t>1.делай зарядку до старости лет.</a:t>
            </a:r>
          </a:p>
          <a:p>
            <a:r>
              <a:rPr lang="ru-RU" sz="4000" b="1">
                <a:solidFill>
                  <a:schemeClr val="hlink"/>
                </a:solidFill>
              </a:rPr>
              <a:t>2. - проживешь дольше.</a:t>
            </a:r>
          </a:p>
          <a:p>
            <a:r>
              <a:rPr lang="ru-RU" sz="4000" b="1">
                <a:solidFill>
                  <a:schemeClr val="hlink"/>
                </a:solidFill>
              </a:rPr>
              <a:t>3. - все добудешь.</a:t>
            </a:r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0010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Здоров будешь – все добудешь. </a:t>
            </a:r>
          </a:p>
          <a:p>
            <a:pPr algn="ctr"/>
            <a:endParaRPr lang="ru-RU" sz="3600" b="1"/>
          </a:p>
          <a:p>
            <a:pPr algn="ctr"/>
            <a:r>
              <a:rPr lang="ru-RU" sz="3600" b="1"/>
              <a:t>Лучше средства от хвори нет: делай зарядку до старости лет.</a:t>
            </a:r>
          </a:p>
          <a:p>
            <a:pPr algn="ctr"/>
            <a:endParaRPr lang="ru-RU" sz="3600" b="1"/>
          </a:p>
          <a:p>
            <a:pPr algn="ctr"/>
            <a:r>
              <a:rPr lang="ru-RU" sz="3600" b="1"/>
              <a:t>Двигайся больше – проживешь дольше.</a:t>
            </a:r>
            <a:endParaRPr lang="ru-RU" sz="3600" b="1" baseline="30000"/>
          </a:p>
          <a:p>
            <a:pPr algn="ctr"/>
            <a:endParaRPr lang="ru-RU" sz="1800" b="1"/>
          </a:p>
        </p:txBody>
      </p:sp>
      <p:sp>
        <p:nvSpPr>
          <p:cNvPr id="2765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rgbClr val="7030A0"/>
                </a:solidFill>
              </a:rPr>
              <a:t>“Здоровый нищий счастливее больного короля</a:t>
            </a:r>
            <a:r>
              <a:rPr lang="ru-RU" sz="5400" b="1" i="1" dirty="0" smtClean="0">
                <a:solidFill>
                  <a:srgbClr val="7030A0"/>
                </a:solidFill>
              </a:rPr>
              <a:t>”</a:t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> </a:t>
            </a:r>
            <a:r>
              <a:rPr lang="ru-RU" sz="5400" b="1" i="1" dirty="0" smtClean="0">
                <a:solidFill>
                  <a:srgbClr val="7030A0"/>
                </a:solidFill>
              </a:rPr>
              <a:t>(</a:t>
            </a:r>
            <a:r>
              <a:rPr lang="ru-RU" sz="2400" b="1" i="1" dirty="0" smtClean="0">
                <a:solidFill>
                  <a:srgbClr val="7030A0"/>
                </a:solidFill>
              </a:rPr>
              <a:t> Шопенгауэр</a:t>
            </a:r>
            <a:r>
              <a:rPr lang="ru-RU" sz="5400" b="1" i="1" dirty="0" smtClean="0">
                <a:solidFill>
                  <a:srgbClr val="7030A0"/>
                </a:solidFill>
              </a:rPr>
              <a:t>) </a:t>
            </a:r>
            <a:r>
              <a:rPr lang="ru-RU" sz="5400" b="1" dirty="0">
                <a:solidFill>
                  <a:srgbClr val="7030A0"/>
                </a:solidFill>
              </a:rPr>
              <a:t/>
            </a:r>
            <a:br>
              <a:rPr lang="ru-RU" sz="5400" b="1" dirty="0">
                <a:solidFill>
                  <a:srgbClr val="7030A0"/>
                </a:solidFill>
              </a:rPr>
            </a:br>
            <a:r>
              <a:rPr lang="ru-RU" sz="5400" dirty="0">
                <a:solidFill>
                  <a:srgbClr val="7030A0"/>
                </a:solidFill>
              </a:rPr>
              <a:t/>
            </a:r>
            <a:br>
              <a:rPr lang="ru-RU" sz="5400" dirty="0">
                <a:solidFill>
                  <a:srgbClr val="7030A0"/>
                </a:solidFill>
              </a:rPr>
            </a:b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Вред курения! - 5</a:t>
            </a:r>
            <a:endParaRPr lang="ru-RU" sz="18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0" y="1524000"/>
            <a:ext cx="9144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4000" b="1"/>
              <a:t>Сколько веществ содержится в табачном дыме?</a:t>
            </a:r>
          </a:p>
          <a:p>
            <a:pPr marL="342900" indent="-342900" algn="ctr"/>
            <a:endParaRPr lang="ru-RU" sz="4000" b="1"/>
          </a:p>
          <a:p>
            <a:pPr marL="342900" indent="-342900" algn="ctr">
              <a:buFontTx/>
              <a:buAutoNum type="arabicPeriod"/>
            </a:pPr>
            <a:r>
              <a:rPr lang="ru-RU" sz="4000" b="1"/>
              <a:t> 20 -30</a:t>
            </a:r>
          </a:p>
          <a:p>
            <a:pPr marL="342900" indent="-342900" algn="ctr"/>
            <a:r>
              <a:rPr lang="ru-RU" sz="4000" b="1"/>
              <a:t>2. 200 – 300</a:t>
            </a:r>
          </a:p>
          <a:p>
            <a:pPr marL="342900" indent="-342900" algn="ctr"/>
            <a:r>
              <a:rPr lang="ru-RU" sz="4000" b="1"/>
              <a:t>3. Свыше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Свыше 300</a:t>
            </a:r>
          </a:p>
        </p:txBody>
      </p:sp>
      <p:sp>
        <p:nvSpPr>
          <p:cNvPr id="2969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  <p:bldP spid="6246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Вред курения! - 20</a:t>
            </a:r>
            <a:endParaRPr lang="ru-RU" sz="1800"/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4000">
                <a:solidFill>
                  <a:schemeClr val="hlink"/>
                </a:solidFill>
              </a:rPr>
              <a:t>Составь пословицы.</a:t>
            </a:r>
          </a:p>
          <a:p>
            <a:pPr marL="342900" indent="-342900" algn="ctr"/>
            <a:endParaRPr lang="ru-RU" sz="4000">
              <a:solidFill>
                <a:schemeClr val="hlin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4000" b="1">
                <a:solidFill>
                  <a:schemeClr val="hlink"/>
                </a:solidFill>
              </a:rPr>
              <a:t> Если хочешь долго жить,</a:t>
            </a:r>
          </a:p>
          <a:p>
            <a:pPr marL="342900" indent="-342900"/>
            <a:r>
              <a:rPr lang="ru-RU" sz="4000" b="1">
                <a:solidFill>
                  <a:schemeClr val="hlink"/>
                </a:solidFill>
              </a:rPr>
              <a:t>2. Здоровье сгубишь,</a:t>
            </a:r>
          </a:p>
          <a:p>
            <a:pPr marL="342900" indent="-342900"/>
            <a:r>
              <a:rPr lang="ru-RU" sz="4000" b="1">
                <a:solidFill>
                  <a:schemeClr val="hlink"/>
                </a:solidFill>
              </a:rPr>
              <a:t>3. Кто курит табак,</a:t>
            </a:r>
            <a:r>
              <a:rPr lang="ru-RU" sz="4000">
                <a:solidFill>
                  <a:schemeClr val="hlink"/>
                </a:solidFill>
              </a:rPr>
              <a:t> </a:t>
            </a:r>
          </a:p>
          <a:p>
            <a:pPr marL="342900" indent="-342900"/>
            <a:endParaRPr lang="ru-RU" sz="4000">
              <a:solidFill>
                <a:schemeClr val="hlink"/>
              </a:solidFill>
            </a:endParaRPr>
          </a:p>
          <a:p>
            <a:pPr marL="342900" indent="-342900" algn="ctr"/>
            <a:r>
              <a:rPr lang="ru-RU" sz="4000" b="1">
                <a:solidFill>
                  <a:schemeClr val="hlink"/>
                </a:solidFill>
              </a:rPr>
              <a:t>1. тот сам себе враг. </a:t>
            </a:r>
          </a:p>
          <a:p>
            <a:pPr marL="342900" indent="-342900" algn="ctr"/>
            <a:r>
              <a:rPr lang="ru-RU" sz="4000" b="1">
                <a:solidFill>
                  <a:schemeClr val="hlink"/>
                </a:solidFill>
              </a:rPr>
              <a:t>2. брось курить.</a:t>
            </a:r>
          </a:p>
          <a:p>
            <a:pPr marL="342900" indent="-342900" algn="ctr"/>
            <a:r>
              <a:rPr lang="ru-RU" sz="4000" b="1">
                <a:solidFill>
                  <a:schemeClr val="hlink"/>
                </a:solidFill>
              </a:rPr>
              <a:t>3. новое не купишь.</a:t>
            </a:r>
          </a:p>
          <a:p>
            <a:pPr marL="342900" indent="-342900"/>
            <a:endParaRPr lang="ru-RU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Если</a:t>
            </a:r>
            <a:r>
              <a:rPr lang="ru-RU" sz="2000" b="1"/>
              <a:t> </a:t>
            </a:r>
            <a:r>
              <a:rPr lang="ru-RU" sz="3600" b="1"/>
              <a:t>хочешь долго жить, брось курить.</a:t>
            </a:r>
          </a:p>
          <a:p>
            <a:endParaRPr lang="ru-RU" sz="3600" b="1"/>
          </a:p>
          <a:p>
            <a:r>
              <a:rPr lang="ru-RU" sz="3600" b="1"/>
              <a:t>Здоровье сгубишь, новое не купишь.</a:t>
            </a:r>
          </a:p>
          <a:p>
            <a:endParaRPr lang="ru-RU" sz="3600" b="1"/>
          </a:p>
          <a:p>
            <a:r>
              <a:rPr lang="ru-RU" sz="3600" b="1"/>
              <a:t>Кто курит табак, тот сам себе враг.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utoUpdateAnimBg="0"/>
      <p:bldP spid="68613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467600" cy="5794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folHlink"/>
                </a:solidFill>
              </a:rPr>
              <a:t>Вред курения! - 25</a:t>
            </a:r>
            <a:endParaRPr lang="ru-RU" sz="1800"/>
          </a:p>
        </p:txBody>
      </p:sp>
      <p:sp>
        <p:nvSpPr>
          <p:cNvPr id="34819" name="Text Box 18"/>
          <p:cNvSpPr txBox="1">
            <a:spLocks noChangeArrowheads="1"/>
          </p:cNvSpPr>
          <p:nvPr/>
        </p:nvSpPr>
        <p:spPr bwMode="auto">
          <a:xfrm>
            <a:off x="0" y="1295400"/>
            <a:ext cx="94249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 b="1"/>
              <a:t>Если человек начал курить в 15 лет,</a:t>
            </a:r>
          </a:p>
          <a:p>
            <a:pPr marL="342900" indent="-342900"/>
            <a:r>
              <a:rPr lang="ru-RU" sz="3600" b="1"/>
              <a:t>на сколько в среднем уменьшится</a:t>
            </a:r>
          </a:p>
          <a:p>
            <a:pPr marL="342900" indent="-342900"/>
            <a:r>
              <a:rPr lang="ru-RU" sz="3600" b="1"/>
              <a:t> продолжительность его жизни?</a:t>
            </a:r>
          </a:p>
          <a:p>
            <a:pPr marL="342900" indent="-342900"/>
            <a:endParaRPr lang="ru-RU" sz="3600" b="1"/>
          </a:p>
          <a:p>
            <a:pPr marL="342900" indent="-342900">
              <a:buFontTx/>
              <a:buAutoNum type="arabicPeriod"/>
            </a:pPr>
            <a:r>
              <a:rPr lang="ru-RU" sz="3600" b="1"/>
              <a:t> На 1 – 2 года. </a:t>
            </a:r>
          </a:p>
          <a:p>
            <a:pPr marL="342900" indent="-342900"/>
            <a:r>
              <a:rPr lang="ru-RU" sz="3600" b="1"/>
              <a:t>2. На 5 – 6 лет.</a:t>
            </a:r>
          </a:p>
          <a:p>
            <a:pPr marL="342900" indent="-342900"/>
            <a:r>
              <a:rPr lang="ru-RU" sz="3600" b="1"/>
              <a:t>3. На 8 и более.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096000"/>
            <a:ext cx="609600" cy="585788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/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965325" y="2497138"/>
            <a:ext cx="3549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На 8 и более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ntr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utoUpdateAnimBg="0"/>
      <p:bldP spid="70661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J01786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52400"/>
            <a:ext cx="33115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-228600" y="1600200"/>
            <a:ext cx="7489825" cy="48974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	</a:t>
            </a:r>
            <a:r>
              <a:rPr lang="ru-RU" sz="2800" dirty="0" smtClean="0">
                <a:solidFill>
                  <a:srgbClr val="C00000"/>
                </a:solidFill>
              </a:rPr>
              <a:t>  Запомни</a:t>
            </a:r>
            <a:r>
              <a:rPr lang="ru-RU" sz="2800" dirty="0">
                <a:solidFill>
                  <a:srgbClr val="C00000"/>
                </a:solidFill>
              </a:rPr>
              <a:t>: человек не слаб,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Рожден свободным. Он не раб.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Сегодня вечером, как ляжем спать,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Ты должен так себе сказать: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«Я выбрал сам себе дорогу к свету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И, презирая сигарету,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Не стану ни за что курить.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</a:rPr>
              <a:t>      Я - человек! Я должен жить!»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05203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925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3" name="Picture 3" descr="99-1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3688" y="0"/>
            <a:ext cx="5040312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4" name="Picture 4" descr="4-10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75025"/>
            <a:ext cx="4643438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5" name="Picture 5" descr="989840-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8363" y="3500438"/>
            <a:ext cx="1925637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6" name="Picture 6" descr="bb5239-0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0063" y="4508500"/>
            <a:ext cx="1944687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7" name="Picture 7" descr="962780-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5427663"/>
            <a:ext cx="2160587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8" name="Rectangle 8"/>
          <p:cNvSpPr>
            <a:spLocks noGrp="1" noChangeArrowheads="1"/>
          </p:cNvSpPr>
          <p:nvPr>
            <p:ph type="title"/>
          </p:nvPr>
        </p:nvSpPr>
        <p:spPr>
          <a:xfrm>
            <a:off x="611188" y="27082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6000">
                <a:solidFill>
                  <a:srgbClr val="FF0066"/>
                </a:solidFill>
              </a:rPr>
              <a:t>Жизнь прекрасна !!!</a:t>
            </a:r>
            <a:r>
              <a:rPr lang="ru-RU" sz="6000"/>
              <a:t>  </a:t>
            </a:r>
          </a:p>
        </p:txBody>
      </p:sp>
      <p:pic>
        <p:nvPicPr>
          <p:cNvPr id="9" name="12-kak_prekrasen_etot_mi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858148" y="5286388"/>
            <a:ext cx="785818" cy="7858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GCARS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4800"/>
            <a:ext cx="4114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206625"/>
            <a:ext cx="8540750" cy="3892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2800" dirty="0" smtClean="0"/>
              <a:t>  </a:t>
            </a:r>
            <a:r>
              <a:rPr lang="ru-RU" sz="3600" dirty="0" smtClean="0">
                <a:latin typeface="Comic Sans MS" pitchFamily="66" charset="0"/>
              </a:rPr>
              <a:t>Мы ,учащиеся 6а класса, решили узнать путём опроса мнения наших сверстников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3600" dirty="0" smtClean="0">
                <a:latin typeface="Comic Sans MS" pitchFamily="66" charset="0"/>
              </a:rPr>
              <a:t>  «за» и «против» курения.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3600" dirty="0" smtClean="0">
                <a:latin typeface="Comic Sans MS" pitchFamily="66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3600" dirty="0" smtClean="0">
                <a:latin typeface="Comic Sans MS" pitchFamily="66" charset="0"/>
              </a:rPr>
              <a:t>Сопоставить их и сделать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3600" dirty="0" smtClean="0">
                <a:latin typeface="Comic Sans MS" pitchFamily="66" charset="0"/>
              </a:rPr>
              <a:t> выводы.</a:t>
            </a:r>
          </a:p>
        </p:txBody>
      </p:sp>
      <p:pic>
        <p:nvPicPr>
          <p:cNvPr id="5123" name="Picture 6" descr="AMERI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9194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AMERI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07894">
            <a:off x="3927475" y="-90488"/>
            <a:ext cx="2544763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AMERI007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4348">
            <a:off x="228600" y="228600"/>
            <a:ext cx="17351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latin typeface="Comic Sans MS" pitchFamily="66" charset="0"/>
              </a:rPr>
              <a:t>Некоторые, кто считает, что курение  « не вредная» привычка, выдвигали в свою пользу следующие аргументы: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никотин входит в состав лекарств;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я выгляжу старше, когда курю;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меня уважают сверстники;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большинство моих друзей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курят;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это модно;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испытываю удовольствие</a:t>
            </a:r>
          </a:p>
        </p:txBody>
      </p:sp>
      <p:pic>
        <p:nvPicPr>
          <p:cNvPr id="6148" name="Picture 5" descr="STCAR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71700"/>
            <a:ext cx="28956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7" descr="CRCTR3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214422"/>
            <a:ext cx="14478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800" b="1" smtClean="0">
                <a:latin typeface="Comic Sans MS" pitchFamily="66" charset="0"/>
              </a:rPr>
              <a:t>Другие ,напротив,утверждали, что курение  «вредная» привычка и подкрепляли свои слова следующим: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капля никотина «убивает» лошадь;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курящие люди чаще болеют хроническими заболеваниями;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сигареты для нас дорого стоят;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неприятно пахнет изо  рта;</a:t>
            </a:r>
          </a:p>
          <a:p>
            <a:pPr eaLnBrk="1" hangingPunct="1"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когда курят рядом стоящие </a:t>
            </a:r>
            <a:r>
              <a:rPr lang="ru-RU" sz="40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некурильщики</a:t>
            </a:r>
            <a:r>
              <a:rPr lang="ru-RU" sz="40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испытывают дискомфорт</a:t>
            </a:r>
          </a:p>
          <a:p>
            <a:pPr eaLnBrk="1" hangingPunct="1">
              <a:defRPr/>
            </a:pPr>
            <a:endParaRPr lang="ru-RU" sz="4000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9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FF00"/>
      </a:hlink>
      <a:folHlink>
        <a:srgbClr val="0000CC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FF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кеан">
  <a:themeElements>
    <a:clrScheme name="Океан 9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FF00"/>
      </a:hlink>
      <a:folHlink>
        <a:srgbClr val="0000CC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FF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1227</Words>
  <Application>Microsoft Office PowerPoint</Application>
  <PresentationFormat>Экран (4:3)</PresentationFormat>
  <Paragraphs>237</Paragraphs>
  <Slides>57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57</vt:i4>
      </vt:variant>
    </vt:vector>
  </HeadingPairs>
  <TitlesOfParts>
    <vt:vector size="60" baseType="lpstr">
      <vt:lpstr>Тема Office</vt:lpstr>
      <vt:lpstr>Океан</vt:lpstr>
      <vt:lpstr>1_Океан</vt:lpstr>
      <vt:lpstr>Слайд 1</vt:lpstr>
      <vt:lpstr>Цель:</vt:lpstr>
      <vt:lpstr>Что на свете дороже всего? </vt:lpstr>
      <vt:lpstr>Здоровье – это нормальная деятельность организма, его полное физическое и психическое благополучие. </vt:lpstr>
      <vt:lpstr>“Здоровый нищий счастливее больного короля”  ( Шопенгауэр)   </vt:lpstr>
      <vt:lpstr>Слайд 6</vt:lpstr>
      <vt:lpstr>Слайд 7</vt:lpstr>
      <vt:lpstr>Некоторые, кто считает, что курение  « не вредная» привычка, выдвигали в свою пользу следующие аргументы:</vt:lpstr>
      <vt:lpstr>Другие ,напротив,утверждали, что курение  «вредная» привычка и подкрепляли свои слова следующим:</vt:lpstr>
      <vt:lpstr>Мнения разделились. Тогда мы провели подсчёт голосов « за» и «против» курения</vt:lpstr>
      <vt:lpstr>И МЫ РАДЫ ОТМЕТИТЬ, ЧТО:</vt:lpstr>
      <vt:lpstr>Слайд 12</vt:lpstr>
      <vt:lpstr>История открытия табака и распространения табакокурения </vt:lpstr>
      <vt:lpstr>Факты</vt:lpstr>
      <vt:lpstr>Слайд 15</vt:lpstr>
      <vt:lpstr>Биология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Через 10 лет курения…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Жизнь прекрасна !!!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на свете дороже всего?</dc:title>
  <dc:creator>Рая</dc:creator>
  <cp:lastModifiedBy>Рая</cp:lastModifiedBy>
  <cp:revision>45</cp:revision>
  <dcterms:created xsi:type="dcterms:W3CDTF">2008-09-28T11:40:47Z</dcterms:created>
  <dcterms:modified xsi:type="dcterms:W3CDTF">2008-10-01T18:43:34Z</dcterms:modified>
</cp:coreProperties>
</file>