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46" r:id="rId3"/>
    <p:sldMasterId id="2147483759" r:id="rId4"/>
    <p:sldMasterId id="2147483988" r:id="rId5"/>
    <p:sldMasterId id="2147484039" r:id="rId6"/>
    <p:sldMasterId id="2147484051" r:id="rId7"/>
    <p:sldMasterId id="2147484111" r:id="rId8"/>
    <p:sldMasterId id="2147484123" r:id="rId9"/>
    <p:sldMasterId id="2147484140" r:id="rId10"/>
    <p:sldMasterId id="2147484153" r:id="rId11"/>
    <p:sldMasterId id="2147484166" r:id="rId12"/>
    <p:sldMasterId id="2147484192" r:id="rId13"/>
  </p:sldMasterIdLst>
  <p:notesMasterIdLst>
    <p:notesMasterId r:id="rId41"/>
  </p:notesMasterIdLst>
  <p:sldIdLst>
    <p:sldId id="256" r:id="rId14"/>
    <p:sldId id="362" r:id="rId15"/>
    <p:sldId id="346" r:id="rId16"/>
    <p:sldId id="314" r:id="rId17"/>
    <p:sldId id="316" r:id="rId18"/>
    <p:sldId id="267" r:id="rId19"/>
    <p:sldId id="371" r:id="rId20"/>
    <p:sldId id="372" r:id="rId21"/>
    <p:sldId id="320" r:id="rId22"/>
    <p:sldId id="377" r:id="rId23"/>
    <p:sldId id="358" r:id="rId24"/>
    <p:sldId id="363" r:id="rId25"/>
    <p:sldId id="265" r:id="rId26"/>
    <p:sldId id="300" r:id="rId27"/>
    <p:sldId id="360" r:id="rId28"/>
    <p:sldId id="326" r:id="rId29"/>
    <p:sldId id="369" r:id="rId30"/>
    <p:sldId id="382" r:id="rId31"/>
    <p:sldId id="324" r:id="rId32"/>
    <p:sldId id="337" r:id="rId33"/>
    <p:sldId id="357" r:id="rId34"/>
    <p:sldId id="321" r:id="rId35"/>
    <p:sldId id="322" r:id="rId36"/>
    <p:sldId id="329" r:id="rId37"/>
    <p:sldId id="364" r:id="rId38"/>
    <p:sldId id="304" r:id="rId39"/>
    <p:sldId id="35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78"/>
    <a:srgbClr val="66FF33"/>
    <a:srgbClr val="FFFF00"/>
    <a:srgbClr val="FF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0C36-813A-4C42-8B7C-9E528241FD4D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38BA-7F62-4293-ADE3-0E6C3CBEA3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38BA-7F62-4293-ADE3-0E6C3CBEA3B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38BA-7F62-4293-ADE3-0E6C3CBEA3B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7442DF7E-E563-4347-B3C2-740AC819D63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AF66A-FECA-4EC7-A034-FA3FE9F1DA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AF66A-FECA-4EC7-A034-FA3FE9F1DA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AF66A-FECA-4EC7-A034-FA3FE9F1DA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AF66A-FECA-4EC7-A034-FA3FE9F1DA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AF66A-FECA-4EC7-A034-FA3FE9F1DA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C3364BD-2A83-47A2-BB98-D0ED1A8E9F3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AF66A-FECA-4EC7-A034-FA3FE9F1DA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9E9E6A2-5E5A-42CC-974B-08082C4B688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AF66A-FECA-4EC7-A034-FA3FE9F1DA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7442DF7E-E563-4347-B3C2-740AC819D63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AF66A-FECA-4EC7-A034-FA3FE9F1DA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400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4091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4000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9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86.xml"/><Relationship Id="rId1" Type="http://schemas.openxmlformats.org/officeDocument/2006/relationships/audio" Target="file:///G:\minusovki.mptri.net%20iosif_kobzon_-_znaete,_kakim_on_parnem_bil.mp3" TargetMode="Externa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jpeg"/><Relationship Id="rId7" Type="http://schemas.openxmlformats.org/officeDocument/2006/relationships/image" Target="../media/image60.gif"/><Relationship Id="rId12" Type="http://schemas.openxmlformats.org/officeDocument/2006/relationships/image" Target="../media/image6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9.gif"/><Relationship Id="rId11" Type="http://schemas.openxmlformats.org/officeDocument/2006/relationships/image" Target="../media/image64.gif"/><Relationship Id="rId5" Type="http://schemas.openxmlformats.org/officeDocument/2006/relationships/image" Target="../media/image58.gif"/><Relationship Id="rId10" Type="http://schemas.openxmlformats.org/officeDocument/2006/relationships/image" Target="../media/image63.gif"/><Relationship Id="rId4" Type="http://schemas.openxmlformats.org/officeDocument/2006/relationships/image" Target="../media/image57.gif"/><Relationship Id="rId9" Type="http://schemas.openxmlformats.org/officeDocument/2006/relationships/image" Target="../media/image6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47.xml"/><Relationship Id="rId5" Type="http://schemas.openxmlformats.org/officeDocument/2006/relationships/hyperlink" Target="http://zdesvsyo.ru/photo/92-0-5497" TargetMode="External"/><Relationship Id="rId4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3356992"/>
            <a:ext cx="8643998" cy="200083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50-летию первого полета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человека в космос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посвящается…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«В клубке орбит, намотанных 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на земной шар, никогда не потеряется 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первый виток – гагаринский».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Герман Титов.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Автор: </a:t>
            </a:r>
            <a:r>
              <a:rPr lang="ru-RU" sz="2000" b="1" dirty="0" err="1" smtClean="0">
                <a:solidFill>
                  <a:srgbClr val="002060"/>
                </a:solidFill>
              </a:rPr>
              <a:t>Утибаева</a:t>
            </a:r>
            <a:r>
              <a:rPr lang="ru-RU" sz="2000" b="1" dirty="0" smtClean="0">
                <a:solidFill>
                  <a:srgbClr val="002060"/>
                </a:solidFill>
              </a:rPr>
              <a:t> О.А.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908720"/>
            <a:ext cx="8215370" cy="23762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</a:t>
            </a:r>
            <a:r>
              <a:rPr lang="ru-RU" sz="4800" b="1" i="1" dirty="0" smtClean="0">
                <a:solidFill>
                  <a:srgbClr val="FFFF00"/>
                </a:solidFill>
              </a:rPr>
              <a:t/>
            </a:r>
            <a:br>
              <a:rPr lang="ru-RU" sz="4800" b="1" i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«СЫН ЗЕМЛИ И ЗВЁЗД»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user\Pictures\облет земли кораблем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1629964" cy="18047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minusovki.mptri.net iosif_kobzon_-_znaete,_kakim_on_parnem_bi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7813"/>
            <a:ext cx="8543956" cy="8651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ӀӀӀ.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Заполярье в судьбе Ю.Гагарина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 1957 года до зачисления в отряд космонавтов служил летчиком- истребителем в истребительном авиационном полку Северного флота в гарнизоне Корзуново. Имел квалификацию «Военный летчик 1-го класса».</a:t>
            </a:r>
          </a:p>
          <a:p>
            <a:r>
              <a:rPr lang="ru-RU" dirty="0" smtClean="0"/>
              <a:t>9 декабря 1959 года Гагарин написал заявление с просьбой зачислить его в группу кандидатов в космонавты.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8898" name="Picture 2" descr="G:\гагарин\гаг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672408" cy="345638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270375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000" dirty="0" smtClean="0">
                <a:latin typeface="Calibri"/>
                <a:cs typeface="Calibri"/>
              </a:rPr>
              <a:t>Ӏ</a:t>
            </a:r>
            <a:r>
              <a:rPr lang="en-US" sz="3000" dirty="0" smtClean="0">
                <a:latin typeface="Calibri"/>
                <a:cs typeface="Calibri"/>
              </a:rPr>
              <a:t>V</a:t>
            </a:r>
            <a:r>
              <a:rPr lang="ru-RU" sz="3000" dirty="0" smtClean="0">
                <a:latin typeface="Calibri"/>
                <a:cs typeface="Calibri"/>
              </a:rPr>
              <a:t>.</a:t>
            </a:r>
            <a:r>
              <a:rPr lang="ru-RU" sz="3000" dirty="0" smtClean="0"/>
              <a:t>Подготовка к полету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0000"/>
                </a:solidFill>
              </a:rPr>
              <a:t>(Служба в отряде космонавтов; 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космическая подготовка)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43050"/>
            <a:ext cx="4194175" cy="4456125"/>
          </a:xfrm>
        </p:spPr>
        <p:txBody>
          <a:bodyPr>
            <a:normAutofit fontScale="92500" lnSpcReduction="10000"/>
          </a:bodyPr>
          <a:lstStyle/>
          <a:p>
            <a:pPr indent="365125">
              <a:spcBef>
                <a:spcPct val="50000"/>
              </a:spcBef>
            </a:pPr>
            <a:r>
              <a:rPr lang="ru-RU" dirty="0" smtClean="0"/>
              <a:t>Так с авиации, с лётной работы началась подготовка Гагарина к другим скоростям, к другим высотам – к полёту в космическое пространство.</a:t>
            </a:r>
          </a:p>
          <a:p>
            <a:pPr indent="365125">
              <a:spcBef>
                <a:spcPct val="50000"/>
              </a:spcBef>
            </a:pPr>
            <a:r>
              <a:rPr lang="ru-RU" dirty="0" smtClean="0"/>
              <a:t> 3-го марта 1960 года Юрий был зачислен в отряд космонавтов.</a:t>
            </a:r>
          </a:p>
          <a:p>
            <a:endParaRPr lang="ru-RU" dirty="0"/>
          </a:p>
        </p:txBody>
      </p:sp>
      <p:pic>
        <p:nvPicPr>
          <p:cNvPr id="6" name="Picture 2" descr="G:\гагарин\юность г.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166"/>
            <a:ext cx="3566770" cy="4439986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</p:pic>
      <p:pic>
        <p:nvPicPr>
          <p:cNvPr id="7" name="Picture 10" descr="1837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357686" y="5214950"/>
            <a:ext cx="4572032" cy="1357322"/>
          </a:xfrm>
          <a:noFill/>
          <a:ln w="38100">
            <a:solidFill>
              <a:srgbClr val="FF00FF"/>
            </a:soli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85736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800" b="1" u="sng" dirty="0" smtClean="0">
                <a:solidFill>
                  <a:srgbClr val="FF00FF"/>
                </a:solidFill>
              </a:rPr>
              <a:t>Королев и Гагарин. </a:t>
            </a:r>
            <a:r>
              <a:rPr lang="ru-RU" sz="2000" b="1" i="1" dirty="0" smtClean="0">
                <a:solidFill>
                  <a:srgbClr val="FF00FF"/>
                </a:solidFill>
              </a:rPr>
              <a:t>Они вместе прошли трудный этап, после которого дорога в космос стала и прямее и шире. Они встретились, чтобы навсегда остаться вместе в памяти народной - Главный конструктор и Первый космонавт.</a:t>
            </a:r>
            <a:r>
              <a:rPr lang="ru-RU" sz="2000" dirty="0" smtClean="0">
                <a:solidFill>
                  <a:srgbClr val="FF00FF"/>
                </a:solidFill>
              </a:rPr>
              <a:t/>
            </a:r>
            <a:br>
              <a:rPr lang="ru-RU" sz="2000" dirty="0" smtClean="0">
                <a:solidFill>
                  <a:srgbClr val="FF00FF"/>
                </a:solidFill>
              </a:rPr>
            </a:br>
            <a:endParaRPr lang="ru-RU" sz="2000" dirty="0">
              <a:solidFill>
                <a:srgbClr val="FF00FF"/>
              </a:solidFill>
            </a:endParaRPr>
          </a:p>
        </p:txBody>
      </p:sp>
      <p:pic>
        <p:nvPicPr>
          <p:cNvPr id="5" name="Picture 6" descr="новый-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5"/>
            <a:ext cx="3711356" cy="2870630"/>
          </a:xfrm>
          <a:prstGeom prst="rect">
            <a:avLst/>
          </a:prstGeom>
          <a:noFill/>
          <a:ln w="76200">
            <a:solidFill>
              <a:schemeClr val="tx1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85926"/>
            <a:ext cx="4038600" cy="4714908"/>
          </a:xfrm>
        </p:spPr>
        <p:txBody>
          <a:bodyPr>
            <a:normAutofit fontScale="70000" lnSpcReduction="20000"/>
          </a:bodyPr>
          <a:lstStyle/>
          <a:p>
            <a:pPr marL="0" indent="365125" algn="just">
              <a:buFont typeface="Wingdings" pitchFamily="2" charset="2"/>
              <a:buNone/>
            </a:pPr>
            <a:r>
              <a:rPr lang="ru-RU" dirty="0" smtClean="0">
                <a:latin typeface="Arial Unicode MS" pitchFamily="34" charset="-128"/>
              </a:rPr>
              <a:t>Сергей Павлович Королев – Генеральный конструктор космических ракет. </a:t>
            </a:r>
          </a:p>
          <a:p>
            <a:pPr marL="0" indent="365125" algn="just">
              <a:buFont typeface="Wingdings" pitchFamily="2" charset="2"/>
              <a:buNone/>
            </a:pPr>
            <a:r>
              <a:rPr lang="ru-RU" dirty="0" smtClean="0">
                <a:latin typeface="Arial Unicode MS" pitchFamily="34" charset="-128"/>
              </a:rPr>
              <a:t>Это он проявляя блеск своего таланта, разрабатывая различные ракетные конструкции, начиная от малых ракет и до космических кораблей для полёта человека в космос.</a:t>
            </a:r>
          </a:p>
          <a:p>
            <a:pPr marL="0" indent="365125" algn="just">
              <a:buFont typeface="Wingdings" pitchFamily="2" charset="2"/>
              <a:buNone/>
            </a:pPr>
            <a:r>
              <a:rPr lang="ru-RU" dirty="0" smtClean="0">
                <a:latin typeface="Arial Unicode MS" pitchFamily="34" charset="-128"/>
              </a:rPr>
              <a:t>Что позволило выбрать именно Юрия Гагарина? </a:t>
            </a:r>
          </a:p>
          <a:p>
            <a:pPr marL="0" indent="365125" algn="just">
              <a:buFont typeface="Wingdings" pitchFamily="2" charset="2"/>
              <a:buNone/>
            </a:pPr>
            <a:r>
              <a:rPr lang="ru-RU" dirty="0" smtClean="0">
                <a:latin typeface="Arial Unicode MS" pitchFamily="34" charset="-128"/>
              </a:rPr>
              <a:t>Академик Королёв на этот вопрос ответил: «Юра – олицетворение вечной молодости нашего народа. В нём счастливо сочетаются природное мужество, аналитический ум, исключительное трудолюбие…»</a:t>
            </a:r>
          </a:p>
          <a:p>
            <a:pPr marL="0" indent="365125" algn="just">
              <a:buFont typeface="Wingdings" pitchFamily="2" charset="2"/>
              <a:buNone/>
            </a:pPr>
            <a:r>
              <a:rPr lang="ru-RU" dirty="0" smtClean="0">
                <a:latin typeface="Arial Unicode MS" pitchFamily="34" charset="-128"/>
              </a:rPr>
              <a:t>  </a:t>
            </a:r>
          </a:p>
          <a:p>
            <a:endParaRPr lang="ru-RU" dirty="0"/>
          </a:p>
        </p:txBody>
      </p:sp>
      <p:pic>
        <p:nvPicPr>
          <p:cNvPr id="51204" name="Picture 4" descr="http://www.nivagold.ru/raznoe/lineyci/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929330"/>
            <a:ext cx="5357851" cy="4667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20040"/>
            <a:ext cx="5195902" cy="680068"/>
          </a:xfrm>
        </p:spPr>
        <p:txBody>
          <a:bodyPr>
            <a:noAutofit/>
          </a:bodyPr>
          <a:lstStyle/>
          <a:p>
            <a:r>
              <a:rPr lang="en-US" sz="2800" dirty="0" smtClean="0"/>
              <a:t>V</a:t>
            </a:r>
            <a:r>
              <a:rPr lang="ru-RU" sz="2800" dirty="0" smtClean="0"/>
              <a:t>. «Нам стал апрель</a:t>
            </a:r>
            <a:br>
              <a:rPr lang="ru-RU" sz="2800" dirty="0" smtClean="0"/>
            </a:br>
            <a:r>
              <a:rPr lang="ru-RU" sz="2800" dirty="0" smtClean="0"/>
              <a:t>космической вехою…»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214554"/>
            <a:ext cx="5429256" cy="42862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Сказал “поехали” Гагарин,</a:t>
            </a:r>
            <a:br>
              <a:rPr lang="ru-RU" dirty="0" smtClean="0"/>
            </a:br>
            <a:r>
              <a:rPr lang="ru-RU" dirty="0" smtClean="0"/>
              <a:t>Ракета в космос понеслась.</a:t>
            </a:r>
            <a:br>
              <a:rPr lang="ru-RU" dirty="0" smtClean="0"/>
            </a:br>
            <a:r>
              <a:rPr lang="ru-RU" dirty="0" smtClean="0"/>
              <a:t>Вот это был рисковый парень!</a:t>
            </a:r>
            <a:br>
              <a:rPr lang="ru-RU" dirty="0" smtClean="0"/>
            </a:br>
            <a:r>
              <a:rPr lang="ru-RU" dirty="0" smtClean="0"/>
              <a:t>С тех пор эпоха началась.</a:t>
            </a:r>
            <a:br>
              <a:rPr lang="ru-RU" dirty="0" smtClean="0"/>
            </a:br>
            <a:r>
              <a:rPr lang="ru-RU" dirty="0" smtClean="0"/>
              <a:t>Эпоха странствий и открытий,</a:t>
            </a:r>
            <a:br>
              <a:rPr lang="ru-RU" dirty="0" smtClean="0"/>
            </a:br>
            <a:r>
              <a:rPr lang="ru-RU" dirty="0" smtClean="0"/>
              <a:t>Прогресса мира и труда,</a:t>
            </a:r>
            <a:br>
              <a:rPr lang="ru-RU" dirty="0" smtClean="0"/>
            </a:br>
            <a:r>
              <a:rPr lang="ru-RU" dirty="0" smtClean="0"/>
              <a:t>Надежд, желаний и событий,</a:t>
            </a:r>
            <a:br>
              <a:rPr lang="ru-RU" dirty="0" smtClean="0"/>
            </a:br>
            <a:r>
              <a:rPr lang="ru-RU" dirty="0" smtClean="0"/>
              <a:t>Теперь все это – навсегда.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8645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http://www.nivagold.ru/raznoe/polosci/dividers_1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5016"/>
            <a:ext cx="3152775" cy="666751"/>
          </a:xfrm>
          <a:prstGeom prst="rect">
            <a:avLst/>
          </a:prstGeom>
          <a:noFill/>
        </p:spPr>
      </p:pic>
      <p:pic>
        <p:nvPicPr>
          <p:cNvPr id="9" name="Picture 1" descr="C:\Users\user\Pictures\гаг при взлет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57454" cy="2071678"/>
          </a:xfrm>
          <a:prstGeom prst="rect">
            <a:avLst/>
          </a:prstGeom>
          <a:noFill/>
        </p:spPr>
      </p:pic>
      <p:pic>
        <p:nvPicPr>
          <p:cNvPr id="10" name="Picture 2" descr="http://www.nivagold.ru/raznoe/zvezda/glitterimagesstars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142984"/>
            <a:ext cx="1343027" cy="857232"/>
          </a:xfrm>
          <a:prstGeom prst="rect">
            <a:avLst/>
          </a:prstGeom>
          <a:noFill/>
        </p:spPr>
      </p:pic>
      <p:pic>
        <p:nvPicPr>
          <p:cNvPr id="12" name="Picture 3" descr="C:\Documents and Settings\школа\Мои документы\Картинки\Animated\космос\j029700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340768"/>
            <a:ext cx="3138712" cy="4945752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split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новый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8604"/>
            <a:ext cx="6572296" cy="55721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273050"/>
            <a:ext cx="1614470" cy="512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57422" y="428603"/>
            <a:ext cx="6572296" cy="5572165"/>
          </a:xfrm>
          <a:ln w="76200">
            <a:solidFill>
              <a:srgbClr val="66FF33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1" y="1000108"/>
            <a:ext cx="1828784" cy="5500726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«Пуск! – Струи огненные вниз!</a:t>
            </a:r>
          </a:p>
          <a:p>
            <a:r>
              <a:rPr lang="ru-RU" sz="2200" b="1" i="1" dirty="0" smtClean="0"/>
              <a:t>Вот пик труда, умений, фарта,</a:t>
            </a:r>
          </a:p>
          <a:p>
            <a:r>
              <a:rPr lang="ru-RU" sz="2200" b="1" i="1" dirty="0" smtClean="0"/>
              <a:t>Тайфун «Торнадо» – легкий бриз,</a:t>
            </a:r>
          </a:p>
          <a:p>
            <a:r>
              <a:rPr lang="ru-RU" sz="2200" b="1" i="1" dirty="0" smtClean="0"/>
              <a:t>В сравненьи с ураганом старта»</a:t>
            </a:r>
          </a:p>
          <a:p>
            <a:r>
              <a:rPr lang="ru-RU" sz="1700" dirty="0" smtClean="0"/>
              <a:t>И.Мирошников</a:t>
            </a:r>
            <a:endParaRPr lang="ru-RU" sz="1700" dirty="0"/>
          </a:p>
        </p:txBody>
      </p:sp>
      <p:pic>
        <p:nvPicPr>
          <p:cNvPr id="6" name="Picture 2" descr="http://www.nivagold.ru/raznoe/zvezda/glitterimagesstars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1343027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3501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hlink"/>
                </a:solidFill>
              </a:rPr>
              <a:t>«Земля в иллюминаторах видна…»</a:t>
            </a:r>
            <a:endParaRPr lang="ru-RU" sz="4000" b="1" i="1" dirty="0">
              <a:solidFill>
                <a:schemeClr val="hlink"/>
              </a:solidFill>
            </a:endParaRPr>
          </a:p>
        </p:txBody>
      </p:sp>
      <p:pic>
        <p:nvPicPr>
          <p:cNvPr id="70667" name="Picture 11" descr="&quot;Îáëạ̊åâ Çǻë₫...&quot;, (çàïèñêà Ăàăàđèíà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4214818"/>
            <a:ext cx="4033836" cy="2389188"/>
          </a:xfrm>
          <a:noFill/>
          <a:ln w="76200" cmpd="thinThick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user\Pictures\салют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42984"/>
            <a:ext cx="2991276" cy="243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user\Pictures\земля, облака.gif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3494762" cy="451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1" name="Содержимое 10" hidden="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357166"/>
            <a:ext cx="4543425" cy="630715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«Знаете, каким он парнем был…»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 Спустя </a:t>
            </a:r>
            <a:r>
              <a:rPr lang="ru-RU" sz="2400" dirty="0"/>
              <a:t>всего 108 минут космонавт приземлился неподалеку от деревни Смеловки в Саратовской области. Всего 108 минут продолжался первый полет, но этим минутам суждено было стать звездными в биографии Гагарина.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" name="Содержимое 3" descr="http://epizodsspace.testpilot.ru/bibl/gagarin/doroga81/vkl1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786214" cy="53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nivagold.ru/raznoe/zvezda/zvezda/Photo%203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72206"/>
            <a:ext cx="3143272" cy="21431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</a:t>
            </a:r>
            <a:r>
              <a:rPr lang="ru-RU" dirty="0" smtClean="0">
                <a:latin typeface="Calibri"/>
                <a:cs typeface="Calibri"/>
              </a:rPr>
              <a:t>Ӏ. </a:t>
            </a:r>
            <a:r>
              <a:rPr lang="ru-RU" dirty="0" smtClean="0"/>
              <a:t>Дорога в космос из Саратова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С нашей областью очень многое связывало космонавта №1 – Ю.А. Гагарина. Это:</a:t>
            </a:r>
          </a:p>
          <a:p>
            <a:pPr>
              <a:buFont typeface="Arial" charset="0"/>
              <a:buChar char="•"/>
            </a:pPr>
            <a:r>
              <a:rPr lang="ru-RU" sz="1800" dirty="0" smtClean="0"/>
              <a:t>индустриальный техникум;</a:t>
            </a:r>
          </a:p>
          <a:p>
            <a:pPr>
              <a:buFont typeface="Arial" charset="0"/>
              <a:buChar char="•"/>
            </a:pPr>
            <a:r>
              <a:rPr lang="ru-RU" sz="1800" dirty="0" smtClean="0"/>
              <a:t>аэроклуб:;</a:t>
            </a:r>
          </a:p>
          <a:p>
            <a:pPr>
              <a:buFont typeface="Arial" charset="0"/>
              <a:buChar char="•"/>
            </a:pPr>
            <a:r>
              <a:rPr lang="ru-RU" sz="1800" dirty="0" smtClean="0"/>
              <a:t>аэробаза (г.Энгельс);</a:t>
            </a:r>
          </a:p>
          <a:p>
            <a:pPr>
              <a:buFont typeface="Arial" charset="0"/>
              <a:buChar char="•"/>
            </a:pPr>
            <a:r>
              <a:rPr lang="ru-RU" sz="1800" dirty="0" smtClean="0"/>
              <a:t>приземление по возвращении из космоса.</a:t>
            </a:r>
          </a:p>
          <a:p>
            <a:pPr>
              <a:buNone/>
            </a:pPr>
            <a:r>
              <a:rPr lang="ru-RU" sz="1800" b="1" i="1" dirty="0" smtClean="0"/>
              <a:t> «Именно с Саратовом связано появление у меня болезни, которой нет названия в медицине – неудержимой тяги в небо, тяги к полётам»</a:t>
            </a:r>
            <a:r>
              <a:rPr lang="ru-RU" sz="1800" dirty="0" smtClean="0"/>
              <a:t>,</a:t>
            </a:r>
            <a:r>
              <a:rPr lang="ru-RU" sz="1800" b="1" i="1" dirty="0" smtClean="0"/>
              <a:t> </a:t>
            </a:r>
            <a:r>
              <a:rPr lang="ru-RU" sz="1800" dirty="0" smtClean="0"/>
              <a:t>- признавался Юрий Алексеевич.</a:t>
            </a:r>
          </a:p>
          <a:p>
            <a:pPr>
              <a:buFont typeface="Arial" charset="0"/>
              <a:buChar char="•"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6850" name="Picture 2" descr="G:\гагарин\гаг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528392" cy="396044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18" descr="http://www.nivagold.ru/raznoe/zvezda/zvezda/Photo%203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64770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Рыцарь космоса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5000660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Решением Саратовского городского исполкома Ю. А. Гагарину было присвоено звание «Почетный гражданин города Саратова». </a:t>
            </a:r>
          </a:p>
          <a:p>
            <a:r>
              <a:rPr lang="ru-RU" sz="1900" dirty="0" smtClean="0"/>
              <a:t>В память о приземлении и пребывании Юрия Гагарина на Саратовской земле одна из красивейших улиц Саратова - набережная Волги (бывшая Миллионная ул.) переименована в Набережную Космонавтов. В начале Набережной воздвигнут памятник первому покорителю космоса - Юрию Алексеевичу Гагарину. Около памятника играют дети, влюбленные назначают свидания. Жизнь продолжается и благодарные</a:t>
            </a:r>
          </a:p>
          <a:p>
            <a:pPr>
              <a:buNone/>
            </a:pPr>
            <a:r>
              <a:rPr lang="ru-RU" sz="1900" dirty="0" smtClean="0"/>
              <a:t>    саратовцы помнят Юрия и хранят светлую память о нем. </a:t>
            </a:r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endParaRPr lang="ru-RU" sz="1600" dirty="0" smtClean="0"/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3071810"/>
            <a:ext cx="3929090" cy="3214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i="1" dirty="0" smtClean="0"/>
              <a:t>«Он душевен был и прост,</a:t>
            </a:r>
          </a:p>
          <a:p>
            <a:pPr>
              <a:buNone/>
            </a:pPr>
            <a:r>
              <a:rPr lang="ru-RU" sz="2400" b="1" i="1" dirty="0" smtClean="0"/>
              <a:t>по-саперски прост –</a:t>
            </a:r>
          </a:p>
          <a:p>
            <a:pPr>
              <a:buNone/>
            </a:pPr>
            <a:r>
              <a:rPr lang="ru-RU" sz="2400" b="1" i="1" dirty="0" smtClean="0"/>
              <a:t>Жизнь проживший в полный рост.</a:t>
            </a:r>
          </a:p>
          <a:p>
            <a:pPr>
              <a:buNone/>
            </a:pPr>
            <a:r>
              <a:rPr lang="ru-RU" sz="2400" b="1" i="1" dirty="0" smtClean="0"/>
              <a:t>Подаривший людям мост</a:t>
            </a:r>
          </a:p>
          <a:p>
            <a:pPr>
              <a:buNone/>
            </a:pPr>
            <a:r>
              <a:rPr lang="ru-RU" sz="2400" b="1" i="1" dirty="0" smtClean="0"/>
              <a:t>От Земли до самых звёзд»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2400" dirty="0" smtClean="0"/>
              <a:t>(В.Жуков)</a:t>
            </a:r>
          </a:p>
          <a:p>
            <a:endParaRPr lang="ru-RU" sz="1800" dirty="0"/>
          </a:p>
        </p:txBody>
      </p:sp>
      <p:pic>
        <p:nvPicPr>
          <p:cNvPr id="5" name="Picture 2" descr="G:\га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42"/>
            <a:ext cx="2143140" cy="242889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>
    <p:circl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овый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928670"/>
            <a:ext cx="6072230" cy="4235461"/>
          </a:xfrm>
          <a:prstGeom prst="rect">
            <a:avLst/>
          </a:prstGeom>
          <a:noFill/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57188" y="214313"/>
            <a:ext cx="8358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       </a:t>
            </a:r>
            <a:r>
              <a:rPr lang="ru-RU" sz="3200" b="1" dirty="0" smtClean="0"/>
              <a:t> </a:t>
            </a:r>
            <a:r>
              <a:rPr lang="ru-RU" sz="3200" b="1" dirty="0"/>
              <a:t>Место приземления  Ю.А. Гагарина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42926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«Да, много, очень много теплых и бесконечно дорогих воспоминаний о вашем прекрасном городе, о саратовской земле».  </a:t>
            </a:r>
            <a:r>
              <a:rPr lang="ru-RU" sz="2400" b="1" i="1" dirty="0" smtClean="0"/>
              <a:t>(Ю.Гагарин)</a:t>
            </a:r>
            <a:endParaRPr lang="ru-RU" sz="2400" b="1" i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071546"/>
            <a:ext cx="2500330" cy="39285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2F5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Сотни саратовцев и их гостей со всех концов России и из-за рубежа посещают это памятное место, чтобы отдать дань уважения великому сыну Родины, проложившему первую космическую трассу к далеким мирам.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143116"/>
            <a:ext cx="8229600" cy="30241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2011 </a:t>
            </a:r>
            <a:r>
              <a:rPr lang="ru-RU" sz="2000" dirty="0">
                <a:solidFill>
                  <a:srgbClr val="C00000"/>
                </a:solidFill>
              </a:rPr>
              <a:t>год  Указом Президента России Дмитрия Медведева  объявлен годом российской космонавтики. 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</a:rPr>
              <a:t> 50-летний юбилей полёта в космос первого человека Земли  Ю.А. Гагарина празднуется ООН и ЮНЕСКО.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</a:rPr>
              <a:t>Имя Юрия Гагарина знают во всех странах.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</a:rPr>
              <a:t> Космонавтов в мире свыше 500 человек, но первым из них навсегда останется  наш Гагарин, открывший человечеству дорогу в </a:t>
            </a:r>
            <a:r>
              <a:rPr lang="ru-RU" sz="2000" dirty="0" smtClean="0">
                <a:solidFill>
                  <a:srgbClr val="C00000"/>
                </a:solidFill>
              </a:rPr>
              <a:t>небо.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2011 год –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год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российской космонавтики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785786" y="5572140"/>
            <a:ext cx="7786741" cy="64294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fromWordArt="1">
            <a:prstTxWarp prst="textPlain">
              <a:avLst>
                <a:gd name="adj" fmla="val 50287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12 апреля 1961 года.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467544" y="1988840"/>
            <a:ext cx="8208912" cy="144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/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1625" y="228600"/>
            <a:ext cx="8510588" cy="895350"/>
          </a:xfrm>
        </p:spPr>
        <p:txBody>
          <a:bodyPr>
            <a:normAutofit/>
          </a:bodyPr>
          <a:lstStyle/>
          <a:p>
            <a:pPr algn="r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ӀӀ.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Его любила вся планета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71546"/>
            <a:ext cx="4198937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/>
              <a:t>Уже в конце апреля 1961 года Юрий Гагарин отправился в свою первую зарубежную поездку. «Миссия мира», как иногда называют поездку первого космонавта по странам и континентам, продолжалась два года. Он преодолел расстояние, превышающее два оборота по экватору.  На планете не было человека популярнее Гагарина. Он стал кумиром миллионов. Ему аплодировал весь мир. Его безоговорочно поставили в ряд с Колумбом и Магелланом. </a:t>
            </a:r>
          </a:p>
          <a:p>
            <a:pPr>
              <a:buNone/>
            </a:pPr>
            <a:r>
              <a:rPr lang="ru-RU" sz="1700" dirty="0" smtClean="0"/>
              <a:t> 14 стран наградили Ю.А.Гагарина самыми высшими наградами. Его называли «русским чудом», «символом эпохи», «легендарным сыном Земли», «Первым гражданином Вселенной»…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15" descr="gagarin_21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62" y="1988840"/>
            <a:ext cx="2923258" cy="4104456"/>
          </a:xfrm>
          <a:ln w="38100" cmpd="dbl">
            <a:solidFill>
              <a:schemeClr val="tx1"/>
            </a:solidFill>
          </a:ln>
        </p:spPr>
      </p:pic>
      <p:pic>
        <p:nvPicPr>
          <p:cNvPr id="2051" name="Picture 3" descr="C:\Documents and Settings\школа\Мои документы\Картинки\Animated\космос\Копия (3) Копия f085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42876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98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 покоритель космоса не считал, что достиг вершин.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1968 год стал последним в жизни Гагарина. 17 февраля он защитил диплом в Академии имени Н.Е.Жуковского. Продолжал готовиться к новым полётам в космос.</a:t>
            </a:r>
          </a:p>
          <a:p>
            <a:r>
              <a:rPr lang="ru-RU" dirty="0" smtClean="0"/>
              <a:t>С большим трудом добился разрешения самостоятельно пилотировать самолёт.</a:t>
            </a:r>
            <a:endParaRPr lang="ru-RU" dirty="0"/>
          </a:p>
        </p:txBody>
      </p:sp>
      <p:pic>
        <p:nvPicPr>
          <p:cNvPr id="190466" name="Picture 2" descr="F:\гагарин\гаг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528392" cy="4608512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comb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12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Calibri"/>
                <a:cs typeface="Calibri"/>
              </a:rPr>
              <a:t>ӀӀӀ. </a:t>
            </a:r>
            <a:r>
              <a:rPr lang="ru-RU" sz="3600" b="1" dirty="0" smtClean="0">
                <a:solidFill>
                  <a:srgbClr val="FF0000"/>
                </a:solidFill>
              </a:rPr>
              <a:t>ПОСЛЕДНИЙ </a:t>
            </a:r>
            <a:r>
              <a:rPr lang="ru-RU" sz="3600" b="1" dirty="0">
                <a:solidFill>
                  <a:srgbClr val="FF0000"/>
                </a:solidFill>
              </a:rPr>
              <a:t>ВЫЛЕТ</a:t>
            </a:r>
          </a:p>
        </p:txBody>
      </p:sp>
      <p:pic>
        <p:nvPicPr>
          <p:cNvPr id="83975" name="Picture 7" descr="Фотография Юрий Алексеевич Гагарин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857364"/>
            <a:ext cx="4862344" cy="3443844"/>
          </a:xfrm>
          <a:noFill/>
          <a:ln w="76200">
            <a:solidFill>
              <a:schemeClr val="bg1"/>
            </a:solidFill>
          </a:ln>
        </p:spPr>
      </p:pic>
      <p:sp>
        <p:nvSpPr>
          <p:cNvPr id="8397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33913" y="2098675"/>
            <a:ext cx="4202112" cy="1449388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.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06375" y="5786454"/>
            <a:ext cx="5294319" cy="923330"/>
          </a:xfrm>
          <a:prstGeom prst="rect">
            <a:avLst/>
          </a:prstGeom>
          <a:noFill/>
          <a:ln w="76200" cmpd="thinThick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Тогда, 27 марта 1968 года, никто не знал, что этот снимок первого космонавта планеты станет последним.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43570" y="1071546"/>
            <a:ext cx="3243255" cy="5501506"/>
          </a:xfrm>
          <a:prstGeom prst="rect">
            <a:avLst/>
          </a:prstGeom>
          <a:noFill/>
          <a:ln w="76200" cmpd="thinThick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spcBef>
                <a:spcPct val="50000"/>
              </a:spcBef>
            </a:pPr>
            <a:r>
              <a:rPr lang="ru-RU" sz="1900" b="1" dirty="0">
                <a:solidFill>
                  <a:srgbClr val="000000"/>
                </a:solidFill>
              </a:rPr>
              <a:t>Последний </a:t>
            </a:r>
            <a:r>
              <a:rPr lang="ru-RU" sz="1900" b="1" dirty="0" smtClean="0">
                <a:solidFill>
                  <a:srgbClr val="000000"/>
                </a:solidFill>
              </a:rPr>
              <a:t>вылет </a:t>
            </a:r>
            <a:r>
              <a:rPr lang="ru-RU" sz="1900" b="1" dirty="0">
                <a:solidFill>
                  <a:srgbClr val="000000"/>
                </a:solidFill>
              </a:rPr>
              <a:t>Гагарина на двухместном истребителе </a:t>
            </a:r>
            <a:r>
              <a:rPr lang="ru-RU" sz="1900" b="1" dirty="0" smtClean="0">
                <a:solidFill>
                  <a:srgbClr val="000000"/>
                </a:solidFill>
              </a:rPr>
              <a:t>(УТИ) МИГ-15 </a:t>
            </a:r>
            <a:r>
              <a:rPr lang="ru-RU" sz="1900" b="1" dirty="0">
                <a:solidFill>
                  <a:srgbClr val="000000"/>
                </a:solidFill>
              </a:rPr>
              <a:t>бис номер 18 с инструктором полковником </a:t>
            </a:r>
            <a:r>
              <a:rPr lang="ru-RU" sz="1900" b="1" dirty="0" smtClean="0">
                <a:solidFill>
                  <a:srgbClr val="000000"/>
                </a:solidFill>
              </a:rPr>
              <a:t>В.Серёгиным  с аэродрома «Чкаловский» в районе космического городка «Звёздный» в 10.17.</a:t>
            </a:r>
          </a:p>
          <a:p>
            <a:pPr indent="365125" algn="just">
              <a:spcBef>
                <a:spcPct val="50000"/>
              </a:spcBef>
            </a:pPr>
            <a:r>
              <a:rPr lang="ru-RU" sz="1900" b="1" dirty="0" smtClean="0">
                <a:solidFill>
                  <a:srgbClr val="000000"/>
                </a:solidFill>
              </a:rPr>
              <a:t>Трагическая авария во время одного из тренировочных полетов на реактивном самолете оборвала жизнь первого космонавта планеты при невыясненных обстоятельствах в возрасте тридцати четырех лет... </a:t>
            </a:r>
            <a:endParaRPr lang="ru-RU" sz="1900" b="1" dirty="0">
              <a:solidFill>
                <a:srgbClr val="000000"/>
              </a:solidFill>
            </a:endParaRPr>
          </a:p>
        </p:txBody>
      </p:sp>
      <p:pic>
        <p:nvPicPr>
          <p:cNvPr id="17" name="Picture 2" descr="http://www.nivagold.ru/raznoe/zvezda/zvezda/Photo%202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7704" cy="1556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6" grpId="0" animBg="1"/>
      <p:bldP spid="839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921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МЕСТО </a:t>
            </a:r>
            <a:r>
              <a:rPr lang="ru-RU" sz="4000" b="1" dirty="0">
                <a:solidFill>
                  <a:srgbClr val="FF0000"/>
                </a:solidFill>
              </a:rPr>
              <a:t>ГИБЕЛИ</a:t>
            </a:r>
          </a:p>
        </p:txBody>
      </p:sp>
      <p:pic>
        <p:nvPicPr>
          <p:cNvPr id="102407" name="Picture 7" descr="Карта места падения самоле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25525" y="1012825"/>
            <a:ext cx="6916738" cy="4297363"/>
          </a:xfrm>
          <a:noFill/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10240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49275" y="5576888"/>
            <a:ext cx="7594625" cy="1054100"/>
          </a:xfrm>
          <a:ln w="76200" cmpd="thickThin">
            <a:noFill/>
          </a:ln>
        </p:spPr>
        <p:txBody>
          <a:bodyPr>
            <a:normAutofit fontScale="92500" lnSpcReduction="10000"/>
          </a:bodyPr>
          <a:lstStyle/>
          <a:p>
            <a:pPr marL="0" indent="365125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Самолёт </a:t>
            </a:r>
            <a:r>
              <a:rPr lang="ru-RU" b="1" dirty="0"/>
              <a:t>упал вблизи деревни Новоселово Киржачского района Владимирской области. </a:t>
            </a:r>
            <a:r>
              <a:rPr lang="ru-RU" b="1" dirty="0" smtClean="0"/>
              <a:t>Похоронен Гагарин у Кремлёвской стены на Красной площади.</a:t>
            </a:r>
            <a:endParaRPr lang="ru-RU" b="1" dirty="0"/>
          </a:p>
        </p:txBody>
      </p:sp>
      <p:pic>
        <p:nvPicPr>
          <p:cNvPr id="6" name="Picture 2" descr="http://www.nivagold.ru/raznoe/lineyci/blackros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-40506"/>
            <a:ext cx="6215106" cy="16835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64704"/>
            <a:ext cx="5194920" cy="6529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9FF78"/>
                </a:solidFill>
                <a:cs typeface="Calibri"/>
              </a:rPr>
              <a:t>ӀХ. </a:t>
            </a:r>
            <a:r>
              <a:rPr lang="ru-RU" sz="3600" b="1" dirty="0" smtClean="0">
                <a:solidFill>
                  <a:srgbClr val="09FF78"/>
                </a:solidFill>
              </a:rPr>
              <a:t>Неповторимую улыбку Гагарина не забудут люди нашей планеты.</a:t>
            </a:r>
            <a:r>
              <a:rPr lang="ru-RU" b="1" dirty="0" smtClean="0">
                <a:solidFill>
                  <a:srgbClr val="09FF78"/>
                </a:solidFill>
              </a:rPr>
              <a:t/>
            </a:r>
            <a:br>
              <a:rPr lang="ru-RU" b="1" dirty="0" smtClean="0">
                <a:solidFill>
                  <a:srgbClr val="09FF78"/>
                </a:solidFill>
              </a:rPr>
            </a:br>
            <a:endParaRPr lang="ru-RU" dirty="0">
              <a:solidFill>
                <a:srgbClr val="09FF7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3645024"/>
            <a:ext cx="4071966" cy="248113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Он вровень встал с грядущим веком.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Но скорбь лишь глубже от того,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Что до бессмертья своего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И он был смертным человеком.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(В.Туркин)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2466" name="Picture 2" descr="http://www.nivagold.ru/raznoe/zvezda/zvezda/Photo%2018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428604"/>
            <a:ext cx="561975" cy="561975"/>
          </a:xfrm>
          <a:prstGeom prst="rect">
            <a:avLst/>
          </a:prstGeom>
          <a:noFill/>
        </p:spPr>
      </p:pic>
      <p:pic>
        <p:nvPicPr>
          <p:cNvPr id="62468" name="Picture 4" descr="http://www.nivagold.ru/raznoe/zvezda/zvezda/Photo%2018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052736"/>
            <a:ext cx="561975" cy="561975"/>
          </a:xfrm>
          <a:prstGeom prst="rect">
            <a:avLst/>
          </a:prstGeom>
          <a:noFill/>
        </p:spPr>
      </p:pic>
      <p:pic>
        <p:nvPicPr>
          <p:cNvPr id="62474" name="Picture 10" descr="http://www.nivagold.ru/raznoe/zvezda/zvezda/Photo%2018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0"/>
            <a:ext cx="600075" cy="600076"/>
          </a:xfrm>
          <a:prstGeom prst="rect">
            <a:avLst/>
          </a:prstGeom>
          <a:noFill/>
        </p:spPr>
      </p:pic>
      <p:pic>
        <p:nvPicPr>
          <p:cNvPr id="62476" name="Picture 12" descr="http://www.nivagold.ru/raznoe/zvezda/zvezda/Photo%201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00306"/>
            <a:ext cx="952500" cy="952500"/>
          </a:xfrm>
          <a:prstGeom prst="rect">
            <a:avLst/>
          </a:prstGeom>
          <a:noFill/>
        </p:spPr>
      </p:pic>
      <p:pic>
        <p:nvPicPr>
          <p:cNvPr id="62478" name="Picture 14" descr="http://www.nivagold.ru/raznoe/zvezda/zvezda/Photo%2018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5661248"/>
            <a:ext cx="1000132" cy="1000132"/>
          </a:xfrm>
          <a:prstGeom prst="rect">
            <a:avLst/>
          </a:prstGeom>
          <a:noFill/>
        </p:spPr>
      </p:pic>
      <p:pic>
        <p:nvPicPr>
          <p:cNvPr id="62480" name="Picture 16" descr="http://www.nivagold.ru/raznoe/zvezda/zvezda/Photo%2019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0392" y="6093296"/>
            <a:ext cx="457200" cy="457200"/>
          </a:xfrm>
          <a:prstGeom prst="rect">
            <a:avLst/>
          </a:prstGeom>
          <a:noFill/>
        </p:spPr>
      </p:pic>
      <p:pic>
        <p:nvPicPr>
          <p:cNvPr id="62482" name="Picture 18" descr="http://www.nivagold.ru/raznoe/zvezda/zvezda/Photo%2019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6072206"/>
            <a:ext cx="457200" cy="457200"/>
          </a:xfrm>
          <a:prstGeom prst="rect">
            <a:avLst/>
          </a:prstGeom>
          <a:noFill/>
        </p:spPr>
      </p:pic>
      <p:pic>
        <p:nvPicPr>
          <p:cNvPr id="62484" name="Picture 20" descr="http://www.nivagold.ru/raznoe/zvezda/zvezda/Photo%2019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6143644"/>
            <a:ext cx="457200" cy="457200"/>
          </a:xfrm>
          <a:prstGeom prst="rect">
            <a:avLst/>
          </a:prstGeom>
          <a:noFill/>
        </p:spPr>
      </p:pic>
      <p:pic>
        <p:nvPicPr>
          <p:cNvPr id="15" name="Picture 4" descr="http://www.nivagold.ru/raznoe/zvezda/zvezda/Photo%2018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561975" cy="561975"/>
          </a:xfrm>
          <a:prstGeom prst="rect">
            <a:avLst/>
          </a:prstGeom>
          <a:noFill/>
        </p:spPr>
      </p:pic>
      <p:pic>
        <p:nvPicPr>
          <p:cNvPr id="16" name="Picture 20" descr="http://www.nivagold.ru/raznoe/zvezda/zvezda/Photo%2019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01090" y="3071810"/>
            <a:ext cx="457200" cy="457200"/>
          </a:xfrm>
          <a:prstGeom prst="rect">
            <a:avLst/>
          </a:prstGeom>
          <a:noFill/>
        </p:spPr>
      </p:pic>
      <p:pic>
        <p:nvPicPr>
          <p:cNvPr id="20" name="Picture 12" descr="http://www.nivagold.ru/raznoe/zvezda/zvezda/Photo%201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933056"/>
            <a:ext cx="952500" cy="952500"/>
          </a:xfrm>
          <a:prstGeom prst="rect">
            <a:avLst/>
          </a:prstGeom>
          <a:noFill/>
        </p:spPr>
      </p:pic>
      <p:pic>
        <p:nvPicPr>
          <p:cNvPr id="21" name="Picture 12" descr="http://www.nivagold.ru/raznoe/zvezda/zvezda/Photo%201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861048"/>
            <a:ext cx="952500" cy="952500"/>
          </a:xfrm>
          <a:prstGeom prst="rect">
            <a:avLst/>
          </a:prstGeom>
          <a:noFill/>
        </p:spPr>
      </p:pic>
      <p:pic>
        <p:nvPicPr>
          <p:cNvPr id="17" name="Рисунок 16" descr="http://epizodsspace.testpilot.ru/bibl/gagarin/doroga81/vkl52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836712"/>
            <a:ext cx="2664296" cy="374441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11560" y="4869160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6FF33"/>
                </a:solidFill>
              </a:rPr>
              <a:t>Один из последних снимков </a:t>
            </a:r>
          </a:p>
          <a:p>
            <a:r>
              <a:rPr lang="ru-RU" b="1" i="1" dirty="0" smtClean="0">
                <a:solidFill>
                  <a:srgbClr val="66FF33"/>
                </a:solidFill>
              </a:rPr>
              <a:t>Ю. А. Гагарина.</a:t>
            </a:r>
            <a:br>
              <a:rPr lang="ru-RU" b="1" i="1" dirty="0" smtClean="0">
                <a:solidFill>
                  <a:srgbClr val="66FF33"/>
                </a:solidFill>
              </a:rPr>
            </a:br>
            <a:r>
              <a:rPr lang="ru-RU" dirty="0" smtClean="0">
                <a:solidFill>
                  <a:srgbClr val="66FF33"/>
                </a:solidFill>
              </a:rPr>
              <a:t/>
            </a:r>
            <a:br>
              <a:rPr lang="ru-RU" dirty="0" smtClean="0">
                <a:solidFill>
                  <a:srgbClr val="66FF33"/>
                </a:solidFill>
              </a:rPr>
            </a:br>
            <a:endParaRPr lang="ru-RU" dirty="0">
              <a:solidFill>
                <a:srgbClr val="66FF3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1772816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Да, это верно – не забудем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Ни малой мелочи о нём.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жизнь его изучат люди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Всю – год за годом, день за днём.</a:t>
            </a:r>
          </a:p>
        </p:txBody>
      </p:sp>
    </p:spTree>
  </p:cSld>
  <p:clrMapOvr>
    <a:masterClrMapping/>
  </p:clrMapOvr>
  <p:transition>
    <p:pull dir="rd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3714776" cy="107154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/>
                <a:cs typeface="Calibri"/>
              </a:rPr>
              <a:t>Х. </a:t>
            </a:r>
            <a:r>
              <a:rPr lang="ru-RU" sz="3200" b="1" dirty="0" smtClean="0">
                <a:solidFill>
                  <a:srgbClr val="FF0000"/>
                </a:solidFill>
              </a:rPr>
              <a:t>Иных миров живое притяженье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268760"/>
            <a:ext cx="3429024" cy="523207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Наступят дни, когда пространство</a:t>
            </a:r>
            <a:br>
              <a:rPr lang="ru-RU" sz="2000" b="1" dirty="0" smtClean="0"/>
            </a:br>
            <a:r>
              <a:rPr lang="ru-RU" sz="2000" b="1" dirty="0" smtClean="0"/>
              <a:t>Кто хочет, сможет бороздить!</a:t>
            </a:r>
            <a:br>
              <a:rPr lang="ru-RU" sz="2000" b="1" dirty="0" smtClean="0"/>
            </a:br>
            <a:r>
              <a:rPr lang="ru-RU" sz="2000" b="1" dirty="0" smtClean="0"/>
              <a:t>Хоть на Луну, пожалуйста, странствуй!</a:t>
            </a:r>
            <a:br>
              <a:rPr lang="ru-RU" sz="2000" b="1" dirty="0" smtClean="0"/>
            </a:br>
            <a:r>
              <a:rPr lang="ru-RU" sz="2000" b="1" dirty="0" smtClean="0"/>
              <a:t>Никто не сможет запретить!</a:t>
            </a:r>
            <a:br>
              <a:rPr lang="ru-RU" sz="2000" b="1" dirty="0" smtClean="0"/>
            </a:br>
            <a:r>
              <a:rPr lang="ru-RU" sz="2000" b="1" dirty="0" smtClean="0"/>
              <a:t>Вот будет жизнь! Но все же вспомним,</a:t>
            </a:r>
            <a:br>
              <a:rPr lang="ru-RU" sz="2000" b="1" dirty="0" smtClean="0"/>
            </a:br>
            <a:r>
              <a:rPr lang="ru-RU" sz="2000" b="1" dirty="0" smtClean="0"/>
              <a:t>Что кто-то первым полетел…</a:t>
            </a:r>
            <a:br>
              <a:rPr lang="ru-RU" sz="2000" b="1" dirty="0" smtClean="0"/>
            </a:br>
            <a:r>
              <a:rPr lang="ru-RU" sz="2000" b="1" dirty="0" smtClean="0"/>
              <a:t>Майор Гагарин, парень скромный,</a:t>
            </a:r>
            <a:br>
              <a:rPr lang="ru-RU" sz="2000" b="1" dirty="0" smtClean="0"/>
            </a:br>
            <a:r>
              <a:rPr lang="ru-RU" sz="2000" b="1" dirty="0" smtClean="0"/>
              <a:t>Открыть эпоху он сумел.</a:t>
            </a:r>
            <a:br>
              <a:rPr lang="ru-RU" sz="2000" b="1" dirty="0" smtClean="0"/>
            </a:br>
            <a:r>
              <a:rPr lang="ru-RU" sz="2000" i="1" dirty="0" smtClean="0"/>
              <a:t>(Махмуд Отар–Мухтаров)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1201" name="Picture 1" descr="C:\Users\user\Documents\флешка\A-DATA UFD\Картинки\космос\Копия j0289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67944" y="2780928"/>
            <a:ext cx="2540318" cy="32403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5" name="Picture 6" descr="http://www.nivagold.ru/raznoe3/ner/128/Photo%20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2774112" cy="26642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7" name="Picture 6" descr="http://www.nivagold.ru/raznoe/zvezda/zvezda/Photo%202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92696"/>
            <a:ext cx="1144718" cy="1080120"/>
          </a:xfrm>
          <a:prstGeom prst="rect">
            <a:avLst/>
          </a:prstGeom>
          <a:noFill/>
        </p:spPr>
      </p:pic>
      <p:pic>
        <p:nvPicPr>
          <p:cNvPr id="8" name="Picture 8" descr="http://www.nivagold.ru/raznoe/zvezda/zvezda/Photo%202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572008"/>
            <a:ext cx="1389242" cy="12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20688"/>
            <a:ext cx="553378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http://www.nivagold.ru/raznoe/zvezda/zvezda/Photo%202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561975" cy="847725"/>
          </a:xfrm>
          <a:prstGeom prst="rect">
            <a:avLst/>
          </a:prstGeom>
          <a:noFill/>
        </p:spPr>
      </p:pic>
      <p:pic>
        <p:nvPicPr>
          <p:cNvPr id="60423" name="Picture 7" descr="http://www.nivagold.ru/raznoe/zvezda/zvezda/Photo%202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43446"/>
            <a:ext cx="1357322" cy="1428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857232"/>
            <a:ext cx="2857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Стал космос нашей жизни частью,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Для космонавтов он, как дом.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Мы поздравляем с этим днем,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Когда по звездным перегонам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Промчался русский человек,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И, в красоту Земли влюбленный,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Прославил Родину навек.</a:t>
            </a:r>
          </a:p>
        </p:txBody>
      </p:sp>
      <p:pic>
        <p:nvPicPr>
          <p:cNvPr id="7" name="Picture 4" descr="http://www.nivagold.ru/raznoe/polosci/dividers_1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604"/>
            <a:ext cx="3400425" cy="357190"/>
          </a:xfrm>
          <a:prstGeom prst="rect">
            <a:avLst/>
          </a:prstGeom>
          <a:noFill/>
        </p:spPr>
      </p:pic>
      <p:pic>
        <p:nvPicPr>
          <p:cNvPr id="8" name="Picture 4" descr="http://www.nivagold.ru/raznoe/polosci/dividers_1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15082"/>
            <a:ext cx="3400425" cy="504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флешка\A-DATA UFD\Картинки\Анимашки\мышь с флажко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1571604" cy="1428736"/>
          </a:xfrm>
          <a:prstGeom prst="rect">
            <a:avLst/>
          </a:prstGeom>
          <a:noFill/>
        </p:spPr>
      </p:pic>
      <p:pic>
        <p:nvPicPr>
          <p:cNvPr id="3" name="Picture 9" descr="http://www.nivagold.ru/raznoe/zvezda/zvezda/Photo%201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857892"/>
            <a:ext cx="1285884" cy="571504"/>
          </a:xfrm>
          <a:prstGeom prst="rect">
            <a:avLst/>
          </a:prstGeom>
          <a:noFill/>
        </p:spPr>
      </p:pic>
      <p:pic>
        <p:nvPicPr>
          <p:cNvPr id="5" name="Picture 9" descr="http://www.nivagold.ru/raznoe/zvezda/zvezda/Photo%201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857892"/>
            <a:ext cx="1285884" cy="571504"/>
          </a:xfrm>
          <a:prstGeom prst="rect">
            <a:avLst/>
          </a:prstGeom>
          <a:noFill/>
        </p:spPr>
      </p:pic>
      <p:pic>
        <p:nvPicPr>
          <p:cNvPr id="6" name="Picture 9" descr="http://www.nivagold.ru/raznoe/zvezda/zvezda/Photo%201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857892"/>
            <a:ext cx="1285884" cy="571504"/>
          </a:xfrm>
          <a:prstGeom prst="rect">
            <a:avLst/>
          </a:prstGeom>
          <a:noFill/>
        </p:spPr>
      </p:pic>
      <p:pic>
        <p:nvPicPr>
          <p:cNvPr id="7" name="Picture 9" descr="http://www.nivagold.ru/raznoe/zvezda/zvezda/Photo%201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857892"/>
            <a:ext cx="1285884" cy="57150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Использованные ресурсы и литература:</a:t>
            </a: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435771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800" u="sng" dirty="0" smtClean="0">
                <a:solidFill>
                  <a:schemeClr val="tx1"/>
                </a:solidFill>
              </a:rPr>
              <a:t>http://animo2. ru/photo/animacii_ma loqo_ razmera/ar</a:t>
            </a:r>
          </a:p>
          <a:p>
            <a:pPr marL="457200" indent="-457200"/>
            <a:r>
              <a:rPr lang="en-US" sz="1800" dirty="0" smtClean="0">
                <a:solidFill>
                  <a:schemeClr val="tx1"/>
                </a:solidFill>
              </a:rPr>
              <a:t>2. 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http://zdesvsyo.ru/photo/92-0-5497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1800" dirty="0" smtClean="0">
                <a:solidFill>
                  <a:schemeClr val="tx1"/>
                </a:solidFill>
              </a:rPr>
              <a:t>3. </a:t>
            </a:r>
            <a:r>
              <a:rPr lang="ru-RU" sz="1800" dirty="0" smtClean="0">
                <a:solidFill>
                  <a:schemeClr val="tx1"/>
                </a:solidFill>
              </a:rPr>
              <a:t>Праздники России: Начальная школа/ Сост.И.Ф.Ященко. – 2-е изд., переработ. – М: ВАКО, 2010. – (Школьный словарик).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1800" dirty="0" smtClean="0">
                <a:solidFill>
                  <a:schemeClr val="tx1"/>
                </a:solidFill>
              </a:rPr>
              <a:t>4. </a:t>
            </a:r>
            <a:r>
              <a:rPr lang="ru-RU" sz="1800" dirty="0" smtClean="0">
                <a:solidFill>
                  <a:schemeClr val="tx1"/>
                </a:solidFill>
              </a:rPr>
              <a:t>Я познаю мир: Дет.энцикл.: Космос/ Авт. сост.Т.И.Гонтарук. – М: ООО «Фирма «Издательство АСТ», 1999. 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</a:rPr>
              <a:t>5. Гагарина В.И.  108 минут и вся жизнь. – М: «Молодая гвардия», 1986.</a:t>
            </a:r>
          </a:p>
          <a:p>
            <a:pPr marL="457200" indent="-457200">
              <a:buAutoNum type="arabicPeriod" startAt="6"/>
            </a:pPr>
            <a:r>
              <a:rPr lang="ru-RU" sz="1800" dirty="0" smtClean="0">
                <a:solidFill>
                  <a:schemeClr val="tx1"/>
                </a:solidFill>
              </a:rPr>
              <a:t>Венок Гагарину: Сб. стихотворений/ Сост. А.А.Щербаков. – М: «Сов.Россия», 1984.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</a:rPr>
              <a:t>7. МазурякЮ Е., Каликина Е.А.  Юрий Гагарин. Космос. Век  ХХ./ Журнал «Школьная библиотека», №4, 2006, с. 72-75.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</a:rPr>
              <a:t>8. Кудряшова Л.А.  Колумб Вселенной. /Журнал «Школьная библиотека», №2, 2009, с.48-54.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484784"/>
            <a:ext cx="5482952" cy="4687733"/>
          </a:xfrm>
        </p:spPr>
        <p:txBody>
          <a:bodyPr/>
          <a:lstStyle/>
          <a:p>
            <a:r>
              <a:rPr lang="ru-RU" sz="2400" b="1" dirty="0" smtClean="0"/>
              <a:t>ГАГАРИН</a:t>
            </a:r>
            <a:r>
              <a:rPr lang="ru-RU" b="1" dirty="0" smtClean="0"/>
              <a:t>, </a:t>
            </a:r>
            <a:r>
              <a:rPr lang="ru-RU" sz="2000" b="1" dirty="0" smtClean="0"/>
              <a:t>ЮРИЙ </a:t>
            </a:r>
          </a:p>
          <a:p>
            <a:r>
              <a:rPr lang="ru-RU" sz="2000" b="1" dirty="0" smtClean="0"/>
              <a:t>АЛЕКСЕЕВИЧ (1934–1968), советский летчик-космонавт, первый человек, совершивший орбитальный космический</a:t>
            </a:r>
          </a:p>
          <a:p>
            <a:r>
              <a:rPr lang="ru-RU" sz="2000" b="1" dirty="0" smtClean="0"/>
              <a:t> полет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25144"/>
            <a:ext cx="4861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«… Не вечен человек. Но память о нём может стать вечной, если он жил для людей. Память – благодарность живых».</a:t>
            </a:r>
          </a:p>
          <a:p>
            <a:r>
              <a:rPr lang="ru-RU" sz="2000" dirty="0" smtClean="0"/>
              <a:t>(В.Гагарина из книги</a:t>
            </a:r>
          </a:p>
          <a:p>
            <a:pPr>
              <a:buNone/>
            </a:pPr>
            <a:r>
              <a:rPr lang="ru-RU" sz="2000" dirty="0" smtClean="0"/>
              <a:t> «108 минут и вся жизнь»)</a:t>
            </a:r>
          </a:p>
        </p:txBody>
      </p:sp>
      <p:pic>
        <p:nvPicPr>
          <p:cNvPr id="9" name="Picture 2" descr="http://www.nivagold.ru/raznoe/zvezda/zvezda/Photo%201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6672"/>
            <a:ext cx="685800" cy="342901"/>
          </a:xfrm>
          <a:prstGeom prst="rect">
            <a:avLst/>
          </a:prstGeom>
          <a:noFill/>
        </p:spPr>
      </p:pic>
      <p:pic>
        <p:nvPicPr>
          <p:cNvPr id="10" name="Picture 2" descr="http://www.nivagold.ru/raznoe/zvezda/zvezda/Photo%201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6672"/>
            <a:ext cx="685800" cy="3429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19872" y="188640"/>
            <a:ext cx="5472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9FF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«Сын голубой планеты»</a:t>
            </a:r>
          </a:p>
        </p:txBody>
      </p:sp>
      <p:pic>
        <p:nvPicPr>
          <p:cNvPr id="12" name="Picture 5" descr="новый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2808312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Pictures\элипс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88640"/>
            <a:ext cx="1189366" cy="122413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098" name="Picture 2" descr="F:\гагар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068960"/>
            <a:ext cx="302433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857280"/>
            <a:ext cx="2608166" cy="2286016"/>
          </a:xfrm>
        </p:spPr>
        <p:txBody>
          <a:bodyPr>
            <a:normAutofit/>
          </a:bodyPr>
          <a:lstStyle/>
          <a:p>
            <a:r>
              <a:rPr lang="ru-RU" sz="5300" u="sng" dirty="0" smtClean="0">
                <a:solidFill>
                  <a:srgbClr val="FF0000"/>
                </a:solidFill>
              </a:rPr>
              <a:t/>
            </a:r>
            <a:br>
              <a:rPr lang="ru-RU" sz="5300" u="sng" dirty="0" smtClean="0">
                <a:solidFill>
                  <a:srgbClr val="FF0000"/>
                </a:solidFill>
              </a:rPr>
            </a:br>
            <a:r>
              <a:rPr lang="ru-RU" sz="4000" u="sng" dirty="0" smtClean="0">
                <a:solidFill>
                  <a:srgbClr val="FF0000"/>
                </a:solidFill>
              </a:rPr>
              <a:t>Ӏ.ИСТОКИ</a:t>
            </a:r>
            <a:br>
              <a:rPr lang="ru-RU" sz="4000" u="sng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(Детство и юность Ю.Гагарина)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500702"/>
            <a:ext cx="8643998" cy="114300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Родился он в семье плотника и доярки 9 марта 1934 года в селе Клушино Гжатского района Смоленской области. Отец – Алексей Иванович Гагарин, мать – Анна Тимофеевна, до замужества Матвеева. Настоящая российская глубинка. Был он в семье третьим ребенком и не последним.</a:t>
            </a:r>
            <a:endParaRPr lang="ru-RU" sz="1800" b="1" dirty="0"/>
          </a:p>
        </p:txBody>
      </p:sp>
      <p:pic>
        <p:nvPicPr>
          <p:cNvPr id="8" name="Picture 7" descr="новый-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84" b="2284"/>
          <a:stretch>
            <a:fillRect/>
          </a:stretch>
        </p:blipFill>
        <p:spPr bwMode="auto">
          <a:xfrm rot="420000">
            <a:off x="3186929" y="1283823"/>
            <a:ext cx="5296382" cy="373778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2" descr="mhtml:file://C:\Users\user\Documents\флешка\A-DATA%20UFD\Анимашки\Блестяшки%20птицы_анимация.mht!http://www.nivagold.ru/raznoe/ptisi/ptisi1/PhotoCigog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1622554" cy="15722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epizodsspace.testpilot.ru/bibl/gagarin/doroga81/vkl0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764704"/>
            <a:ext cx="2631806" cy="3960440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786182" y="1000108"/>
            <a:ext cx="4979866" cy="5500726"/>
          </a:xfrm>
          <a:ln w="76200">
            <a:solidFill>
              <a:srgbClr val="66FF33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*Брат – Гагарин Валентин Алексеевич, 1924 г. рождения, участник ВОВ, плотник;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*Брат - Гагарин Борис Алексеевич, 1936 г.рождения, работал на Гжатском радиоламповом заводе;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*Сестра - Гагарина Зоя Алексеевна, 1927 г. рождения, участник ВОВ, медсестра работала в Гжатской больнице.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400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143511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Детские годы.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Юрий Гагарин (сидит в центре),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его старший брат Валентин, младший брат Борис и сестра Зоя.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2" descr="http://mos-saburovo.ru/images/gagarin/2s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124744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620688"/>
            <a:ext cx="3676398" cy="5681330"/>
          </a:xfrm>
        </p:spPr>
        <p:txBody>
          <a:bodyPr>
            <a:noAutofit/>
          </a:bodyPr>
          <a:lstStyle/>
          <a:p>
            <a:r>
              <a:rPr lang="ru-RU" sz="2400" dirty="0" smtClean="0"/>
              <a:t> В войну семья  оказалась в оккупации, многое пришлось пережить: и горечь отступления «наших», и «гуманное» отношение цивилизаторов из Европы, когда его младшего брата Бориса забавы ради подвесили за шарф так, что только чудом он остался жив.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786454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Землянка, в которой жила семья Гагариных во время оккупации.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Учёба: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8" descr="̃đà Ăàăàđèí - ïèîíåđ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692696"/>
            <a:ext cx="1714512" cy="2592288"/>
          </a:xfr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929190" y="1214422"/>
            <a:ext cx="3929090" cy="491650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1941 – поступил в 1 класс с.ш.с.Клушино;</a:t>
            </a:r>
          </a:p>
          <a:p>
            <a:r>
              <a:rPr lang="ru-RU" sz="2000" dirty="0" smtClean="0"/>
              <a:t>1945-1949 – учился в с.ш. г.Гжатск;</a:t>
            </a:r>
          </a:p>
          <a:p>
            <a:r>
              <a:rPr lang="ru-RU" sz="2000" dirty="0" smtClean="0"/>
              <a:t>1949-1951 – учащийся ремесленного училища №10 г.Люберцы (Московской области); специальность – формовщик – литейщик;</a:t>
            </a:r>
          </a:p>
          <a:p>
            <a:r>
              <a:rPr lang="ru-RU" sz="2000" dirty="0" smtClean="0"/>
              <a:t>1951 – окончил школу рабочей молодежи №1 г.Люберцы;</a:t>
            </a:r>
          </a:p>
          <a:p>
            <a:r>
              <a:rPr lang="ru-RU" sz="2000" dirty="0" smtClean="0"/>
              <a:t>1951-1955 – учащийся Саратовского индустриального техникума.</a:t>
            </a:r>
            <a:endParaRPr lang="ru-RU" sz="2000" dirty="0"/>
          </a:p>
        </p:txBody>
      </p:sp>
      <p:pic>
        <p:nvPicPr>
          <p:cNvPr id="13" name="Содержимое 3" descr="http://epizodsspace.testpilot.ru/bibl/gagarin/doroga81/vkl0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8605"/>
            <a:ext cx="1800200" cy="256834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7" descr="Юра Гагарин - ученик ремесленного училищ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79712" y="2852936"/>
            <a:ext cx="2232247" cy="33123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/>
                <a:cs typeface="Calibri"/>
              </a:rPr>
              <a:t>ӀӀ.</a:t>
            </a:r>
            <a:r>
              <a:rPr lang="ru-RU" sz="3600" b="1" dirty="0" smtClean="0"/>
              <a:t>Здесь меня учили летать</a:t>
            </a:r>
            <a:br>
              <a:rPr lang="ru-RU" sz="3600" b="1" dirty="0" smtClean="0"/>
            </a:br>
            <a:r>
              <a:rPr lang="ru-RU" sz="2000" dirty="0" smtClean="0"/>
              <a:t>(Саратовский аэроклуб, 1-е Чкаловское военное училище)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1954-1955 – занимался в Саратовском областном аэроклубе. Налетал 42 часа 23 мин., выполнил 196 полетов на самолете ЯК-18.</a:t>
            </a:r>
          </a:p>
          <a:p>
            <a:r>
              <a:rPr lang="ru-RU" dirty="0" smtClean="0"/>
              <a:t>1954 – совершил первый прыжок с парашютом ПД-47 с высоты 800 метров.</a:t>
            </a:r>
          </a:p>
          <a:p>
            <a:r>
              <a:rPr lang="ru-RU" dirty="0" smtClean="0"/>
              <a:t>В 1955 году поступил в 1-е Чкаловское военное авиационное училище лётчиков им. К. Е. Ворошилова в г.Оренбурге, которое окончил в 1957 по 1-му разряду.  Государственные экзамены по технике пилотирования и боевому применению сдал с оценкой «отлично».  С 1955 г. - в рядах Советской Армии.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1800" dirty="0"/>
          </a:p>
        </p:txBody>
      </p:sp>
      <p:pic>
        <p:nvPicPr>
          <p:cNvPr id="207876" name="Picture 4" descr="G:\гагарин\г2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571613"/>
            <a:ext cx="3240360" cy="21454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" name="Содержимое 3" descr="http://epizodsspace.testpilot.ru/bibl/gagarin/doroga81/vkl0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6124"/>
            <a:ext cx="1841579" cy="28791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20" y="182563"/>
            <a:ext cx="8416955" cy="103185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СЕМЬЯ ГАГАРИНА</a:t>
            </a:r>
          </a:p>
        </p:txBody>
      </p:sp>
      <p:pic>
        <p:nvPicPr>
          <p:cNvPr id="86022" name="Picture 6" descr="Гагар_семья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340768"/>
            <a:ext cx="3213621" cy="4464496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075238" y="1265238"/>
            <a:ext cx="3794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dirty="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572000" y="1340768"/>
            <a:ext cx="3960440" cy="4524315"/>
          </a:xfrm>
          <a:prstGeom prst="rect">
            <a:avLst/>
          </a:prstGeom>
          <a:noFill/>
          <a:ln w="76200" cmpd="thinThick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27 октября 1957 года Юрий Гагарин женился на Валентине Ивановне </a:t>
            </a:r>
            <a:r>
              <a:rPr lang="ru-RU" dirty="0" smtClean="0"/>
              <a:t>Горячевой, 1935 года рождения (окончила Оренбургское медицинское училище), </a:t>
            </a:r>
            <a:r>
              <a:rPr lang="ru-RU" dirty="0"/>
              <a:t>которая стала его верным соратником на многие годы. В их семье выросли две дочери - Лена и Галя</a:t>
            </a:r>
            <a:r>
              <a:rPr lang="ru-RU" dirty="0" smtClean="0"/>
              <a:t>. Елена Юрьевна, 1959 г.р., работает в музее изобразительных искусств им. А.С.Пушкина. Галина Юрьевна, 1961 г.р., преподаватель Государственной Академии им.Плеханова. 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1521</Words>
  <Application>Microsoft Office PowerPoint</Application>
  <PresentationFormat>Экран (4:3)</PresentationFormat>
  <Paragraphs>131</Paragraphs>
  <Slides>27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Аспект</vt:lpstr>
      <vt:lpstr>Бумажная</vt:lpstr>
      <vt:lpstr>Эркер</vt:lpstr>
      <vt:lpstr>Апекс</vt:lpstr>
      <vt:lpstr>Тема Office</vt:lpstr>
      <vt:lpstr>Открытая</vt:lpstr>
      <vt:lpstr>Поток</vt:lpstr>
      <vt:lpstr>Справедливость</vt:lpstr>
      <vt:lpstr>1_Открытая</vt:lpstr>
      <vt:lpstr>1_Изящная</vt:lpstr>
      <vt:lpstr>Техническая</vt:lpstr>
      <vt:lpstr>Трек</vt:lpstr>
      <vt:lpstr>1_Городская</vt:lpstr>
      <vt:lpstr> Презентация «СЫН ЗЕМЛИ И ЗВЁЗД»</vt:lpstr>
      <vt:lpstr>2011 год – год российской космонавтики</vt:lpstr>
      <vt:lpstr>Слайд 3</vt:lpstr>
      <vt:lpstr> Ӏ.ИСТОКИ (Детство и юность Ю.Гагарина)</vt:lpstr>
      <vt:lpstr>Слайд 5</vt:lpstr>
      <vt:lpstr>Слайд 6</vt:lpstr>
      <vt:lpstr>Учёба:</vt:lpstr>
      <vt:lpstr>ӀӀ.Здесь меня учили летать (Саратовский аэроклуб, 1-е Чкаловское военное училище)</vt:lpstr>
      <vt:lpstr>СЕМЬЯ ГАГАРИНА</vt:lpstr>
      <vt:lpstr>ӀӀӀ.Заполярье в судьбе Ю.Гагарина</vt:lpstr>
      <vt:lpstr>ӀV.Подготовка к полету  (Служба в отряде космонавтов;  космическая подготовка)</vt:lpstr>
      <vt:lpstr>    Королев и Гагарин. Они вместе прошли трудный этап, после которого дорога в космос стала и прямее и шире. Они встретились, чтобы навсегда остаться вместе в памяти народной - Главный конструктор и Первый космонавт. </vt:lpstr>
      <vt:lpstr>V. «Нам стал апрель космической вехою…»</vt:lpstr>
      <vt:lpstr>Слайд 14</vt:lpstr>
      <vt:lpstr>«Земля в иллюминаторах видна…»</vt:lpstr>
      <vt:lpstr>Слайд 16</vt:lpstr>
      <vt:lpstr>VӀ. Дорога в космос из Саратова</vt:lpstr>
      <vt:lpstr>   Рыцарь космоса</vt:lpstr>
      <vt:lpstr>Слайд 19</vt:lpstr>
      <vt:lpstr>VӀӀ. Его любила вся планета</vt:lpstr>
      <vt:lpstr>Но покоритель космоса не считал, что достиг вершин.  </vt:lpstr>
      <vt:lpstr>      VӀӀӀ. ПОСЛЕДНИЙ ВЫЛЕТ</vt:lpstr>
      <vt:lpstr>    МЕСТО ГИБЕЛИ</vt:lpstr>
      <vt:lpstr>ӀХ. Неповторимую улыбку Гагарина не забудут люди нашей планеты. </vt:lpstr>
      <vt:lpstr>Х. Иных миров живое притяженье</vt:lpstr>
      <vt:lpstr>Слайд 26</vt:lpstr>
      <vt:lpstr>Использованные ресурсы и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"Сын Земли и звёзд"</dc:title>
  <dc:creator>Утибаев Дамир; Утибаева О.А.</dc:creator>
  <cp:lastModifiedBy>user</cp:lastModifiedBy>
  <cp:revision>246</cp:revision>
  <dcterms:created xsi:type="dcterms:W3CDTF">2011-01-23T17:31:00Z</dcterms:created>
  <dcterms:modified xsi:type="dcterms:W3CDTF">2014-03-06T11:32:03Z</dcterms:modified>
</cp:coreProperties>
</file>