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61" r:id="rId4"/>
    <p:sldId id="260" r:id="rId5"/>
    <p:sldId id="262" r:id="rId6"/>
    <p:sldId id="263" r:id="rId7"/>
    <p:sldId id="270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CE8E-01C1-4BBF-80A8-2E1AC660C9FB}" type="datetimeFigureOut">
              <a:rPr lang="ru-RU" smtClean="0"/>
              <a:pPr/>
              <a:t>19.06.2011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3FC79E-41D7-4BEA-822C-3E00B7EB8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CE8E-01C1-4BBF-80A8-2E1AC660C9FB}" type="datetimeFigureOut">
              <a:rPr lang="ru-RU" smtClean="0"/>
              <a:pPr/>
              <a:t>19.06.2011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C79E-41D7-4BEA-822C-3E00B7EB8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CE8E-01C1-4BBF-80A8-2E1AC660C9FB}" type="datetimeFigureOut">
              <a:rPr lang="ru-RU" smtClean="0"/>
              <a:pPr/>
              <a:t>19.06.2011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C79E-41D7-4BEA-822C-3E00B7EB8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CE8E-01C1-4BBF-80A8-2E1AC660C9FB}" type="datetimeFigureOut">
              <a:rPr lang="ru-RU" smtClean="0"/>
              <a:pPr/>
              <a:t>19.06.2011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3FC79E-41D7-4BEA-822C-3E00B7EB8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CE8E-01C1-4BBF-80A8-2E1AC660C9FB}" type="datetimeFigureOut">
              <a:rPr lang="ru-RU" smtClean="0"/>
              <a:pPr/>
              <a:t>19.06.2011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C79E-41D7-4BEA-822C-3E00B7EB86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CE8E-01C1-4BBF-80A8-2E1AC660C9FB}" type="datetimeFigureOut">
              <a:rPr lang="ru-RU" smtClean="0"/>
              <a:pPr/>
              <a:t>19.06.2011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C79E-41D7-4BEA-822C-3E00B7EB8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CE8E-01C1-4BBF-80A8-2E1AC660C9FB}" type="datetimeFigureOut">
              <a:rPr lang="ru-RU" smtClean="0"/>
              <a:pPr/>
              <a:t>19.06.2011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D3FC79E-41D7-4BEA-822C-3E00B7EB86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CE8E-01C1-4BBF-80A8-2E1AC660C9FB}" type="datetimeFigureOut">
              <a:rPr lang="ru-RU" smtClean="0"/>
              <a:pPr/>
              <a:t>19.06.2011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C79E-41D7-4BEA-822C-3E00B7EB8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CE8E-01C1-4BBF-80A8-2E1AC660C9FB}" type="datetimeFigureOut">
              <a:rPr lang="ru-RU" smtClean="0"/>
              <a:pPr/>
              <a:t>19.06.2011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C79E-41D7-4BEA-822C-3E00B7EB8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CE8E-01C1-4BBF-80A8-2E1AC660C9FB}" type="datetimeFigureOut">
              <a:rPr lang="ru-RU" smtClean="0"/>
              <a:pPr/>
              <a:t>19.06.2011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C79E-41D7-4BEA-822C-3E00B7EB8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CE8E-01C1-4BBF-80A8-2E1AC660C9FB}" type="datetimeFigureOut">
              <a:rPr lang="ru-RU" smtClean="0"/>
              <a:pPr/>
              <a:t>19.06.2011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C79E-41D7-4BEA-822C-3E00B7EB86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35ACE8E-01C1-4BBF-80A8-2E1AC660C9FB}" type="datetimeFigureOut">
              <a:rPr lang="ru-RU" smtClean="0"/>
              <a:pPr/>
              <a:t>19.06.2011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3FC79E-41D7-4BEA-822C-3E00B7EB86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gif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Ученик\Мои документы\Мои рисунки\Новая папка\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71462"/>
            <a:ext cx="9144000" cy="685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103585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«Этот волшебный мир»</a:t>
            </a:r>
            <a:r>
              <a:rPr lang="ru-RU" sz="4400" b="1" i="1" dirty="0" smtClean="0">
                <a:solidFill>
                  <a:srgbClr val="FF0000"/>
                </a:solidFill>
              </a:rPr>
              <a:t/>
            </a:r>
            <a:br>
              <a:rPr lang="ru-RU" sz="4400" b="1" i="1" dirty="0" smtClean="0">
                <a:solidFill>
                  <a:srgbClr val="FF0000"/>
                </a:solidFill>
              </a:rPr>
            </a:br>
            <a:r>
              <a:rPr lang="ru-RU" b="1" i="1" dirty="0" smtClean="0"/>
              <a:t>(отчёт о проведении Недели книги в МОУ СОШ5 г.Белореченска)</a:t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4" name="Picture 2" descr="C:\Users\User\Desktop\книжкины именины\буратино.jpg"/>
          <p:cNvPicPr>
            <a:picLocks noChangeAspect="1" noChangeArrowheads="1"/>
          </p:cNvPicPr>
          <p:nvPr/>
        </p:nvPicPr>
        <p:blipFill>
          <a:blip r:embed="rId3" cstate="screen">
            <a:lum contrast="40000"/>
          </a:blip>
          <a:srcRect/>
          <a:stretch>
            <a:fillRect/>
          </a:stretch>
        </p:blipFill>
        <p:spPr bwMode="auto">
          <a:xfrm>
            <a:off x="0" y="1714488"/>
            <a:ext cx="2228850" cy="3429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1928803"/>
            <a:ext cx="4572000" cy="3170099"/>
          </a:xfrm>
          <a:prstGeom prst="rect">
            <a:avLst/>
          </a:prstGeom>
          <a:blipFill>
            <a:blip r:embed="rId4" cstate="screen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Calibri" pitchFamily="34" charset="0"/>
              </a:rPr>
              <a:t>Ещё раз о книге, о преданном 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Calibri" pitchFamily="34" charset="0"/>
              </a:rPr>
              <a:t>друге, давай потолкуем, дружок</a:t>
            </a:r>
            <a:r>
              <a:rPr lang="ru-RU" sz="3600" b="1" i="1" dirty="0" smtClean="0">
                <a:solidFill>
                  <a:srgbClr val="C00000"/>
                </a:solidFill>
                <a:latin typeface="Calibri" pitchFamily="34" charset="0"/>
              </a:rPr>
              <a:t>!</a:t>
            </a:r>
            <a:endParaRPr lang="ru-RU" sz="3600" dirty="0"/>
          </a:p>
        </p:txBody>
      </p:sp>
      <p:pic>
        <p:nvPicPr>
          <p:cNvPr id="7" name="Picture 12" descr="Рис8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144691" y="3643314"/>
            <a:ext cx="142876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81266624ef02"/>
          <p:cNvPicPr>
            <a:picLocks noChangeAspect="1" noChangeArrowheads="1"/>
          </p:cNvPicPr>
          <p:nvPr/>
        </p:nvPicPr>
        <p:blipFill>
          <a:blip r:embed="rId6" cstate="screen">
            <a:lum contrast="40000"/>
          </a:blip>
          <a:srcRect/>
          <a:stretch>
            <a:fillRect/>
          </a:stretch>
        </p:blipFill>
        <p:spPr bwMode="auto">
          <a:xfrm>
            <a:off x="5630863" y="4143380"/>
            <a:ext cx="3513137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screen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День шестой </a:t>
            </a:r>
            <a:r>
              <a:rPr lang="ru-RU" dirty="0" smtClean="0"/>
              <a:t>(2.04.2011)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85720" y="285728"/>
            <a:ext cx="3179793" cy="6572272"/>
          </a:xfrm>
          <a:blipFill>
            <a:blip r:embed="rId3" cstate="screen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Учащимся 8 «Б» класса(учитель </a:t>
            </a:r>
            <a:r>
              <a:rPr lang="ru-RU" sz="2400" dirty="0" err="1" smtClean="0"/>
              <a:t>Пшеничникова</a:t>
            </a:r>
            <a:r>
              <a:rPr lang="ru-RU" sz="2400" dirty="0" smtClean="0"/>
              <a:t> З.А.) </a:t>
            </a:r>
            <a:r>
              <a:rPr lang="ru-RU" sz="2400" dirty="0"/>
              <a:t>был представлен литературный портрет писателя, «Доброе, вечное в творчестве В.И. Лихоносова», творчество которого неразрывно связано с историей нашей Кубани </a:t>
            </a:r>
          </a:p>
          <a:p>
            <a:endParaRPr lang="ru-RU" dirty="0"/>
          </a:p>
        </p:txBody>
      </p:sp>
      <p:pic>
        <p:nvPicPr>
          <p:cNvPr id="19458" name="Picture 2" descr="C:\Users\User\Desktop\lichonosov_01__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>
            <a:lum contrast="30000"/>
          </a:blip>
          <a:srcRect/>
          <a:stretch>
            <a:fillRect/>
          </a:stretch>
        </p:blipFill>
        <p:spPr bwMode="auto">
          <a:xfrm>
            <a:off x="3420000" y="0"/>
            <a:ext cx="5724000" cy="43576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57554" y="4429132"/>
            <a:ext cx="5500726" cy="2308324"/>
          </a:xfrm>
          <a:prstGeom prst="rect">
            <a:avLst/>
          </a:prstGeom>
          <a:blipFill>
            <a:blip r:embed="rId2" cstate="screen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Почетному гражданину </a:t>
            </a:r>
            <a:r>
              <a:rPr lang="ru-RU" sz="2400" dirty="0" err="1" smtClean="0">
                <a:solidFill>
                  <a:srgbClr val="C00000"/>
                </a:solidFill>
              </a:rPr>
              <a:t>г.Краснодара,известному</a:t>
            </a:r>
            <a:r>
              <a:rPr lang="ru-RU" sz="2400" dirty="0" smtClean="0">
                <a:solidFill>
                  <a:srgbClr val="C00000"/>
                </a:solidFill>
              </a:rPr>
              <a:t> кубанскому </a:t>
            </a:r>
            <a:r>
              <a:rPr lang="ru-RU" sz="2400" dirty="0" err="1" smtClean="0">
                <a:solidFill>
                  <a:srgbClr val="C00000"/>
                </a:solidFill>
              </a:rPr>
              <a:t>писателю,написавшему</a:t>
            </a:r>
            <a:r>
              <a:rPr lang="ru-RU" sz="2400" dirty="0" smtClean="0">
                <a:solidFill>
                  <a:srgbClr val="C00000"/>
                </a:solidFill>
              </a:rPr>
              <a:t> замечательный роман «Наш маленький Париж»,  </a:t>
            </a:r>
            <a:r>
              <a:rPr lang="ru-RU" sz="2400" dirty="0">
                <a:solidFill>
                  <a:srgbClr val="C00000"/>
                </a:solidFill>
              </a:rPr>
              <a:t>Виктору Ивановичу Лихоносову 30 апреля 2011 года исполняется 75 ле</a:t>
            </a:r>
            <a:r>
              <a:rPr lang="ru-RU" sz="2400" dirty="0"/>
              <a:t>т.</a:t>
            </a:r>
          </a:p>
        </p:txBody>
      </p:sp>
      <p:pic>
        <p:nvPicPr>
          <p:cNvPr id="16386" name="Picture 2" descr="C:\Users\User\Desktop\книжкины именины\к неделя\солнце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57224" y="5214950"/>
            <a:ext cx="1676400" cy="136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060453" flipV="1">
            <a:off x="467224" y="639861"/>
            <a:ext cx="3008313" cy="5059600"/>
          </a:xfrm>
          <a:blipFill>
            <a:blip r:embed="rId2" cstate="screen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В заключение праздника были награждены лучшие читающие классы и учащиеся дипломами.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>
          <a:xfrm flipV="1">
            <a:off x="-5429320" y="760075"/>
            <a:ext cx="142877" cy="45719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4286248" y="273050"/>
            <a:ext cx="4500594" cy="6227784"/>
          </a:xfrm>
          <a:blipFill>
            <a:blip r:embed="rId3" cstate="screen">
              <a:lum/>
            </a:blip>
            <a:tile tx="0" ty="0" sx="100000" sy="100000" flip="none" algn="tl"/>
          </a:blipFill>
        </p:spPr>
        <p:txBody>
          <a:bodyPr>
            <a:normAutofit fontScale="55000" lnSpcReduction="20000"/>
          </a:bodyPr>
          <a:lstStyle/>
          <a:p>
            <a:r>
              <a:rPr lang="ru-RU" sz="5100" b="1" dirty="0" smtClean="0">
                <a:solidFill>
                  <a:srgbClr val="C00000"/>
                </a:solidFill>
              </a:rPr>
              <a:t>               ДИПЛОМ</a:t>
            </a:r>
            <a:endParaRPr lang="ru-RU" sz="5100" dirty="0">
              <a:solidFill>
                <a:srgbClr val="C00000"/>
              </a:solidFill>
            </a:endParaRPr>
          </a:p>
          <a:p>
            <a:r>
              <a:rPr lang="ru-RU" dirty="0"/>
              <a:t> </a:t>
            </a:r>
          </a:p>
          <a:p>
            <a:r>
              <a:rPr lang="ru-RU" b="1" dirty="0" smtClean="0"/>
              <a:t>                             </a:t>
            </a:r>
            <a:r>
              <a:rPr lang="en-US" b="1" dirty="0" smtClean="0"/>
              <a:t>I</a:t>
            </a:r>
            <a:r>
              <a:rPr lang="ru-RU" b="1" dirty="0" smtClean="0"/>
              <a:t>  </a:t>
            </a:r>
            <a:r>
              <a:rPr lang="ru-RU" b="1" dirty="0"/>
              <a:t>степени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b="1" dirty="0" smtClean="0"/>
              <a:t>                 </a:t>
            </a:r>
            <a:r>
              <a:rPr lang="ru-RU" sz="5100" b="1" dirty="0" smtClean="0">
                <a:solidFill>
                  <a:srgbClr val="C00000"/>
                </a:solidFill>
              </a:rPr>
              <a:t>Награждается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b="1" i="1" dirty="0"/>
              <a:t> </a:t>
            </a:r>
            <a:r>
              <a:rPr lang="ru-RU" b="1" i="1" dirty="0" smtClean="0"/>
              <a:t>  </a:t>
            </a:r>
            <a:r>
              <a:rPr lang="ru-RU" sz="3300" b="1" i="1" dirty="0" smtClean="0"/>
              <a:t>за </a:t>
            </a:r>
            <a:r>
              <a:rPr lang="ru-RU" sz="3300" b="1" i="1" dirty="0"/>
              <a:t>активное посещение библиотеки </a:t>
            </a:r>
            <a:endParaRPr lang="ru-RU" sz="3300" dirty="0"/>
          </a:p>
          <a:p>
            <a:r>
              <a:rPr lang="ru-RU" sz="3300" b="1" i="1" dirty="0" smtClean="0"/>
              <a:t>             в </a:t>
            </a:r>
            <a:r>
              <a:rPr lang="ru-RU" sz="3300" b="1" i="1" dirty="0"/>
              <a:t>2010 – 2011 учебном году</a:t>
            </a:r>
            <a:endParaRPr lang="ru-RU" sz="3300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 smtClean="0"/>
              <a:t>            МОУСОШ 5 г.Белореченск</a:t>
            </a:r>
            <a:endParaRPr lang="ru-RU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-246222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 flipV="1">
            <a:off x="-8358278" y="61013"/>
            <a:ext cx="1143008" cy="458093"/>
          </a:xfrm>
          <a:prstGeom prst="rect">
            <a:avLst/>
          </a:prstGeom>
          <a:noFill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22240983" y="3786190"/>
            <a:ext cx="17954671" cy="928694"/>
          </a:xfrm>
          <a:prstGeom prst="rect">
            <a:avLst/>
          </a:prstGeom>
          <a:noFill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28" y="4071942"/>
            <a:ext cx="2248133" cy="147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Ученик\Мои документы\Мои рисунки\Новая папка\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ДОКУМЕНТЫ школа ЛЕНА\ФОТО ШКОЛА\чит конф 3-4 класс 20.01.10\Копия IMG_0007.JPG"/>
          <p:cNvPicPr>
            <a:picLocks noChangeAspect="1" noChangeArrowheads="1"/>
          </p:cNvPicPr>
          <p:nvPr/>
        </p:nvPicPr>
        <p:blipFill>
          <a:blip r:embed="rId3" cstate="screen">
            <a:lum contrast="30000"/>
          </a:blip>
          <a:srcRect/>
          <a:stretch>
            <a:fillRect/>
          </a:stretch>
        </p:blipFill>
        <p:spPr bwMode="auto">
          <a:xfrm rot="20796283">
            <a:off x="853918" y="1250376"/>
            <a:ext cx="2881343" cy="2160000"/>
          </a:xfrm>
          <a:prstGeom prst="rect">
            <a:avLst/>
          </a:prstGeom>
          <a:noFill/>
        </p:spPr>
      </p:pic>
      <p:pic>
        <p:nvPicPr>
          <p:cNvPr id="7" name="Picture 2" descr="D:\ДОКУМЕНТЫ школа ЛЕНА\ФОТО ШКОЛА\чит конф 3-4 класс 20.01.10\Копия IMG_0048.JPG"/>
          <p:cNvPicPr>
            <a:picLocks noChangeAspect="1" noChangeArrowheads="1"/>
          </p:cNvPicPr>
          <p:nvPr/>
        </p:nvPicPr>
        <p:blipFill>
          <a:blip r:embed="rId4" cstate="screen">
            <a:lum contrast="40000"/>
          </a:blip>
          <a:srcRect/>
          <a:stretch>
            <a:fillRect/>
          </a:stretch>
        </p:blipFill>
        <p:spPr bwMode="auto">
          <a:xfrm>
            <a:off x="357158" y="3000372"/>
            <a:ext cx="2641229" cy="1980000"/>
          </a:xfrm>
          <a:prstGeom prst="rect">
            <a:avLst/>
          </a:prstGeom>
          <a:noFill/>
        </p:spPr>
      </p:pic>
      <p:pic>
        <p:nvPicPr>
          <p:cNvPr id="8" name="Picture 2" descr="D:\ДОКУМЕНТЫ школа ЛЕНА\ФОТО ШКОЛА\чит конф 3-4 класс 20.01.10\Копия IMG_0070.JPG"/>
          <p:cNvPicPr>
            <a:picLocks noChangeAspect="1" noChangeArrowheads="1"/>
          </p:cNvPicPr>
          <p:nvPr/>
        </p:nvPicPr>
        <p:blipFill>
          <a:blip r:embed="rId5" cstate="screen">
            <a:lum contrast="30000"/>
          </a:blip>
          <a:srcRect/>
          <a:stretch>
            <a:fillRect/>
          </a:stretch>
        </p:blipFill>
        <p:spPr bwMode="auto">
          <a:xfrm rot="484892">
            <a:off x="1522991" y="4624137"/>
            <a:ext cx="2929364" cy="21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 descr="D:\ДОКУМЕНТЫ школа ЛЕНА\ФОТО ШКОЛА\2010 бескозырка 4 кл\Копия IMG_0016.JPG"/>
          <p:cNvPicPr>
            <a:picLocks noChangeAspect="1" noChangeArrowheads="1"/>
          </p:cNvPicPr>
          <p:nvPr/>
        </p:nvPicPr>
        <p:blipFill>
          <a:blip r:embed="rId6" cstate="screen">
            <a:lum contrast="40000"/>
          </a:blip>
          <a:srcRect/>
          <a:stretch>
            <a:fillRect/>
          </a:stretch>
        </p:blipFill>
        <p:spPr bwMode="auto">
          <a:xfrm>
            <a:off x="4000496" y="2071678"/>
            <a:ext cx="2671745" cy="35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i="1" dirty="0">
                <a:solidFill>
                  <a:srgbClr val="C00000"/>
                </a:solidFill>
              </a:rPr>
              <a:t>Книга наш друг, без неё как без рук.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11" name="Picture 2" descr="C:\Users\User\Desktop\tvorchestvo_vistavka_more.jpg"/>
          <p:cNvPicPr>
            <a:picLocks noChangeAspect="1" noChangeArrowheads="1"/>
          </p:cNvPicPr>
          <p:nvPr/>
        </p:nvPicPr>
        <p:blipFill>
          <a:blip r:embed="rId7" cstate="screen">
            <a:lum contrast="40000"/>
          </a:blip>
          <a:srcRect/>
          <a:stretch>
            <a:fillRect/>
          </a:stretch>
        </p:blipFill>
        <p:spPr bwMode="auto">
          <a:xfrm>
            <a:off x="6500826" y="714356"/>
            <a:ext cx="2421754" cy="36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v.foto.radikal.ru/0703/3e/8f2c69cd839f.jpg"/>
          <p:cNvPicPr>
            <a:picLocks noChangeAspect="1" noChangeArrowheads="1"/>
          </p:cNvPicPr>
          <p:nvPr/>
        </p:nvPicPr>
        <p:blipFill>
          <a:blip r:embed="rId2" cstate="screen">
            <a:lum bright="-10000" contrast="30000"/>
          </a:blip>
          <a:srcRect/>
          <a:stretch>
            <a:fillRect/>
          </a:stretch>
        </p:blipFill>
        <p:spPr bwMode="auto">
          <a:xfrm>
            <a:off x="4357686" y="0"/>
            <a:ext cx="4786314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 rot="21214037">
            <a:off x="339240" y="342175"/>
            <a:ext cx="3980370" cy="6354633"/>
          </a:xfrm>
          <a:blipFill>
            <a:blip r:embed="rId3" cstate="screen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Презентация подготовлена </a:t>
            </a:r>
            <a:r>
              <a:rPr lang="ru-RU" sz="2800" dirty="0" smtClean="0">
                <a:solidFill>
                  <a:schemeClr val="tx2"/>
                </a:solidFill>
              </a:rPr>
              <a:t>руководителем МО учителей русского языка и литературы </a:t>
            </a:r>
            <a:r>
              <a:rPr lang="ru-RU" sz="3600" dirty="0" err="1" smtClean="0">
                <a:solidFill>
                  <a:srgbClr val="C00000"/>
                </a:solidFill>
              </a:rPr>
              <a:t>Пшеничниковой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З.</a:t>
            </a:r>
            <a:r>
              <a:rPr lang="ru-RU" sz="3600" dirty="0" smtClean="0">
                <a:solidFill>
                  <a:srgbClr val="C00000"/>
                </a:solidFill>
              </a:rPr>
              <a:t>А.</a:t>
            </a:r>
            <a:r>
              <a:rPr lang="ru-RU" sz="4000" dirty="0" smtClean="0">
                <a:solidFill>
                  <a:srgbClr val="C00000"/>
                </a:solidFill>
              </a:rPr>
              <a:t>.</a:t>
            </a:r>
            <a:endParaRPr lang="ru-RU" sz="2800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МОУ СОШ 5 г. </a:t>
            </a:r>
            <a:r>
              <a:rPr lang="ru-RU" dirty="0" smtClean="0">
                <a:solidFill>
                  <a:srgbClr val="C00000"/>
                </a:solidFill>
              </a:rPr>
              <a:t>Белореченска Краснодарского края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71472" y="672768"/>
          <a:ext cx="7931638" cy="5328000"/>
        </p:xfrm>
        <a:graphic>
          <a:graphicData uri="http://schemas.openxmlformats.org/presentationml/2006/ole">
            <p:oleObj spid="_x0000_s2050" name="Документ" r:id="rId3" imgW="9266698" imgH="622404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1094721"/>
            <a:ext cx="8572560" cy="5016758"/>
          </a:xfrm>
          <a:prstGeom prst="rect">
            <a:avLst/>
          </a:prstGeom>
          <a:blipFill>
            <a:blip r:embed="rId2" cstate="screen"/>
            <a:tile tx="0" ty="0" sx="100000" sy="100000" flip="none" algn="tl"/>
          </a:blip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много читает, тот много знает.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Прочёл новую книгу,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встретился с новым другом.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Книга наш друг, без неё как без рук.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Ты без книги, что птица без крыльев.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Не на пользу читать,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коли только вершки хватать.</a:t>
            </a: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 rot="300578">
            <a:off x="2630047" y="198700"/>
            <a:ext cx="6157570" cy="5316316"/>
          </a:xfrm>
          <a:blipFill>
            <a:blip r:embed="rId2" cstate="screen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Никто – кличка, данная главному герою, «выпускнику» банального детдома бандитами, расшифровывается просто: Николай Топоров, по имени и фамилии. Но это символ. В одной из самых богатых стран мира – теперешней России любой мальчишка простого происхождения в ответ на вопрос: «Ты кто?» наверняка сначала удивленно ответит: «никто…» и только потом – «человек». Так и скажет: «Никто... Человек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».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Читательская конференция по роману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А.Лиханова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«Никто», проведённая совместно с учителем Л.М.Платоновой в 7 «Д» классе.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86388"/>
            <a:ext cx="3428992" cy="1571612"/>
          </a:xfrm>
          <a:blipFill>
            <a:blip r:embed="rId3" cstate="screen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День первый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(28.03.2011)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pic>
        <p:nvPicPr>
          <p:cNvPr id="3074" name="Picture 2" descr="C:\Users\User\Desktop\никто.jpg"/>
          <p:cNvPicPr>
            <a:picLocks noChangeAspect="1" noChangeArrowheads="1"/>
          </p:cNvPicPr>
          <p:nvPr/>
        </p:nvPicPr>
        <p:blipFill>
          <a:blip r:embed="rId4" cstate="screen">
            <a:lum contrast="30000"/>
          </a:blip>
          <a:srcRect/>
          <a:stretch>
            <a:fillRect/>
          </a:stretch>
        </p:blipFill>
        <p:spPr bwMode="auto">
          <a:xfrm>
            <a:off x="214282" y="357166"/>
            <a:ext cx="2285509" cy="378621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-6215138" y="3714752"/>
            <a:ext cx="4714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ЧИТАТЕЛЬСКАЯ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КОНФЕРЕНЦИЯ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-642966"/>
            <a:ext cx="3008313" cy="3643338"/>
          </a:xfrm>
        </p:spPr>
        <p:txBody>
          <a:bodyPr/>
          <a:lstStyle/>
          <a:p>
            <a:r>
              <a:rPr lang="ru-RU" dirty="0" smtClean="0"/>
              <a:t>Литературная карта Кубани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0" y="1"/>
            <a:ext cx="3500430" cy="3643313"/>
          </a:xfrm>
          <a:blipFill>
            <a:blip r:embed="rId2" cstate="screen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День второй</a:t>
            </a:r>
            <a:r>
              <a:rPr lang="ru-RU" sz="2000" dirty="0" smtClean="0"/>
              <a:t>(29.03.2011)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2000" dirty="0" smtClean="0"/>
              <a:t>Учащиеся вместе с учительницей </a:t>
            </a:r>
            <a:r>
              <a:rPr lang="ru-RU" sz="2000" dirty="0" err="1" smtClean="0"/>
              <a:t>З.А.Пшеничниковой</a:t>
            </a:r>
            <a:r>
              <a:rPr lang="ru-RU" sz="2000" dirty="0" smtClean="0"/>
              <a:t> и библиотекарем Брагиной М.Я.совершили увлекательное путешествие в мир кубанской литературы</a:t>
            </a:r>
            <a:endParaRPr lang="ru-RU" sz="28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3" cstate="screen">
            <a:lum contrast="30000"/>
          </a:blip>
          <a:srcRect/>
          <a:stretch>
            <a:fillRect/>
          </a:stretch>
        </p:blipFill>
        <p:spPr bwMode="auto">
          <a:xfrm>
            <a:off x="3714744" y="214290"/>
            <a:ext cx="5429256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Книга Нестеренко"/>
          <p:cNvPicPr>
            <a:picLocks noChangeAspect="1" noChangeArrowheads="1"/>
          </p:cNvPicPr>
          <p:nvPr/>
        </p:nvPicPr>
        <p:blipFill>
          <a:blip r:embed="rId4" cstate="screen">
            <a:lum bright="-10000" contrast="40000"/>
          </a:blip>
          <a:srcRect/>
          <a:stretch>
            <a:fillRect/>
          </a:stretch>
        </p:blipFill>
        <p:spPr bwMode="auto">
          <a:xfrm rot="21013181">
            <a:off x="516454" y="3721344"/>
            <a:ext cx="2589100" cy="29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rot="21230493">
            <a:off x="445684" y="218"/>
            <a:ext cx="3008313" cy="857633"/>
          </a:xfrm>
          <a:blipFill>
            <a:blip r:embed="rId2" cstate="screen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День третий </a:t>
            </a:r>
            <a:r>
              <a:rPr lang="ru-RU" dirty="0" smtClean="0"/>
              <a:t>(30.03.2011)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928670"/>
            <a:ext cx="3008313" cy="5197493"/>
          </a:xfrm>
          <a:blipFill>
            <a:blip r:embed="rId3" cstate="screen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«Ещё раз о книге, о преданном друге, давай потолкуем, дружок»</a:t>
            </a:r>
          </a:p>
          <a:p>
            <a:pPr algn="ctr"/>
            <a:r>
              <a:rPr lang="ru-RU" sz="2000" dirty="0" smtClean="0"/>
              <a:t>Ребята </a:t>
            </a:r>
            <a:r>
              <a:rPr lang="ru-RU" sz="2000" dirty="0" smtClean="0"/>
              <a:t>вторых классов совершили очень интересное путешествие по занимательным страничкам (см. рисунок), где показывали свои знания произведений, творческие способности, </a:t>
            </a:r>
            <a:r>
              <a:rPr lang="ru-RU" sz="2000" dirty="0"/>
              <a:t> </a:t>
            </a:r>
            <a:r>
              <a:rPr lang="ru-RU" sz="2000" dirty="0" smtClean="0"/>
              <a:t>а также разгадывали кроссворды. Победители получили призы.</a:t>
            </a:r>
            <a:endParaRPr lang="ru-RU" sz="2000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>
            <a:lum contrast="30000"/>
          </a:blip>
          <a:stretch>
            <a:fillRect/>
          </a:stretch>
        </p:blipFill>
        <p:spPr bwMode="auto">
          <a:xfrm>
            <a:off x="4000496" y="0"/>
            <a:ext cx="4752976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Рис8"/>
          <p:cNvPicPr>
            <a:picLocks noChangeAspect="1" noChangeArrowheads="1" noCrop="1"/>
          </p:cNvPicPr>
          <p:nvPr/>
        </p:nvPicPr>
        <p:blipFill>
          <a:blip r:embed="rId5" cstate="screen">
            <a:lum contrast="20000"/>
          </a:blip>
          <a:srcRect/>
          <a:stretch>
            <a:fillRect/>
          </a:stretch>
        </p:blipFill>
        <p:spPr bwMode="auto">
          <a:xfrm>
            <a:off x="5429256" y="4338000"/>
            <a:ext cx="266824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0"/>
            <a:ext cx="3008313" cy="6858000"/>
          </a:xfrm>
          <a:blipFill>
            <a:blip r:embed="rId2" cstate="screen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Также в этот день была проведёна беседа  « 2011 год объявлен  Годом российской космонавтики в честь 50-летия первого полёта человека в космос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Первый гражданин вселенной</a:t>
            </a:r>
            <a:r>
              <a:rPr lang="ru-RU" sz="2400" dirty="0" smtClean="0">
                <a:solidFill>
                  <a:srgbClr val="FF0000"/>
                </a:solidFill>
              </a:rPr>
              <a:t>»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26" descr="c7bf15ad935e.jpg"/>
          <p:cNvPicPr>
            <a:picLocks noGrp="1" noChangeAspect="1"/>
          </p:cNvPicPr>
          <p:nvPr>
            <p:ph idx="4294967295"/>
          </p:nvPr>
        </p:nvPicPr>
        <p:blipFill>
          <a:blip r:embed="rId3" cstate="screen">
            <a:lum contrast="30000"/>
          </a:blip>
          <a:srcRect/>
          <a:stretch>
            <a:fillRect/>
          </a:stretch>
        </p:blipFill>
        <p:spPr>
          <a:xfrm>
            <a:off x="142844" y="3978275"/>
            <a:ext cx="2643206" cy="2879725"/>
          </a:xfrm>
        </p:spPr>
      </p:pic>
      <p:pic>
        <p:nvPicPr>
          <p:cNvPr id="6" name="Содержимое 19" descr="start_gagarina_raketa_vostok.jpg"/>
          <p:cNvPicPr>
            <a:picLocks noChangeAspect="1"/>
          </p:cNvPicPr>
          <p:nvPr/>
        </p:nvPicPr>
        <p:blipFill>
          <a:blip r:embed="rId4" cstate="screen">
            <a:lum contrast="40000"/>
          </a:blip>
          <a:srcRect/>
          <a:stretch>
            <a:fillRect/>
          </a:stretch>
        </p:blipFill>
        <p:spPr>
          <a:xfrm rot="629255">
            <a:off x="6039698" y="211650"/>
            <a:ext cx="2606381" cy="3060000"/>
          </a:xfrm>
          <a:prstGeom prst="rect">
            <a:avLst/>
          </a:prstGeom>
        </p:spPr>
      </p:pic>
      <p:pic>
        <p:nvPicPr>
          <p:cNvPr id="7" name="Содержимое 17" descr="303886.jpg"/>
          <p:cNvPicPr>
            <a:picLocks noChangeAspect="1"/>
          </p:cNvPicPr>
          <p:nvPr/>
        </p:nvPicPr>
        <p:blipFill>
          <a:blip r:embed="rId5" cstate="screen">
            <a:lum contrast="20000"/>
          </a:blip>
          <a:srcRect/>
          <a:stretch>
            <a:fillRect/>
          </a:stretch>
        </p:blipFill>
        <p:spPr>
          <a:xfrm>
            <a:off x="3571868" y="285728"/>
            <a:ext cx="2479933" cy="2664000"/>
          </a:xfrm>
          <a:prstGeom prst="rect">
            <a:avLst/>
          </a:prstGeom>
        </p:spPr>
      </p:pic>
      <p:pic>
        <p:nvPicPr>
          <p:cNvPr id="8" name="Содержимое 14" descr="view.jpeg"/>
          <p:cNvPicPr>
            <a:picLocks noChangeAspect="1"/>
          </p:cNvPicPr>
          <p:nvPr/>
        </p:nvPicPr>
        <p:blipFill>
          <a:blip r:embed="rId6" cstate="screen">
            <a:lum contrast="20000"/>
          </a:blip>
          <a:srcRect/>
          <a:stretch>
            <a:fillRect/>
          </a:stretch>
        </p:blipFill>
        <p:spPr>
          <a:xfrm>
            <a:off x="3786182" y="3286125"/>
            <a:ext cx="4762500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496" y="0"/>
            <a:ext cx="5143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tabLst>
                <a:tab pos="228600" algn="l"/>
              </a:tabLst>
              <a:defRPr/>
            </a:pPr>
            <a:r>
              <a:rPr lang="ru-RU" sz="24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</a:rPr>
              <a:t>«Из всех изобретений и открытий в науке и искусствах… на первом месте стоит книга». </a:t>
            </a:r>
          </a:p>
          <a:p>
            <a:pPr algn="r">
              <a:tabLst>
                <a:tab pos="228600" algn="l"/>
              </a:tabLst>
              <a:defRPr/>
            </a:pPr>
            <a:r>
              <a:rPr lang="ru-RU" sz="24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</a:rPr>
              <a:t>Ч.Диккенс</a:t>
            </a:r>
            <a:r>
              <a:rPr lang="ru-RU" b="1" dirty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</a:rPr>
              <a:t>.</a:t>
            </a:r>
            <a:endParaRPr lang="ru-RU" sz="2400" b="1" dirty="0">
              <a:ln w="1905"/>
              <a:blipFill>
                <a:blip r:embed="rId2"/>
                <a:tile tx="0" ty="0" sx="100000" sy="100000" flip="none" algn="tl"/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142984"/>
          </a:xfrm>
          <a:blipFill>
            <a:blip r:embed="rId3" cstate="screen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День четвёртый </a:t>
            </a:r>
            <a:r>
              <a:rPr lang="ru-RU" dirty="0" smtClean="0"/>
              <a:t>(31.03.2011)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 rot="21122456">
            <a:off x="470040" y="1113240"/>
            <a:ext cx="3008313" cy="5458138"/>
          </a:xfrm>
          <a:blipFill>
            <a:blip r:embed="rId4" cstate="screen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 algn="r">
              <a:tabLst>
                <a:tab pos="228600" algn="l"/>
              </a:tabLst>
              <a:defRPr/>
            </a:pPr>
            <a:r>
              <a:rPr lang="ru-RU" b="1" dirty="0" smtClean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</a:rPr>
              <a:t>.</a:t>
            </a:r>
            <a:endParaRPr lang="ru-RU" sz="1800" b="1" dirty="0">
              <a:ln w="1905"/>
              <a:blipFill>
                <a:blip r:embed="rId2"/>
                <a:tile tx="0" ty="0" sx="100000" sy="100000" flip="none" algn="tl"/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tabLst>
                <a:tab pos="228600" algn="l"/>
              </a:tabLst>
              <a:defRPr/>
            </a:pPr>
            <a:r>
              <a:rPr lang="ru-RU" sz="1800" dirty="0" smtClean="0">
                <a:solidFill>
                  <a:srgbClr val="C00000"/>
                </a:solidFill>
                <a:latin typeface="Bookman Old Style" pitchFamily="18" charset="0"/>
              </a:rPr>
              <a:t>Как устроена книга?</a:t>
            </a:r>
          </a:p>
          <a:p>
            <a:pPr algn="ctr">
              <a:tabLst>
                <a:tab pos="228600" algn="l"/>
              </a:tabLst>
              <a:defRPr/>
            </a:pPr>
            <a:r>
              <a:rPr lang="ru-RU" sz="1800" dirty="0" smtClean="0">
                <a:solidFill>
                  <a:srgbClr val="C00000"/>
                </a:solidFill>
                <a:latin typeface="Bookman Old Style" pitchFamily="18" charset="0"/>
              </a:rPr>
              <a:t> Об этом узнали второклашки.</a:t>
            </a:r>
          </a:p>
          <a:p>
            <a:pPr algn="ctr">
              <a:tabLst>
                <a:tab pos="228600" algn="l"/>
              </a:tabLst>
              <a:defRPr/>
            </a:pP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Bookman Old Style" pitchFamily="18" charset="0"/>
              </a:rPr>
              <a:t>какой бы ты дом 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ни вошёл,</a:t>
            </a:r>
            <a:endParaRPr lang="ru-RU" sz="2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Bookman Old Style" pitchFamily="18" charset="0"/>
              </a:rPr>
              <a:t>в какой бы                                    	семье ни побывал, везде обязательно увидишь книги — в шкафах, на полках, на столе, в школьной сумке, а у иных заядлых книгочеев... даже под подушкой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tabLst>
                <a:tab pos="228600" algn="l"/>
              </a:tabLst>
              <a:defRPr/>
            </a:pPr>
            <a:r>
              <a:rPr lang="ru-RU" sz="1600" dirty="0">
                <a:solidFill>
                  <a:schemeClr val="tx1"/>
                </a:solidFill>
                <a:latin typeface="Bookman Old Style" pitchFamily="18" charset="0"/>
              </a:rPr>
              <a:t>В какой бы ты дом ни</a:t>
            </a:r>
            <a:r>
              <a:rPr lang="ru-RU" sz="1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</a:rPr>
              <a:t>.</a:t>
            </a:r>
            <a:endParaRPr lang="ru-RU" sz="2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Bookman Old Style" pitchFamily="18" charset="0"/>
              </a:rPr>
              <a:t>, в какой бы                                    	семье ни побывал, везде обязательно увидишь книги — в шкафах, на полках, на столе, в школьной сумке, а у иных заядлых книгочеев... даже под подушкой.</a:t>
            </a:r>
            <a:endParaRPr lang="ru-RU" sz="20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tabLst>
                <a:tab pos="228600" algn="l"/>
              </a:tabLst>
              <a:defRPr/>
            </a:pPr>
            <a:r>
              <a:rPr lang="ru-RU" sz="1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</a:rPr>
              <a:t>«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0"/>
            <a:ext cx="5568950" cy="6858000"/>
          </a:xfrm>
          <a:blipFill>
            <a:blip r:embed="rId5" cstate="screen"/>
            <a:tile tx="0" ty="0" sx="100000" sy="100000" flip="none" algn="tl"/>
          </a:blipFill>
        </p:spPr>
        <p:txBody>
          <a:bodyPr/>
          <a:lstStyle/>
          <a:p>
            <a:pPr algn="r">
              <a:tabLst>
                <a:tab pos="228600" algn="l"/>
              </a:tabLst>
              <a:defRPr/>
            </a:pPr>
            <a:r>
              <a:rPr lang="ru-RU" b="1" dirty="0" smtClean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</a:rPr>
              <a:t>.</a:t>
            </a:r>
            <a:endParaRPr lang="ru-RU" sz="4000" b="1" dirty="0">
              <a:ln w="1905"/>
              <a:blipFill>
                <a:blip r:embed="rId2"/>
                <a:tile tx="0" ty="0" sx="100000" sy="100000" flip="none" algn="tl"/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http://korvenius.ucoz.ru/Scrinshot/Books_01.jpg"/>
          <p:cNvPicPr>
            <a:picLocks noChangeAspect="1" noChangeArrowheads="1"/>
          </p:cNvPicPr>
          <p:nvPr/>
        </p:nvPicPr>
        <p:blipFill>
          <a:blip r:embed="rId6" cstate="screen">
            <a:lum contrast="40000"/>
          </a:blip>
          <a:srcRect/>
          <a:stretch>
            <a:fillRect/>
          </a:stretch>
        </p:blipFill>
        <p:spPr bwMode="auto">
          <a:xfrm>
            <a:off x="3571868" y="4286256"/>
            <a:ext cx="5286412" cy="2769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www.kannimports.com/x_plagman_barn/linotype_machine.jpg"/>
          <p:cNvPicPr>
            <a:picLocks noChangeAspect="1" noChangeArrowheads="1"/>
          </p:cNvPicPr>
          <p:nvPr/>
        </p:nvPicPr>
        <p:blipFill>
          <a:blip r:embed="rId7" cstate="screen">
            <a:lum contrast="30000"/>
          </a:blip>
          <a:srcRect/>
          <a:stretch>
            <a:fillRect/>
          </a:stretch>
        </p:blipFill>
        <p:spPr bwMode="auto">
          <a:xfrm>
            <a:off x="3238953" y="0"/>
            <a:ext cx="5905047" cy="435769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2357430"/>
          </a:xfrm>
          <a:blipFill>
            <a:blip r:embed="rId2" cstate="screen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День пятый </a:t>
            </a:r>
            <a:r>
              <a:rPr lang="ru-RU" dirty="0" smtClean="0"/>
              <a:t>(1.04.2011)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</a:t>
            </a:r>
            <a:r>
              <a:rPr lang="ru-RU" sz="2700" dirty="0" smtClean="0">
                <a:solidFill>
                  <a:srgbClr val="C00000"/>
                </a:solidFill>
              </a:rPr>
              <a:t>Библиотечный                      дилижанс.</a:t>
            </a:r>
            <a:endParaRPr lang="ru-RU" sz="27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 rot="20783218">
            <a:off x="555188" y="2512219"/>
            <a:ext cx="3008313" cy="4054108"/>
          </a:xfrm>
          <a:blipFill>
            <a:blip r:embed="rId3" cstate="screen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На дилижансе </a:t>
            </a:r>
            <a:r>
              <a:rPr lang="ru-RU" sz="2800" dirty="0" err="1" smtClean="0"/>
              <a:t>четвероклашки</a:t>
            </a:r>
            <a:r>
              <a:rPr lang="ru-RU" sz="2800" dirty="0" smtClean="0"/>
              <a:t> </a:t>
            </a:r>
            <a:r>
              <a:rPr lang="ru-RU" sz="2800" dirty="0"/>
              <a:t> </a:t>
            </a:r>
            <a:r>
              <a:rPr lang="ru-RU" sz="2800" dirty="0" smtClean="0"/>
              <a:t>побывали в </a:t>
            </a:r>
            <a:r>
              <a:rPr lang="ru-RU" sz="2800" dirty="0" err="1" smtClean="0"/>
              <a:t>Книжкином</a:t>
            </a:r>
            <a:r>
              <a:rPr lang="ru-RU" sz="2800" dirty="0" smtClean="0"/>
              <a:t> дворце, в Заповеднике сказок, у Мудрой совы, в городке творческих идей.</a:t>
            </a:r>
            <a:endParaRPr lang="ru-RU" sz="2800" dirty="0"/>
          </a:p>
        </p:txBody>
      </p:sp>
      <p:pic>
        <p:nvPicPr>
          <p:cNvPr id="18434" name="Picture 2" descr="C:\Users\User\Desktop\дили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>
            <a:lum contrast="30000"/>
          </a:blip>
          <a:srcRect/>
          <a:stretch>
            <a:fillRect/>
          </a:stretch>
        </p:blipFill>
        <p:spPr bwMode="auto">
          <a:xfrm>
            <a:off x="3571868" y="0"/>
            <a:ext cx="5572132" cy="3816000"/>
          </a:xfrm>
          <a:prstGeom prst="rect">
            <a:avLst/>
          </a:prstGeom>
          <a:noFill/>
        </p:spPr>
      </p:pic>
      <p:pic>
        <p:nvPicPr>
          <p:cNvPr id="6" name="Picture 2" descr="http://imhobest.in.ua/uploads/posts/2009-01/1231716591_1231692042_bezimeni-1.jpg"/>
          <p:cNvPicPr>
            <a:picLocks noChangeAspect="1" noChangeArrowheads="1"/>
          </p:cNvPicPr>
          <p:nvPr/>
        </p:nvPicPr>
        <p:blipFill>
          <a:blip r:embed="rId5" cstate="screen">
            <a:lum contrast="30000"/>
          </a:blip>
          <a:srcRect/>
          <a:stretch>
            <a:fillRect/>
          </a:stretch>
        </p:blipFill>
        <p:spPr bwMode="auto">
          <a:xfrm>
            <a:off x="4429124" y="3609975"/>
            <a:ext cx="3476625" cy="3248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284</TotalTime>
  <Words>452</Words>
  <Application>Microsoft Office PowerPoint</Application>
  <PresentationFormat>Экран (4:3)</PresentationFormat>
  <Paragraphs>67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Трек</vt:lpstr>
      <vt:lpstr>Документ</vt:lpstr>
      <vt:lpstr>Слайд 1</vt:lpstr>
      <vt:lpstr>Слайд 2</vt:lpstr>
      <vt:lpstr>Слайд 3</vt:lpstr>
      <vt:lpstr>День первый (28.03.2011))</vt:lpstr>
      <vt:lpstr>Литературная карта Кубани </vt:lpstr>
      <vt:lpstr>День третий (30.03.2011)</vt:lpstr>
      <vt:lpstr>Слайд 7</vt:lpstr>
      <vt:lpstr>День четвёртый (31.03.2011)</vt:lpstr>
      <vt:lpstr>День пятый (1.04.2011)                Библиотечный                      дилижанс.</vt:lpstr>
      <vt:lpstr>День шестой (2.04.2011)</vt:lpstr>
      <vt:lpstr>В заключение праздника были награждены лучшие читающие классы и учащиеся дипломами.</vt:lpstr>
      <vt:lpstr>Книга наш друг, без неё как без рук.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«Этот волшебный мир» (отчёт о проведении Недели книги в МОУ СОШ5 г.Белореченска)</dc:title>
  <dc:creator>User</dc:creator>
  <cp:lastModifiedBy>User</cp:lastModifiedBy>
  <cp:revision>33</cp:revision>
  <dcterms:created xsi:type="dcterms:W3CDTF">2011-03-31T15:50:27Z</dcterms:created>
  <dcterms:modified xsi:type="dcterms:W3CDTF">2011-06-19T17:02:28Z</dcterms:modified>
</cp:coreProperties>
</file>