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handoutMasterIdLst>
    <p:handoutMasterId r:id="rId21"/>
  </p:handoutMasterIdLst>
  <p:sldIdLst>
    <p:sldId id="276" r:id="rId2"/>
    <p:sldId id="291" r:id="rId3"/>
    <p:sldId id="292" r:id="rId4"/>
    <p:sldId id="293" r:id="rId5"/>
    <p:sldId id="294" r:id="rId6"/>
    <p:sldId id="271" r:id="rId7"/>
    <p:sldId id="269" r:id="rId8"/>
    <p:sldId id="259" r:id="rId9"/>
    <p:sldId id="262" r:id="rId10"/>
    <p:sldId id="263" r:id="rId11"/>
    <p:sldId id="267" r:id="rId12"/>
    <p:sldId id="265" r:id="rId13"/>
    <p:sldId id="266" r:id="rId14"/>
    <p:sldId id="283" r:id="rId15"/>
    <p:sldId id="281" r:id="rId16"/>
    <p:sldId id="290" r:id="rId17"/>
    <p:sldId id="295" r:id="rId18"/>
    <p:sldId id="296" r:id="rId19"/>
    <p:sldId id="297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8E0000"/>
    <a:srgbClr val="FF7C8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3A2AAC-EBCB-4419-A65D-F2DFFC39F548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099D846-9D36-4722-927E-6A123DFCA82A}">
      <dgm:prSet custT="1"/>
      <dgm:spPr/>
      <dgm:t>
        <a:bodyPr/>
        <a:lstStyle/>
        <a:p>
          <a:pPr rtl="0"/>
          <a:r>
            <a:rPr lang="ru-RU" sz="3200" b="1" dirty="0" smtClean="0">
              <a:solidFill>
                <a:schemeClr val="bg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1. Скрытая</a:t>
          </a:r>
          <a:endParaRPr lang="ru-RU" sz="3200" dirty="0">
            <a:solidFill>
              <a:schemeClr val="bg1">
                <a:lumMod val="95000"/>
                <a:lumOff val="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FF3ABC62-C3B2-4419-A968-C0FEDAFB7031}" type="parTrans" cxnId="{8026929B-980F-4383-B8AC-14BDBD3A32A0}">
      <dgm:prSet/>
      <dgm:spPr/>
      <dgm:t>
        <a:bodyPr/>
        <a:lstStyle/>
        <a:p>
          <a:endParaRPr lang="ru-RU"/>
        </a:p>
      </dgm:t>
    </dgm:pt>
    <dgm:pt modelId="{FBA9A528-E1F2-49C6-BF07-9B713D283F27}" type="sibTrans" cxnId="{8026929B-980F-4383-B8AC-14BDBD3A32A0}">
      <dgm:prSet/>
      <dgm:spPr/>
      <dgm:t>
        <a:bodyPr/>
        <a:lstStyle/>
        <a:p>
          <a:endParaRPr lang="ru-RU"/>
        </a:p>
      </dgm:t>
    </dgm:pt>
    <dgm:pt modelId="{ECDF1C87-74B0-45EB-A805-46AEE55AF805}">
      <dgm:prSet custT="1"/>
      <dgm:spPr/>
      <dgm:t>
        <a:bodyPr/>
        <a:lstStyle/>
        <a:p>
          <a:pPr rtl="0"/>
          <a:r>
            <a:rPr lang="ru-RU" sz="3200" b="1" dirty="0" smtClean="0">
              <a:solidFill>
                <a:schemeClr val="bg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2. Заражение вирусом ВИЧ</a:t>
          </a:r>
          <a:endParaRPr lang="ru-RU" sz="3200" dirty="0">
            <a:solidFill>
              <a:schemeClr val="bg1">
                <a:lumMod val="95000"/>
                <a:lumOff val="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FC7B0BCA-DA85-41E5-857E-C9819770B7CB}" type="parTrans" cxnId="{EBA3E23F-B46C-423F-A368-9C4CDD42C4B5}">
      <dgm:prSet/>
      <dgm:spPr/>
      <dgm:t>
        <a:bodyPr/>
        <a:lstStyle/>
        <a:p>
          <a:endParaRPr lang="ru-RU"/>
        </a:p>
      </dgm:t>
    </dgm:pt>
    <dgm:pt modelId="{561BC61C-9D65-4221-90E4-060F34168AA1}" type="sibTrans" cxnId="{EBA3E23F-B46C-423F-A368-9C4CDD42C4B5}">
      <dgm:prSet/>
      <dgm:spPr/>
      <dgm:t>
        <a:bodyPr/>
        <a:lstStyle/>
        <a:p>
          <a:endParaRPr lang="ru-RU"/>
        </a:p>
      </dgm:t>
    </dgm:pt>
    <dgm:pt modelId="{34D3C9BE-2B28-4C14-BE2C-DD45475B7F5F}">
      <dgm:prSet custT="1"/>
      <dgm:spPr/>
      <dgm:t>
        <a:bodyPr/>
        <a:lstStyle/>
        <a:p>
          <a:pPr rtl="0"/>
          <a:r>
            <a:rPr lang="ru-RU" sz="3200" b="1" dirty="0" smtClean="0">
              <a:solidFill>
                <a:schemeClr val="bg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3. СПИД</a:t>
          </a:r>
          <a:endParaRPr lang="ru-RU" sz="3200" dirty="0">
            <a:solidFill>
              <a:schemeClr val="bg1">
                <a:lumMod val="95000"/>
                <a:lumOff val="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3EE6DE40-FD78-4687-B657-D347FD26E947}" type="parTrans" cxnId="{CBAD4EE1-B936-439C-BAC2-1223C69D6F58}">
      <dgm:prSet/>
      <dgm:spPr/>
      <dgm:t>
        <a:bodyPr/>
        <a:lstStyle/>
        <a:p>
          <a:endParaRPr lang="ru-RU"/>
        </a:p>
      </dgm:t>
    </dgm:pt>
    <dgm:pt modelId="{23C7AB02-76A2-4AE1-BD4B-38F97945D210}" type="sibTrans" cxnId="{CBAD4EE1-B936-439C-BAC2-1223C69D6F58}">
      <dgm:prSet/>
      <dgm:spPr/>
      <dgm:t>
        <a:bodyPr/>
        <a:lstStyle/>
        <a:p>
          <a:endParaRPr lang="ru-RU"/>
        </a:p>
      </dgm:t>
    </dgm:pt>
    <dgm:pt modelId="{EC357DF6-59C6-4AF3-95A7-E78A3E337E5C}" type="pres">
      <dgm:prSet presAssocID="{A33A2AAC-EBCB-4419-A65D-F2DFFC39F548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9E2F7BD-1C03-461A-9296-5C792D68221E}" type="pres">
      <dgm:prSet presAssocID="{3099D846-9D36-4722-927E-6A123DFCA82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38301B-4F7F-45B5-B95C-E2BE01688DE0}" type="pres">
      <dgm:prSet presAssocID="{FBA9A528-E1F2-49C6-BF07-9B713D283F27}" presName="sibTrans" presStyleLbl="sibTrans2D1" presStyleIdx="0" presStyleCnt="2"/>
      <dgm:spPr/>
      <dgm:t>
        <a:bodyPr/>
        <a:lstStyle/>
        <a:p>
          <a:endParaRPr lang="ru-RU"/>
        </a:p>
      </dgm:t>
    </dgm:pt>
    <dgm:pt modelId="{32D458DE-3327-41CC-BC2B-03DD479CF0CA}" type="pres">
      <dgm:prSet presAssocID="{FBA9A528-E1F2-49C6-BF07-9B713D283F27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4EACF688-8778-4EDA-8AD9-4819EFD31929}" type="pres">
      <dgm:prSet presAssocID="{ECDF1C87-74B0-45EB-A805-46AEE55AF80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3114BB-0B39-490A-8349-A871B5CE4E6C}" type="pres">
      <dgm:prSet presAssocID="{561BC61C-9D65-4221-90E4-060F34168AA1}" presName="sibTrans" presStyleLbl="sibTrans2D1" presStyleIdx="1" presStyleCnt="2"/>
      <dgm:spPr/>
      <dgm:t>
        <a:bodyPr/>
        <a:lstStyle/>
        <a:p>
          <a:endParaRPr lang="ru-RU"/>
        </a:p>
      </dgm:t>
    </dgm:pt>
    <dgm:pt modelId="{D53C0A0C-8019-4334-8791-A5B0294B2C2A}" type="pres">
      <dgm:prSet presAssocID="{561BC61C-9D65-4221-90E4-060F34168AA1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59EA2A6F-3065-4F05-BE0D-B1075F09D9B0}" type="pres">
      <dgm:prSet presAssocID="{34D3C9BE-2B28-4C14-BE2C-DD45475B7F5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7E34719-AEF8-42C3-BEB1-28CDE35763AE}" type="presOf" srcId="{561BC61C-9D65-4221-90E4-060F34168AA1}" destId="{253114BB-0B39-490A-8349-A871B5CE4E6C}" srcOrd="0" destOrd="0" presId="urn:microsoft.com/office/officeart/2005/8/layout/process2"/>
    <dgm:cxn modelId="{357F156D-D6EA-4E39-9FA3-E9A226CA12F2}" type="presOf" srcId="{34D3C9BE-2B28-4C14-BE2C-DD45475B7F5F}" destId="{59EA2A6F-3065-4F05-BE0D-B1075F09D9B0}" srcOrd="0" destOrd="0" presId="urn:microsoft.com/office/officeart/2005/8/layout/process2"/>
    <dgm:cxn modelId="{1A3D94B3-6E3B-47D5-80CB-76266455C80F}" type="presOf" srcId="{ECDF1C87-74B0-45EB-A805-46AEE55AF805}" destId="{4EACF688-8778-4EDA-8AD9-4819EFD31929}" srcOrd="0" destOrd="0" presId="urn:microsoft.com/office/officeart/2005/8/layout/process2"/>
    <dgm:cxn modelId="{1AB5A007-E586-4BFA-B856-D59422703AB8}" type="presOf" srcId="{FBA9A528-E1F2-49C6-BF07-9B713D283F27}" destId="{1238301B-4F7F-45B5-B95C-E2BE01688DE0}" srcOrd="0" destOrd="0" presId="urn:microsoft.com/office/officeart/2005/8/layout/process2"/>
    <dgm:cxn modelId="{4EC80A4F-BBAB-4423-8C17-F08A4EC8065A}" type="presOf" srcId="{A33A2AAC-EBCB-4419-A65D-F2DFFC39F548}" destId="{EC357DF6-59C6-4AF3-95A7-E78A3E337E5C}" srcOrd="0" destOrd="0" presId="urn:microsoft.com/office/officeart/2005/8/layout/process2"/>
    <dgm:cxn modelId="{E8CC8250-1374-43A5-9F1B-09F9B2B63A54}" type="presOf" srcId="{561BC61C-9D65-4221-90E4-060F34168AA1}" destId="{D53C0A0C-8019-4334-8791-A5B0294B2C2A}" srcOrd="1" destOrd="0" presId="urn:microsoft.com/office/officeart/2005/8/layout/process2"/>
    <dgm:cxn modelId="{7E87BA2B-AA68-4CB1-B052-2776AC93A13D}" type="presOf" srcId="{3099D846-9D36-4722-927E-6A123DFCA82A}" destId="{39E2F7BD-1C03-461A-9296-5C792D68221E}" srcOrd="0" destOrd="0" presId="urn:microsoft.com/office/officeart/2005/8/layout/process2"/>
    <dgm:cxn modelId="{EBA3E23F-B46C-423F-A368-9C4CDD42C4B5}" srcId="{A33A2AAC-EBCB-4419-A65D-F2DFFC39F548}" destId="{ECDF1C87-74B0-45EB-A805-46AEE55AF805}" srcOrd="1" destOrd="0" parTransId="{FC7B0BCA-DA85-41E5-857E-C9819770B7CB}" sibTransId="{561BC61C-9D65-4221-90E4-060F34168AA1}"/>
    <dgm:cxn modelId="{8026929B-980F-4383-B8AC-14BDBD3A32A0}" srcId="{A33A2AAC-EBCB-4419-A65D-F2DFFC39F548}" destId="{3099D846-9D36-4722-927E-6A123DFCA82A}" srcOrd="0" destOrd="0" parTransId="{FF3ABC62-C3B2-4419-A968-C0FEDAFB7031}" sibTransId="{FBA9A528-E1F2-49C6-BF07-9B713D283F27}"/>
    <dgm:cxn modelId="{D191AA27-22E6-418D-B160-FCD7E27048F6}" type="presOf" srcId="{FBA9A528-E1F2-49C6-BF07-9B713D283F27}" destId="{32D458DE-3327-41CC-BC2B-03DD479CF0CA}" srcOrd="1" destOrd="0" presId="urn:microsoft.com/office/officeart/2005/8/layout/process2"/>
    <dgm:cxn modelId="{CBAD4EE1-B936-439C-BAC2-1223C69D6F58}" srcId="{A33A2AAC-EBCB-4419-A65D-F2DFFC39F548}" destId="{34D3C9BE-2B28-4C14-BE2C-DD45475B7F5F}" srcOrd="2" destOrd="0" parTransId="{3EE6DE40-FD78-4687-B657-D347FD26E947}" sibTransId="{23C7AB02-76A2-4AE1-BD4B-38F97945D210}"/>
    <dgm:cxn modelId="{F99D857A-95ED-4A2F-99F5-CB47676D85CA}" type="presParOf" srcId="{EC357DF6-59C6-4AF3-95A7-E78A3E337E5C}" destId="{39E2F7BD-1C03-461A-9296-5C792D68221E}" srcOrd="0" destOrd="0" presId="urn:microsoft.com/office/officeart/2005/8/layout/process2"/>
    <dgm:cxn modelId="{93705207-E8B6-414B-A0DC-86B8B31BAADB}" type="presParOf" srcId="{EC357DF6-59C6-4AF3-95A7-E78A3E337E5C}" destId="{1238301B-4F7F-45B5-B95C-E2BE01688DE0}" srcOrd="1" destOrd="0" presId="urn:microsoft.com/office/officeart/2005/8/layout/process2"/>
    <dgm:cxn modelId="{F1317D5C-1DFC-4D39-8A42-726CDEE17092}" type="presParOf" srcId="{1238301B-4F7F-45B5-B95C-E2BE01688DE0}" destId="{32D458DE-3327-41CC-BC2B-03DD479CF0CA}" srcOrd="0" destOrd="0" presId="urn:microsoft.com/office/officeart/2005/8/layout/process2"/>
    <dgm:cxn modelId="{4B451653-5EB1-4A13-8AB5-AA338BB9E4F9}" type="presParOf" srcId="{EC357DF6-59C6-4AF3-95A7-E78A3E337E5C}" destId="{4EACF688-8778-4EDA-8AD9-4819EFD31929}" srcOrd="2" destOrd="0" presId="urn:microsoft.com/office/officeart/2005/8/layout/process2"/>
    <dgm:cxn modelId="{253D16A5-E91D-468B-908A-4188E0D7203B}" type="presParOf" srcId="{EC357DF6-59C6-4AF3-95A7-E78A3E337E5C}" destId="{253114BB-0B39-490A-8349-A871B5CE4E6C}" srcOrd="3" destOrd="0" presId="urn:microsoft.com/office/officeart/2005/8/layout/process2"/>
    <dgm:cxn modelId="{524E2776-163B-402B-B609-88BEC8DF2AFD}" type="presParOf" srcId="{253114BB-0B39-490A-8349-A871B5CE4E6C}" destId="{D53C0A0C-8019-4334-8791-A5B0294B2C2A}" srcOrd="0" destOrd="0" presId="urn:microsoft.com/office/officeart/2005/8/layout/process2"/>
    <dgm:cxn modelId="{9E6EFD47-01A0-4F5E-B316-E7A3D19EE8F5}" type="presParOf" srcId="{EC357DF6-59C6-4AF3-95A7-E78A3E337E5C}" destId="{59EA2A6F-3065-4F05-BE0D-B1075F09D9B0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9E2F7BD-1C03-461A-9296-5C792D68221E}">
      <dsp:nvSpPr>
        <dsp:cNvPr id="0" name=""/>
        <dsp:cNvSpPr/>
      </dsp:nvSpPr>
      <dsp:spPr>
        <a:xfrm>
          <a:off x="2127" y="2127"/>
          <a:ext cx="4353462" cy="10883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bg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1. Скрытая</a:t>
          </a:r>
          <a:endParaRPr lang="ru-RU" sz="3200" kern="1200" dirty="0">
            <a:solidFill>
              <a:schemeClr val="bg1">
                <a:lumMod val="95000"/>
                <a:lumOff val="5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2127" y="2127"/>
        <a:ext cx="4353462" cy="1088365"/>
      </dsp:txXfrm>
    </dsp:sp>
    <dsp:sp modelId="{1238301B-4F7F-45B5-B95C-E2BE01688DE0}">
      <dsp:nvSpPr>
        <dsp:cNvPr id="0" name=""/>
        <dsp:cNvSpPr/>
      </dsp:nvSpPr>
      <dsp:spPr>
        <a:xfrm rot="5400000">
          <a:off x="1974790" y="1117702"/>
          <a:ext cx="408137" cy="4897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 rot="5400000">
        <a:off x="1974790" y="1117702"/>
        <a:ext cx="408137" cy="489764"/>
      </dsp:txXfrm>
    </dsp:sp>
    <dsp:sp modelId="{4EACF688-8778-4EDA-8AD9-4819EFD31929}">
      <dsp:nvSpPr>
        <dsp:cNvPr id="0" name=""/>
        <dsp:cNvSpPr/>
      </dsp:nvSpPr>
      <dsp:spPr>
        <a:xfrm>
          <a:off x="2127" y="1634676"/>
          <a:ext cx="4353462" cy="10883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bg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2. Заражение вирусом ВИЧ</a:t>
          </a:r>
          <a:endParaRPr lang="ru-RU" sz="3200" kern="1200" dirty="0">
            <a:solidFill>
              <a:schemeClr val="bg1">
                <a:lumMod val="95000"/>
                <a:lumOff val="5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2127" y="1634676"/>
        <a:ext cx="4353462" cy="1088365"/>
      </dsp:txXfrm>
    </dsp:sp>
    <dsp:sp modelId="{253114BB-0B39-490A-8349-A871B5CE4E6C}">
      <dsp:nvSpPr>
        <dsp:cNvPr id="0" name=""/>
        <dsp:cNvSpPr/>
      </dsp:nvSpPr>
      <dsp:spPr>
        <a:xfrm rot="5400000">
          <a:off x="1974790" y="2750250"/>
          <a:ext cx="408137" cy="4897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 rot="5400000">
        <a:off x="1974790" y="2750250"/>
        <a:ext cx="408137" cy="489764"/>
      </dsp:txXfrm>
    </dsp:sp>
    <dsp:sp modelId="{59EA2A6F-3065-4F05-BE0D-B1075F09D9B0}">
      <dsp:nvSpPr>
        <dsp:cNvPr id="0" name=""/>
        <dsp:cNvSpPr/>
      </dsp:nvSpPr>
      <dsp:spPr>
        <a:xfrm>
          <a:off x="2127" y="3267224"/>
          <a:ext cx="4353462" cy="10883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bg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3. СПИД</a:t>
          </a:r>
          <a:endParaRPr lang="ru-RU" sz="3200" kern="1200" dirty="0">
            <a:solidFill>
              <a:schemeClr val="bg1">
                <a:lumMod val="95000"/>
                <a:lumOff val="5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2127" y="3267224"/>
        <a:ext cx="4353462" cy="10883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E853B6-8FED-474A-8019-63B4A256F9BE}" type="datetimeFigureOut">
              <a:rPr lang="ru-RU" smtClean="0"/>
              <a:pPr/>
              <a:t>07.12.2012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BFACE3-C63C-4DA2-80A7-97A3BD80B37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BE6CBE1-D5FF-4047-8FB0-BC6D832C6DB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2813F8-7DCE-4461-A17E-2DDCEEA55D0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154888-3CAC-40FA-85C1-42DC47FCD19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1C05F5-43E5-4F4E-9515-A678FC5946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671A3E2C-3C50-49DF-BC98-36B595A1557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2943DD-9F0C-42CB-98B8-2D9165B8B35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390FBC-FA65-438D-8044-906FD521DDB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D9EF82-69E4-4A8A-8629-5EE137E2020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4B3DBD-931B-4EEA-BA84-1770E0AC5BA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6F43A9-BB7F-415B-85C6-EE88B488F6F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8CEB2263-031E-4D56-BDB4-ED71AD9DC0C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0C12A8C-67E3-4A52-9D49-27B0BAC1662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alphaModFix amt="70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33B95DA8-DCCD-4920-A1C6-765606769CD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6" descr="21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313" y="357188"/>
            <a:ext cx="414337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0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457200" y="5500702"/>
            <a:ext cx="8229600" cy="952486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4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СПИД – чума </a:t>
            </a:r>
            <a:r>
              <a:rPr lang="en-US" sz="4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XXI </a:t>
            </a:r>
            <a:r>
              <a:rPr lang="ru-RU" sz="4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века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Rectangle 5"/>
          <p:cNvSpPr>
            <a:spLocks noGrp="1" noRot="1" noChangeArrowheads="1"/>
          </p:cNvSpPr>
          <p:nvPr>
            <p:ph type="title"/>
          </p:nvPr>
        </p:nvSpPr>
        <p:spPr>
          <a:xfrm>
            <a:off x="428596" y="5000636"/>
            <a:ext cx="8229600" cy="1023924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4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Как передаётся болезнь?</a:t>
            </a:r>
          </a:p>
        </p:txBody>
      </p:sp>
      <p:pic>
        <p:nvPicPr>
          <p:cNvPr id="25607" name="Picture 7" descr="1072099734248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642918"/>
            <a:ext cx="5761037" cy="411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428596" y="928670"/>
            <a:ext cx="4714908" cy="2000264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при вступлении в половые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контакты со случайными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или неизвестными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партнерами.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sz="4800" b="1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b="1" dirty="0" smtClean="0"/>
          </a:p>
        </p:txBody>
      </p:sp>
      <p:sp>
        <p:nvSpPr>
          <p:cNvPr id="307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57158" y="285728"/>
            <a:ext cx="4714908" cy="657244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4000" dirty="0" smtClean="0">
                <a:solidFill>
                  <a:srgbClr val="8E0000"/>
                </a:solidFill>
                <a:latin typeface="Arial" pitchFamily="34" charset="0"/>
                <a:cs typeface="Arial" pitchFamily="34" charset="0"/>
              </a:rPr>
              <a:t>Половым путем</a:t>
            </a:r>
          </a:p>
        </p:txBody>
      </p:sp>
      <p:pic>
        <p:nvPicPr>
          <p:cNvPr id="170008" name="Picture 24" descr="000202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571480"/>
            <a:ext cx="34067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000496" y="3286124"/>
            <a:ext cx="4857784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3600" dirty="0" smtClean="0">
                <a:solidFill>
                  <a:srgbClr val="8E0000"/>
                </a:solidFill>
                <a:latin typeface="Arial" pitchFamily="34" charset="0"/>
                <a:cs typeface="Arial" pitchFamily="34" charset="0"/>
              </a:rPr>
              <a:t>От инфицированной матери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во время беременности,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при родах,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через грудное молоко ВИЧ инфицированной матери</a:t>
            </a:r>
          </a:p>
          <a:p>
            <a:endParaRPr lang="ru-RU" dirty="0"/>
          </a:p>
        </p:txBody>
      </p:sp>
      <p:pic>
        <p:nvPicPr>
          <p:cNvPr id="8194" name="Picture 2" descr="http://altfast.ru/uploads/posts/2010-03/1268303170_2.jpg"/>
          <p:cNvPicPr>
            <a:picLocks noChangeAspect="1" noChangeArrowheads="1"/>
          </p:cNvPicPr>
          <p:nvPr/>
        </p:nvPicPr>
        <p:blipFill>
          <a:blip r:embed="rId3" cstate="print"/>
          <a:srcRect r="3284" b="6934"/>
          <a:stretch>
            <a:fillRect/>
          </a:stretch>
        </p:blipFill>
        <p:spPr bwMode="auto">
          <a:xfrm>
            <a:off x="571472" y="3071810"/>
            <a:ext cx="3357586" cy="32308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571472" y="1357298"/>
            <a:ext cx="8229600" cy="584193"/>
          </a:xfrm>
        </p:spPr>
        <p:txBody>
          <a:bodyPr>
            <a:noAutofit/>
          </a:bodyPr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при использовании общих шприцов.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6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14282" y="428604"/>
            <a:ext cx="8785225" cy="71439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3600" dirty="0" smtClean="0">
                <a:solidFill>
                  <a:srgbClr val="8E0000"/>
                </a:solidFill>
                <a:latin typeface="Arial" pitchFamily="34" charset="0"/>
                <a:cs typeface="Arial" pitchFamily="34" charset="0"/>
              </a:rPr>
              <a:t>При внутривенном введении наркотиков</a:t>
            </a:r>
          </a:p>
        </p:txBody>
      </p:sp>
      <p:pic>
        <p:nvPicPr>
          <p:cNvPr id="7170" name="Picture 2" descr="http://ruskef.ru/foto/file2796_b.jpg"/>
          <p:cNvPicPr>
            <a:picLocks noChangeAspect="1" noChangeArrowheads="1"/>
          </p:cNvPicPr>
          <p:nvPr/>
        </p:nvPicPr>
        <p:blipFill>
          <a:blip r:embed="rId2" cstate="print"/>
          <a:srcRect l="11989" r="12077" b="4374"/>
          <a:stretch>
            <a:fillRect/>
          </a:stretch>
        </p:blipFill>
        <p:spPr bwMode="auto">
          <a:xfrm>
            <a:off x="357158" y="2428868"/>
            <a:ext cx="4071966" cy="3643338"/>
          </a:xfrm>
          <a:prstGeom prst="rect">
            <a:avLst/>
          </a:prstGeom>
          <a:noFill/>
        </p:spPr>
      </p:pic>
      <p:pic>
        <p:nvPicPr>
          <p:cNvPr id="7172" name="Picture 4" descr="http://narcolikvidator.ru/wp-content/uploads/2011/08/narkomany-video.jpg"/>
          <p:cNvPicPr>
            <a:picLocks noChangeAspect="1" noChangeArrowheads="1"/>
          </p:cNvPicPr>
          <p:nvPr/>
        </p:nvPicPr>
        <p:blipFill>
          <a:blip r:embed="rId3" cstate="print"/>
          <a:srcRect l="6250" t="13453" r="21249"/>
          <a:stretch>
            <a:fillRect/>
          </a:stretch>
        </p:blipFill>
        <p:spPr bwMode="auto">
          <a:xfrm>
            <a:off x="4643406" y="2428868"/>
            <a:ext cx="4143436" cy="36766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4643438" y="3643314"/>
            <a:ext cx="4071966" cy="3000396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3200" dirty="0" smtClean="0">
                <a:solidFill>
                  <a:srgbClr val="8E0000"/>
                </a:solidFill>
                <a:latin typeface="Arial" pitchFamily="34" charset="0"/>
                <a:cs typeface="Arial" pitchFamily="34" charset="0"/>
              </a:rPr>
              <a:t>При переливании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3200" dirty="0" smtClean="0">
                <a:solidFill>
                  <a:srgbClr val="8E0000"/>
                </a:solidFill>
                <a:latin typeface="Arial" pitchFamily="34" charset="0"/>
                <a:cs typeface="Arial" pitchFamily="34" charset="0"/>
              </a:rPr>
              <a:t> крови, пересадке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3200" dirty="0" smtClean="0">
                <a:solidFill>
                  <a:srgbClr val="8E0000"/>
                </a:solidFill>
                <a:latin typeface="Arial" pitchFamily="34" charset="0"/>
                <a:cs typeface="Arial" pitchFamily="34" charset="0"/>
              </a:rPr>
              <a:t> органов и тканей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от инфицированного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донора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3600" b="1" dirty="0" smtClean="0"/>
          </a:p>
        </p:txBody>
      </p:sp>
      <p:sp>
        <p:nvSpPr>
          <p:cNvPr id="296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57158" y="285728"/>
            <a:ext cx="5072098" cy="3000396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3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dirty="0" smtClean="0">
                <a:solidFill>
                  <a:srgbClr val="8E0000"/>
                </a:solidFill>
                <a:latin typeface="Arial" pitchFamily="34" charset="0"/>
                <a:cs typeface="Arial" pitchFamily="34" charset="0"/>
              </a:rPr>
              <a:t>При использовании нестерильных </a:t>
            </a:r>
            <a:br>
              <a:rPr lang="ru-RU" sz="3600" dirty="0" smtClean="0">
                <a:solidFill>
                  <a:srgbClr val="8E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dirty="0" smtClean="0">
                <a:solidFill>
                  <a:srgbClr val="8E0000"/>
                </a:solidFill>
                <a:latin typeface="Arial" pitchFamily="34" charset="0"/>
                <a:cs typeface="Arial" pitchFamily="34" charset="0"/>
              </a:rPr>
              <a:t>медицинских инструментов</a:t>
            </a:r>
            <a:r>
              <a:rPr lang="ru-RU" sz="3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при прокалывании ушей, пирсинге, </a:t>
            </a:r>
            <a:r>
              <a:rPr lang="ru-RU" sz="2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татуировке</a:t>
            </a:r>
            <a:r>
              <a:rPr lang="ru-RU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endParaRPr lang="ru-RU" sz="36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60" name="Picture 12" descr="Untitled-6"/>
          <p:cNvPicPr>
            <a:picLocks noChangeAspect="1" noChangeArrowheads="1"/>
          </p:cNvPicPr>
          <p:nvPr/>
        </p:nvPicPr>
        <p:blipFill>
          <a:blip r:embed="rId2" cstate="print"/>
          <a:srcRect l="8379" r="14118" b="18181"/>
          <a:stretch>
            <a:fillRect/>
          </a:stretch>
        </p:blipFill>
        <p:spPr bwMode="auto">
          <a:xfrm>
            <a:off x="5929322" y="285728"/>
            <a:ext cx="2643206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 descr="http://www.tv21.ru/img/newsimages/20110302/5_f726512c6d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1951" y="3429000"/>
            <a:ext cx="3482603" cy="278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www.hadd.ie/userfiles/image/deal.jpg"/>
          <p:cNvPicPr>
            <a:picLocks noChangeAspect="1" noChangeArrowheads="1"/>
          </p:cNvPicPr>
          <p:nvPr/>
        </p:nvPicPr>
        <p:blipFill>
          <a:blip r:embed="rId2" cstate="print"/>
          <a:srcRect l="28235" t="23936" r="22353" b="9574"/>
          <a:stretch>
            <a:fillRect/>
          </a:stretch>
        </p:blipFill>
        <p:spPr bwMode="auto">
          <a:xfrm>
            <a:off x="5500694" y="1142984"/>
            <a:ext cx="2000264" cy="1785950"/>
          </a:xfrm>
          <a:prstGeom prst="rect">
            <a:avLst/>
          </a:prstGeom>
          <a:noFill/>
        </p:spPr>
      </p:pic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179389" y="1412875"/>
            <a:ext cx="5106991" cy="4945083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None/>
              <a:defRPr/>
            </a:pP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▪ воздушно-капельным путем </a:t>
            </a:r>
          </a:p>
          <a:p>
            <a:pPr eaLnBrk="1" hangingPunct="1">
              <a:lnSpc>
                <a:spcPct val="90000"/>
              </a:lnSpc>
              <a:buNone/>
              <a:defRPr/>
            </a:pP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▪ через пищу</a:t>
            </a:r>
          </a:p>
          <a:p>
            <a:pPr eaLnBrk="1" hangingPunct="1">
              <a:lnSpc>
                <a:spcPct val="90000"/>
              </a:lnSpc>
              <a:buNone/>
              <a:defRPr/>
            </a:pP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▪ через рукопожатие</a:t>
            </a:r>
          </a:p>
          <a:p>
            <a:pPr eaLnBrk="1" hangingPunct="1">
              <a:lnSpc>
                <a:spcPct val="90000"/>
              </a:lnSpc>
              <a:buNone/>
              <a:defRPr/>
            </a:pP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▪ через поцелуй</a:t>
            </a:r>
          </a:p>
          <a:p>
            <a:pPr eaLnBrk="1" hangingPunct="1">
              <a:lnSpc>
                <a:spcPct val="90000"/>
              </a:lnSpc>
              <a:buNone/>
              <a:defRPr/>
            </a:pP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▪ при пользовании общей посудой </a:t>
            </a:r>
          </a:p>
          <a:p>
            <a:pPr eaLnBrk="1" hangingPunct="1">
              <a:lnSpc>
                <a:spcPct val="90000"/>
              </a:lnSpc>
              <a:buNone/>
              <a:defRPr/>
            </a:pP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▪ при купании в бассейне, душе</a:t>
            </a:r>
          </a:p>
          <a:p>
            <a:pPr eaLnBrk="1" hangingPunct="1">
              <a:lnSpc>
                <a:spcPct val="90000"/>
              </a:lnSpc>
              <a:buNone/>
              <a:defRPr/>
            </a:pP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▪ через спортивные предметы</a:t>
            </a:r>
          </a:p>
          <a:p>
            <a:pPr eaLnBrk="1" hangingPunct="1">
              <a:lnSpc>
                <a:spcPct val="90000"/>
              </a:lnSpc>
              <a:buNone/>
              <a:defRPr/>
            </a:pP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▪ через домашних животных</a:t>
            </a:r>
          </a:p>
          <a:p>
            <a:pPr eaLnBrk="1" hangingPunct="1">
              <a:lnSpc>
                <a:spcPct val="90000"/>
              </a:lnSpc>
              <a:buNone/>
              <a:defRPr/>
            </a:pP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▪ через укусы насекомых</a:t>
            </a:r>
          </a:p>
          <a:p>
            <a:pPr eaLnBrk="1" hangingPunct="1">
              <a:lnSpc>
                <a:spcPct val="90000"/>
              </a:lnSpc>
              <a:buNone/>
              <a:defRPr/>
            </a:pP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▪ при уходе за больными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sz="2800" b="1" dirty="0" smtClean="0"/>
          </a:p>
        </p:txBody>
      </p:sp>
      <p:sp>
        <p:nvSpPr>
          <p:cNvPr id="4813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357166"/>
            <a:ext cx="8229600" cy="839809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4000" dirty="0" smtClean="0">
                <a:solidFill>
                  <a:srgbClr val="8E0000"/>
                </a:solidFill>
                <a:latin typeface="Arial" pitchFamily="34" charset="0"/>
                <a:cs typeface="Arial" pitchFamily="34" charset="0"/>
              </a:rPr>
              <a:t>ВИЧ не передается:</a:t>
            </a:r>
          </a:p>
        </p:txBody>
      </p:sp>
      <p:pic>
        <p:nvPicPr>
          <p:cNvPr id="5126" name="Picture 6" descr="http://cs10693.vkontakte.ru/u156799419/-14/x_34d873a8.jpg"/>
          <p:cNvPicPr>
            <a:picLocks noChangeAspect="1" noChangeArrowheads="1"/>
          </p:cNvPicPr>
          <p:nvPr/>
        </p:nvPicPr>
        <p:blipFill>
          <a:blip r:embed="rId3" cstate="print"/>
          <a:srcRect l="44702" t="30822" r="19288" b="22945"/>
          <a:stretch>
            <a:fillRect/>
          </a:stretch>
        </p:blipFill>
        <p:spPr bwMode="auto">
          <a:xfrm>
            <a:off x="6786578" y="2857496"/>
            <a:ext cx="2071702" cy="1928826"/>
          </a:xfrm>
          <a:prstGeom prst="rect">
            <a:avLst/>
          </a:prstGeom>
          <a:noFill/>
        </p:spPr>
      </p:pic>
      <p:pic>
        <p:nvPicPr>
          <p:cNvPr id="5128" name="Picture 8" descr="http://www.masterplumbers.com/plumbviews/2001/images/hot_sick.jpg"/>
          <p:cNvPicPr>
            <a:picLocks noChangeAspect="1" noChangeArrowheads="1"/>
          </p:cNvPicPr>
          <p:nvPr/>
        </p:nvPicPr>
        <p:blipFill>
          <a:blip r:embed="rId4" cstate="print"/>
          <a:srcRect l="11084" b="25646"/>
          <a:stretch>
            <a:fillRect/>
          </a:stretch>
        </p:blipFill>
        <p:spPr bwMode="auto">
          <a:xfrm>
            <a:off x="6215074" y="4929198"/>
            <a:ext cx="1719261" cy="1643074"/>
          </a:xfrm>
          <a:prstGeom prst="rect">
            <a:avLst/>
          </a:prstGeom>
          <a:noFill/>
        </p:spPr>
      </p:pic>
      <p:pic>
        <p:nvPicPr>
          <p:cNvPr id="5132" name="Picture 12" descr="http://www.strana-sovetov.com/images/stories/tip/health/mosquito_s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3504" y="3500438"/>
            <a:ext cx="1428750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1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51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51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51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3714744" y="4143380"/>
            <a:ext cx="4964116" cy="2286016"/>
          </a:xfrm>
        </p:spPr>
        <p:txBody>
          <a:bodyPr>
            <a:normAutofit fontScale="55000" lnSpcReduction="20000"/>
          </a:bodyPr>
          <a:lstStyle/>
          <a:p>
            <a:pPr algn="ctr" eaLnBrk="1" hangingPunct="1"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ru-RU" sz="59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Избежать заражения</a:t>
            </a:r>
          </a:p>
          <a:p>
            <a:pPr algn="ctr" eaLnBrk="1" hangingPunct="1"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ru-RU" sz="59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возможно, соблюдая</a:t>
            </a:r>
          </a:p>
          <a:p>
            <a:pPr algn="ctr" eaLnBrk="1" hangingPunct="1"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ru-RU" sz="59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определенные правила</a:t>
            </a:r>
          </a:p>
          <a:p>
            <a:pPr algn="ctr" eaLnBrk="1" hangingPunct="1"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ru-RU" sz="59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безопасного поведения</a:t>
            </a:r>
          </a:p>
          <a:p>
            <a:pPr algn="r" eaLnBrk="1" hangingPunct="1">
              <a:defRPr/>
            </a:pPr>
            <a:endParaRPr lang="ru-RU" dirty="0" smtClean="0"/>
          </a:p>
        </p:txBody>
      </p:sp>
      <p:sp>
        <p:nvSpPr>
          <p:cNvPr id="4608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14282" y="500042"/>
            <a:ext cx="8713788" cy="914419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4000" dirty="0" smtClean="0">
                <a:solidFill>
                  <a:srgbClr val="8E0000"/>
                </a:solidFill>
                <a:latin typeface="Arial" pitchFamily="34" charset="0"/>
                <a:cs typeface="Arial" pitchFamily="34" charset="0"/>
              </a:rPr>
              <a:t>ВИЧ – СПИД  -  болезнь поведения</a:t>
            </a:r>
          </a:p>
        </p:txBody>
      </p:sp>
      <p:pic>
        <p:nvPicPr>
          <p:cNvPr id="3076" name="Picture 4" descr="http://www.acetrussia.ru/forum/fpic/psv.jpg"/>
          <p:cNvPicPr>
            <a:picLocks noChangeAspect="1" noChangeArrowheads="1"/>
          </p:cNvPicPr>
          <p:nvPr/>
        </p:nvPicPr>
        <p:blipFill>
          <a:blip r:embed="rId2" cstate="print"/>
          <a:srcRect l="12500" b="20673"/>
          <a:stretch>
            <a:fillRect/>
          </a:stretch>
        </p:blipFill>
        <p:spPr bwMode="auto">
          <a:xfrm>
            <a:off x="642910" y="2071678"/>
            <a:ext cx="2954912" cy="3714776"/>
          </a:xfrm>
          <a:prstGeom prst="rect">
            <a:avLst/>
          </a:prstGeom>
          <a:noFill/>
        </p:spPr>
      </p:pic>
      <p:pic>
        <p:nvPicPr>
          <p:cNvPr id="3078" name="Picture 6" descr="http://www.leskenuo.ru/files/foto/20120718163408_22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714488"/>
            <a:ext cx="3048000" cy="2286001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28596" y="500042"/>
            <a:ext cx="8229600" cy="5851525"/>
          </a:xfrm>
        </p:spPr>
        <p:txBody>
          <a:bodyPr/>
          <a:lstStyle/>
          <a:p>
            <a:pPr algn="ctr">
              <a:buFont typeface="Wingdings" pitchFamily="2" charset="2"/>
              <a:buNone/>
              <a:defRPr/>
            </a:pPr>
            <a:r>
              <a:rPr lang="ru-RU" sz="4800" dirty="0" smtClean="0">
                <a:solidFill>
                  <a:srgbClr val="8E0000"/>
                </a:solidFill>
                <a:latin typeface="Arial" pitchFamily="34" charset="0"/>
                <a:cs typeface="Arial" pitchFamily="34" charset="0"/>
              </a:rPr>
              <a:t>Каждый вправе выбирать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ea typeface="NSimSun" pitchFamily="49" charset="-122"/>
                <a:cs typeface="Arial" pitchFamily="34" charset="0"/>
              </a:rPr>
              <a:t>свой стиль поведения, но юноши и девушки должны помнить, что раннее начало взрослой жизни несет с собой и взрослые проблемы.</a:t>
            </a:r>
          </a:p>
          <a:p>
            <a:pPr algn="ctr">
              <a:buFont typeface="Wingdings" pitchFamily="2" charset="2"/>
              <a:buNone/>
              <a:defRPr/>
            </a:pPr>
            <a:endParaRPr lang="ru-RU" sz="4000" b="1" dirty="0" smtClean="0">
              <a:solidFill>
                <a:schemeClr val="bg1"/>
              </a:solidFill>
              <a:latin typeface="Arial" pitchFamily="34" charset="0"/>
              <a:ea typeface="NSimSun" pitchFamily="49" charset="-122"/>
              <a:cs typeface="Arial" pitchFamily="34" charset="0"/>
            </a:endParaRPr>
          </a:p>
          <a:p>
            <a:pPr algn="ctr">
              <a:buFont typeface="Wingdings" pitchFamily="2" charset="2"/>
              <a:buNone/>
              <a:defRPr/>
            </a:pPr>
            <a:r>
              <a:rPr lang="ru-RU" sz="4800" b="1" dirty="0" smtClean="0">
                <a:solidFill>
                  <a:srgbClr val="8E0000"/>
                </a:solidFill>
                <a:latin typeface="Arial" pitchFamily="34" charset="0"/>
                <a:cs typeface="Arial" pitchFamily="34" charset="0"/>
              </a:rPr>
              <a:t>Стоит ли рисковать?</a:t>
            </a:r>
          </a:p>
          <a:p>
            <a:pPr algn="ctr">
              <a:buFont typeface="Wingdings" pitchFamily="2" charset="2"/>
              <a:buNone/>
              <a:defRPr/>
            </a:pPr>
            <a:endParaRPr lang="ru-RU" sz="4400" dirty="0" smtClean="0">
              <a:solidFill>
                <a:srgbClr val="FF0000"/>
              </a:solidFill>
            </a:endParaRPr>
          </a:p>
          <a:p>
            <a:pPr algn="ctr">
              <a:buFont typeface="Wingdings" pitchFamily="2" charset="2"/>
              <a:buNone/>
              <a:defRPr/>
            </a:pPr>
            <a:endParaRPr lang="ru-RU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57752" y="1357298"/>
            <a:ext cx="3846501" cy="38779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8E0000"/>
                </a:solidFill>
                <a:latin typeface="Arial" pitchFamily="34" charset="0"/>
                <a:cs typeface="Arial" pitchFamily="34" charset="0"/>
              </a:rPr>
              <a:t>СПИД</a:t>
            </a:r>
          </a:p>
          <a:p>
            <a:pPr algn="ctr"/>
            <a:endParaRPr lang="ru-RU" sz="4800" b="1" dirty="0" smtClean="0">
              <a:solidFill>
                <a:srgbClr val="8E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dirty="0" smtClean="0"/>
          </a:p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смертельная</a:t>
            </a:r>
          </a:p>
          <a:p>
            <a:pPr algn="ctr"/>
            <a:endParaRPr lang="ru-RU" sz="4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опасность!!!</a:t>
            </a:r>
            <a:endParaRPr lang="ru-RU" sz="4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http://harzah.ru/files/filefield_images/15_spid_plakat.jpg"/>
          <p:cNvPicPr>
            <a:picLocks noChangeAspect="1" noChangeArrowheads="1"/>
          </p:cNvPicPr>
          <p:nvPr/>
        </p:nvPicPr>
        <p:blipFill>
          <a:blip r:embed="rId2" cstate="print"/>
          <a:srcRect l="5566" r="12337" b="5490"/>
          <a:stretch>
            <a:fillRect/>
          </a:stretch>
        </p:blipFill>
        <p:spPr bwMode="auto">
          <a:xfrm>
            <a:off x="357158" y="357166"/>
            <a:ext cx="4214842" cy="614841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Елена\Desktop\6836337ff8cd776ed8b4e2475ecb13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08" r="8423" b="792"/>
          <a:stretch>
            <a:fillRect/>
          </a:stretch>
        </p:blipFill>
        <p:spPr bwMode="auto">
          <a:xfrm>
            <a:off x="5429256" y="2285992"/>
            <a:ext cx="3357586" cy="32147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3" name="TextBox 2"/>
          <p:cNvSpPr txBox="1"/>
          <p:nvPr/>
        </p:nvSpPr>
        <p:spPr>
          <a:xfrm>
            <a:off x="1857356" y="642918"/>
            <a:ext cx="502156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chemeClr val="accent6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Интернет-ресурсы</a:t>
            </a:r>
            <a:endParaRPr lang="ru-RU" sz="4400" dirty="0">
              <a:solidFill>
                <a:schemeClr val="accent6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20" y="2285992"/>
            <a:ext cx="5000660" cy="310854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http://images.yandex.ru</a:t>
            </a:r>
            <a:endParaRPr lang="ru-RU" sz="2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http://www.leskenuo.ru</a:t>
            </a:r>
            <a:endParaRPr lang="ru-RU" sz="2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http://news.bbc.co.uk</a:t>
            </a:r>
            <a:endParaRPr lang="ru-RU" sz="2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http://ru.wikipedia.org</a:t>
            </a:r>
            <a:endParaRPr lang="ru-RU" sz="2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http://www.antiaids.org</a:t>
            </a:r>
            <a:endParaRPr lang="ru-RU" sz="2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http://www.medicum.nnov.ru</a:t>
            </a:r>
            <a:endParaRPr lang="ru-RU" sz="2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http://medinfa.ru</a:t>
            </a:r>
            <a:endParaRPr lang="ru-RU" sz="2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728" y="1357298"/>
            <a:ext cx="65982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rgbClr val="8E0000"/>
                </a:solidFill>
                <a:latin typeface="Arial" pitchFamily="34" charset="0"/>
                <a:cs typeface="Arial" pitchFamily="34" charset="0"/>
              </a:rPr>
              <a:t>Спасибо за внимание</a:t>
            </a:r>
            <a:r>
              <a:rPr lang="en-US" sz="4800" dirty="0" smtClean="0">
                <a:solidFill>
                  <a:srgbClr val="8E0000"/>
                </a:solidFill>
                <a:latin typeface="Arial" pitchFamily="34" charset="0"/>
                <a:cs typeface="Arial" pitchFamily="34" charset="0"/>
              </a:rPr>
              <a:t>!</a:t>
            </a:r>
            <a:endParaRPr lang="ru-RU" sz="4800" dirty="0">
              <a:solidFill>
                <a:srgbClr val="8E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7224" y="4000504"/>
            <a:ext cx="777950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Презентацию подготовила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Бойко Наталья Николаевна,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</a:t>
            </a:r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реподаватель </a:t>
            </a:r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истории и обществознания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ГОУСПО МО «Чеховский механико-технологический 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</a:t>
            </a:r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ехникум </a:t>
            </a:r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молочной промышленности 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notinbox@yandex.ru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 descr="http://gymnasium184.3dn.ru/_nw/0/s92612842.jpg"/>
          <p:cNvPicPr>
            <a:picLocks noChangeAspect="1" noChangeArrowheads="1"/>
          </p:cNvPicPr>
          <p:nvPr/>
        </p:nvPicPr>
        <p:blipFill>
          <a:blip r:embed="rId2" cstate="print"/>
          <a:srcRect b="6999"/>
          <a:stretch>
            <a:fillRect/>
          </a:stretch>
        </p:blipFill>
        <p:spPr bwMode="auto">
          <a:xfrm>
            <a:off x="3071802" y="1857364"/>
            <a:ext cx="2719541" cy="378621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63046" y="357166"/>
            <a:ext cx="822930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1 декабря </a:t>
            </a:r>
          </a:p>
          <a:p>
            <a:pPr algn="ctr"/>
            <a:r>
              <a:rPr lang="ru-RU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Всемирный День борьбы со СПИДом</a:t>
            </a:r>
            <a:endParaRPr lang="ru-RU" sz="3600" dirty="0">
              <a:solidFill>
                <a:schemeClr val="bg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83213" y="5857892"/>
            <a:ext cx="56745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э</a:t>
            </a:r>
            <a:r>
              <a:rPr lang="ru-RU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мблема – красная ленточка</a:t>
            </a:r>
            <a:endParaRPr lang="ru-RU" sz="3200" dirty="0">
              <a:solidFill>
                <a:schemeClr val="bg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8596" y="357166"/>
            <a:ext cx="835824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Впервые сообщение о новом заболевании было опубликовано </a:t>
            </a:r>
            <a:br>
              <a:rPr lang="ru-RU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5 июля 1981 года в американском журнале, посвященном различным заболеваниям</a:t>
            </a:r>
            <a:endParaRPr lang="ru-RU" sz="3200" dirty="0">
              <a:solidFill>
                <a:schemeClr val="bg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0180" name="Picture 4" descr="http://vesti.kz/userdata/653b9780c33fc0e99bd7caf70daf08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3071810"/>
            <a:ext cx="4888359" cy="32624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1857364"/>
            <a:ext cx="70573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инфекционное заболевание</a:t>
            </a:r>
            <a:endParaRPr lang="ru-RU"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57422" y="285728"/>
            <a:ext cx="47863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 smtClean="0">
                <a:solidFill>
                  <a:srgbClr val="8E0000"/>
                </a:solidFill>
                <a:latin typeface="Arial" pitchFamily="34" charset="0"/>
                <a:cs typeface="Arial" pitchFamily="34" charset="0"/>
              </a:rPr>
              <a:t>В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– вирус</a:t>
            </a:r>
          </a:p>
          <a:p>
            <a:r>
              <a:rPr lang="ru-RU" sz="3000" dirty="0" smtClean="0">
                <a:solidFill>
                  <a:srgbClr val="8E0000"/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lang="ru-RU" sz="3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– иммунодефицита</a:t>
            </a:r>
          </a:p>
          <a:p>
            <a:r>
              <a:rPr lang="ru-RU" sz="3000" dirty="0" smtClean="0">
                <a:solidFill>
                  <a:srgbClr val="8E0000"/>
                </a:solidFill>
                <a:latin typeface="Arial" pitchFamily="34" charset="0"/>
                <a:cs typeface="Arial" pitchFamily="34" charset="0"/>
              </a:rPr>
              <a:t>Ч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человека</a:t>
            </a:r>
            <a:endParaRPr lang="ru-RU" sz="3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02" name="Picture 2" descr="http://storage0.dms.mpinteractiv.ro/media/401/321/13186/4135116/7/05-sida.jpg?width=500&amp;height=48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9866" y="2640896"/>
            <a:ext cx="3216316" cy="3145558"/>
          </a:xfrm>
          <a:prstGeom prst="rect">
            <a:avLst/>
          </a:prstGeom>
          <a:noFill/>
        </p:spPr>
      </p:pic>
      <p:pic>
        <p:nvPicPr>
          <p:cNvPr id="51204" name="Picture 4" descr="http://images.nationalgeographic.com/wpf/media-live/photos/000/323/cache/best-science-pictures-2010-scivis-plant-gene-map_32349_600x450.jpg"/>
          <p:cNvPicPr>
            <a:picLocks noChangeAspect="1" noChangeArrowheads="1"/>
          </p:cNvPicPr>
          <p:nvPr/>
        </p:nvPicPr>
        <p:blipFill>
          <a:blip r:embed="rId3" cstate="print"/>
          <a:srcRect l="13408" t="8333" r="12102" b="11666"/>
          <a:stretch>
            <a:fillRect/>
          </a:stretch>
        </p:blipFill>
        <p:spPr bwMode="auto">
          <a:xfrm>
            <a:off x="4786314" y="2622770"/>
            <a:ext cx="3286148" cy="316368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85720" y="6000768"/>
            <a:ext cx="392909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Вирус ВИЧ под микроскопом</a:t>
            </a:r>
            <a:endParaRPr lang="ru-RU" sz="2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72132" y="5929330"/>
            <a:ext cx="225138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ru-RU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модель ВИЧ</a:t>
            </a:r>
            <a:endParaRPr lang="ru-RU" sz="2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71736" y="357166"/>
            <a:ext cx="365850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dirty="0" smtClean="0">
                <a:solidFill>
                  <a:srgbClr val="8E0000"/>
                </a:solidFill>
                <a:latin typeface="Arial" pitchFamily="34" charset="0"/>
                <a:cs typeface="Arial" pitchFamily="34" charset="0"/>
              </a:rPr>
              <a:t>С</a:t>
            </a:r>
            <a:r>
              <a:rPr lang="ru-RU" sz="3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синдром</a:t>
            </a:r>
            <a:endParaRPr lang="ru-RU" sz="30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3000" dirty="0" smtClean="0">
                <a:solidFill>
                  <a:srgbClr val="8E0000"/>
                </a:solidFill>
                <a:latin typeface="Arial" pitchFamily="34" charset="0"/>
                <a:cs typeface="Arial" pitchFamily="34" charset="0"/>
              </a:rPr>
              <a:t>П</a:t>
            </a:r>
            <a:r>
              <a:rPr lang="ru-RU" sz="3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приобретенного</a:t>
            </a:r>
          </a:p>
          <a:p>
            <a:r>
              <a:rPr lang="ru-RU" sz="3000" dirty="0" smtClean="0">
                <a:solidFill>
                  <a:srgbClr val="8E0000"/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lang="ru-RU" sz="3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иммуно</a:t>
            </a:r>
          </a:p>
          <a:p>
            <a:r>
              <a:rPr lang="ru-RU" sz="3000" dirty="0" smtClean="0">
                <a:solidFill>
                  <a:srgbClr val="8E0000"/>
                </a:solidFill>
                <a:latin typeface="Arial" pitchFamily="34" charset="0"/>
                <a:cs typeface="Arial" pitchFamily="34" charset="0"/>
              </a:rPr>
              <a:t>Д</a:t>
            </a:r>
            <a:r>
              <a:rPr lang="ru-RU" sz="3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– дефицита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2910" y="2357430"/>
            <a:ext cx="75892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</a:t>
            </a:r>
            <a:r>
              <a:rPr lang="ru-RU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оследняя стадия в развитии ВИЧ</a:t>
            </a:r>
            <a:endParaRPr lang="ru-RU"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2226" name="Picture 2" descr="http://www.vigivanie.com/images/stories/Prevyu/aids-dail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3143248"/>
            <a:ext cx="4602165" cy="307183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143240" y="6286520"/>
            <a:ext cx="253800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Больной СПИДом</a:t>
            </a:r>
            <a:endParaRPr lang="ru-RU" sz="2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2500298" y="1643050"/>
          <a:ext cx="4357718" cy="4357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48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4800" dirty="0" smtClean="0">
                <a:solidFill>
                  <a:srgbClr val="8E0000"/>
                </a:solidFill>
                <a:latin typeface="Arial" pitchFamily="34" charset="0"/>
                <a:cs typeface="Arial" pitchFamily="34" charset="0"/>
              </a:rPr>
              <a:t>Стадии болезни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429001"/>
            <a:ext cx="8229600" cy="207170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/>
              <a:t> </a:t>
            </a:r>
            <a:endParaRPr lang="ru-RU" sz="3600" b="1" dirty="0" smtClean="0"/>
          </a:p>
        </p:txBody>
      </p:sp>
      <p:sp>
        <p:nvSpPr>
          <p:cNvPr id="327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57158" y="428604"/>
            <a:ext cx="8605868" cy="2643206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3600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На последней стадии поражаются слизистые оболочки, лимфоузлы, дыхательная система, желудочно-кишечный тракт, органы зрения, нервная система. Больной теряет вес. </a:t>
            </a:r>
            <a:r>
              <a:rPr lang="ru-RU" sz="3200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/>
            </a:r>
            <a:br>
              <a:rPr lang="ru-RU" sz="3200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</a:br>
            <a:endParaRPr lang="ru-RU" sz="4800" dirty="0" smtClean="0"/>
          </a:p>
        </p:txBody>
      </p:sp>
      <p:pic>
        <p:nvPicPr>
          <p:cNvPr id="13317" name="Picture 4" descr="C:\Documents and Settings\ADMIN\Рабочий стол\кл час СПИД\спид рис\Рисунок4.png"/>
          <p:cNvPicPr>
            <a:picLocks noChangeAspect="1" noChangeArrowheads="1"/>
          </p:cNvPicPr>
          <p:nvPr/>
        </p:nvPicPr>
        <p:blipFill>
          <a:blip r:embed="rId2" cstate="print"/>
          <a:srcRect b="9090"/>
          <a:stretch>
            <a:fillRect/>
          </a:stretch>
        </p:blipFill>
        <p:spPr bwMode="auto">
          <a:xfrm>
            <a:off x="4357686" y="3214686"/>
            <a:ext cx="4373562" cy="2143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2" descr="C:\Documents and Settings\ADMIN\Рабочий стол\кл час СПИД\спид рис\Рисунок3.jpg"/>
          <p:cNvPicPr>
            <a:picLocks noChangeAspect="1" noChangeArrowheads="1"/>
          </p:cNvPicPr>
          <p:nvPr/>
        </p:nvPicPr>
        <p:blipFill>
          <a:blip r:embed="rId3" cstate="print"/>
          <a:srcRect b="15624"/>
          <a:stretch>
            <a:fillRect/>
          </a:stretch>
        </p:blipFill>
        <p:spPr bwMode="auto">
          <a:xfrm>
            <a:off x="500034" y="3214686"/>
            <a:ext cx="3621437" cy="2113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643042" y="5715016"/>
            <a:ext cx="61763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Смертельный исход неизбежен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857500"/>
            <a:ext cx="8258175" cy="3268663"/>
          </a:xfrm>
        </p:spPr>
        <p:txBody>
          <a:bodyPr>
            <a:normAutofit fontScale="92500"/>
          </a:bodyPr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3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Статистика :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число людей, живущих с ВИЧ –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4000" b="1" dirty="0" smtClean="0">
                <a:solidFill>
                  <a:srgbClr val="8E0000"/>
                </a:solidFill>
                <a:latin typeface="Arial" pitchFamily="34" charset="0"/>
                <a:cs typeface="Arial" pitchFamily="34" charset="0"/>
              </a:rPr>
              <a:t>34 миллиона 200 тысяч человек</a:t>
            </a:r>
            <a:endParaRPr lang="ru-RU" sz="3600" b="1" dirty="0" smtClean="0">
              <a:solidFill>
                <a:srgbClr val="8E0000"/>
              </a:solidFill>
              <a:latin typeface="Arial" pitchFamily="34" charset="0"/>
              <a:cs typeface="Arial" pitchFamily="34" charset="0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умерли от СПИДа –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4000" b="1" dirty="0" smtClean="0">
                <a:solidFill>
                  <a:srgbClr val="8E0000"/>
                </a:solidFill>
                <a:latin typeface="Arial" pitchFamily="34" charset="0"/>
                <a:cs typeface="Arial" pitchFamily="34" charset="0"/>
              </a:rPr>
              <a:t>1 миллион 700 тысяч человек</a:t>
            </a:r>
          </a:p>
        </p:txBody>
      </p:sp>
      <p:sp>
        <p:nvSpPr>
          <p:cNvPr id="215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500438" y="285750"/>
            <a:ext cx="5186362" cy="2500313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Ежедневно инфицируются </a:t>
            </a:r>
            <a:b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rgbClr val="8E0000"/>
                </a:solidFill>
                <a:latin typeface="Arial" pitchFamily="34" charset="0"/>
                <a:cs typeface="Arial" pitchFamily="34" charset="0"/>
              </a:rPr>
              <a:t>16 тысяч человек</a:t>
            </a:r>
            <a:r>
              <a:rPr lang="ru-RU" dirty="0" smtClean="0">
                <a:solidFill>
                  <a:srgbClr val="8E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dirty="0" smtClean="0">
                <a:solidFill>
                  <a:srgbClr val="8E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 smtClean="0">
              <a:solidFill>
                <a:srgbClr val="8E0000"/>
              </a:solidFill>
            </a:endParaRPr>
          </a:p>
        </p:txBody>
      </p:sp>
      <p:pic>
        <p:nvPicPr>
          <p:cNvPr id="9221" name="Picture 5" descr="1251952040_8_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3" y="285750"/>
            <a:ext cx="2506662" cy="244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500034" y="1643050"/>
            <a:ext cx="8229600" cy="1857388"/>
          </a:xfrm>
        </p:spPr>
        <p:txBody>
          <a:bodyPr>
            <a:normAutofit/>
          </a:bodyPr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 том числе детей до 15 лет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4000" dirty="0" smtClean="0">
                <a:solidFill>
                  <a:srgbClr val="8E0000"/>
                </a:solidFill>
                <a:latin typeface="Arial" pitchFamily="34" charset="0"/>
                <a:cs typeface="Arial" pitchFamily="34" charset="0"/>
              </a:rPr>
              <a:t>5 тысяч 844 человека</a:t>
            </a:r>
          </a:p>
          <a:p>
            <a:pPr algn="ctr">
              <a:buNone/>
              <a:defRPr/>
            </a:pPr>
            <a:r>
              <a:rPr lang="ru-R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(данные на январь 2012 года)</a:t>
            </a:r>
            <a:endParaRPr lang="ru-RU" sz="28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5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42910" y="428604"/>
            <a:ext cx="8072437" cy="142876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Число инфицированных россиян</a:t>
            </a:r>
            <a:r>
              <a:rPr lang="ru-RU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4400" dirty="0" smtClean="0">
                <a:solidFill>
                  <a:srgbClr val="8E0000"/>
                </a:solidFill>
                <a:latin typeface="Arial" pitchFamily="34" charset="0"/>
                <a:cs typeface="Arial" pitchFamily="34" charset="0"/>
              </a:rPr>
              <a:t>650 тысяч 231 человек</a:t>
            </a:r>
            <a:r>
              <a:rPr lang="ru-RU" sz="3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endParaRPr lang="ru-RU" sz="3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0" name="Picture 2" descr="http://pics.top.rbc.ru/top_pics/uniora/21/1177370643_0421.250x200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7" y="3657602"/>
            <a:ext cx="3536180" cy="28289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865</TotalTime>
  <Words>341</Words>
  <Application>Microsoft Office PowerPoint</Application>
  <PresentationFormat>Экран (4:3)</PresentationFormat>
  <Paragraphs>95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Бумажная</vt:lpstr>
      <vt:lpstr>СПИД – чума XXI века</vt:lpstr>
      <vt:lpstr>Слайд 2</vt:lpstr>
      <vt:lpstr>Слайд 3</vt:lpstr>
      <vt:lpstr>Слайд 4</vt:lpstr>
      <vt:lpstr>Слайд 5</vt:lpstr>
      <vt:lpstr>Стадии болезни</vt:lpstr>
      <vt:lpstr>На последней стадии поражаются слизистые оболочки, лимфоузлы, дыхательная система, желудочно-кишечный тракт, органы зрения, нервная система. Больной теряет вес.  </vt:lpstr>
      <vt:lpstr>Ежедневно инфицируются   16 тысяч человек. </vt:lpstr>
      <vt:lpstr>    Число инфицированных россиян 650 тысяч 231 человек </vt:lpstr>
      <vt:lpstr>Как передаётся болезнь?</vt:lpstr>
      <vt:lpstr>Половым путем</vt:lpstr>
      <vt:lpstr>При внутривенном введении наркотиков</vt:lpstr>
      <vt:lpstr>    При использовании нестерильных  медицинских инструментов при прокалывании ушей, пирсинге, татуировке </vt:lpstr>
      <vt:lpstr>ВИЧ не передается:</vt:lpstr>
      <vt:lpstr>ВИЧ – СПИД  -  болезнь поведения</vt:lpstr>
      <vt:lpstr>Слайд 16</vt:lpstr>
      <vt:lpstr>Слайд 17</vt:lpstr>
      <vt:lpstr>Слайд 18</vt:lpstr>
      <vt:lpstr>Слайд 19</vt:lpstr>
    </vt:vector>
  </TitlesOfParts>
  <Company>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Смертельная угроза человечеству</dc:title>
  <dc:creator>nik</dc:creator>
  <cp:lastModifiedBy>LENOVO</cp:lastModifiedBy>
  <cp:revision>64</cp:revision>
  <dcterms:created xsi:type="dcterms:W3CDTF">2009-11-24T06:46:37Z</dcterms:created>
  <dcterms:modified xsi:type="dcterms:W3CDTF">2012-12-07T16:44:02Z</dcterms:modified>
</cp:coreProperties>
</file>