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792" r:id="rId2"/>
  </p:sldMasterIdLst>
  <p:notesMasterIdLst>
    <p:notesMasterId r:id="rId28"/>
  </p:notesMasterIdLst>
  <p:sldIdLst>
    <p:sldId id="256" r:id="rId3"/>
    <p:sldId id="257" r:id="rId4"/>
    <p:sldId id="280" r:id="rId5"/>
    <p:sldId id="259" r:id="rId6"/>
    <p:sldId id="260" r:id="rId7"/>
    <p:sldId id="261" r:id="rId8"/>
    <p:sldId id="262" r:id="rId9"/>
    <p:sldId id="263" r:id="rId10"/>
    <p:sldId id="264" r:id="rId11"/>
    <p:sldId id="291" r:id="rId12"/>
    <p:sldId id="265" r:id="rId13"/>
    <p:sldId id="267" r:id="rId14"/>
    <p:sldId id="268" r:id="rId15"/>
    <p:sldId id="271" r:id="rId16"/>
    <p:sldId id="272" r:id="rId17"/>
    <p:sldId id="273" r:id="rId18"/>
    <p:sldId id="275" r:id="rId19"/>
    <p:sldId id="276" r:id="rId20"/>
    <p:sldId id="292" r:id="rId21"/>
    <p:sldId id="258" r:id="rId22"/>
    <p:sldId id="270" r:id="rId23"/>
    <p:sldId id="284" r:id="rId24"/>
    <p:sldId id="285" r:id="rId25"/>
    <p:sldId id="282" r:id="rId26"/>
    <p:sldId id="286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8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F4B2"/>
    <a:srgbClr val="D0FF4B"/>
    <a:srgbClr val="D72A07"/>
    <a:srgbClr val="FF33CC"/>
    <a:srgbClr val="006600"/>
    <a:srgbClr val="000000"/>
    <a:srgbClr val="FFFF25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92" autoAdjust="0"/>
    <p:restoredTop sz="94660"/>
  </p:normalViewPr>
  <p:slideViewPr>
    <p:cSldViewPr>
      <p:cViewPr varScale="1">
        <p:scale>
          <a:sx n="69" d="100"/>
          <a:sy n="69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  <a:effectLst/>
              </a:defRPr>
            </a:lvl1pPr>
          </a:lstStyle>
          <a:p>
            <a:fld id="{84A455D7-8032-438C-A1F3-CFA26BB602C0}" type="datetimeFigureOut">
              <a:rPr lang="ru-RU"/>
              <a:pPr/>
              <a:t>01.12.2012</a:t>
            </a:fld>
            <a:endParaRPr lang="ru-RU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  <a:effectLst/>
              </a:defRPr>
            </a:lvl1pPr>
          </a:lstStyle>
          <a:p>
            <a:fld id="{71709B96-01FF-4026-9828-F8D7BF00F26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1730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Конкурс капитанов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8909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89098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D8B44-DE68-4550-8F10-15F9973512EC}" type="datetimeFigureOut">
              <a:rPr lang="ru-RU"/>
              <a:pPr>
                <a:defRPr/>
              </a:pPr>
              <a:t>01.12.2012</a:t>
            </a:fld>
            <a:endParaRPr lang="ru-RU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50701-AF3E-48F5-BF88-0F9CD1BE0F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6370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6494A-28FA-4F65-897E-589264F2C72F}" type="datetimeFigureOut">
              <a:rPr lang="ru-RU"/>
              <a:pPr>
                <a:defRPr/>
              </a:pPr>
              <a:t>01.12.2012</a:t>
            </a:fld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21B2D-D466-411B-A56B-1CCB24FD55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1070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C302F-EE08-43D5-AB06-1AA9CDB21DAE}" type="datetimeFigureOut">
              <a:rPr lang="ru-RU"/>
              <a:pPr>
                <a:defRPr/>
              </a:pPr>
              <a:t>01.12.2012</a:t>
            </a:fld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FE01F-D3AE-48A9-B21B-01A39CCE88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525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tx1"/>
                </a:solidFill>
                <a:effectLst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  <a:effectLst/>
                </a:endParaRPr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 sz="1800"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 sz="1800"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 sz="1800"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 sz="1800">
                    <a:solidFill>
                      <a:schemeClr val="tx1"/>
                    </a:solidFill>
                    <a:effectLst/>
                  </a:endParaRPr>
                </a:p>
              </p:txBody>
            </p:sp>
          </p:grpSp>
        </p:grpSp>
      </p:grpSp>
      <p:sp>
        <p:nvSpPr>
          <p:cNvPr id="106562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6563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09CB2-11FD-4103-BEB7-F9F2E7BBE1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114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BAFB5-67CD-46DF-A84C-B96C3E71FB14}" type="datetimeFigureOut">
              <a:rPr lang="ru-RU"/>
              <a:pPr>
                <a:defRPr/>
              </a:pPr>
              <a:t>01.12.2012</a:t>
            </a:fld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C6661-EDDC-4613-8FF1-B7B76E3117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843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380C0C-9478-429A-920D-7C6033FF541B}" type="datetimeFigureOut">
              <a:rPr lang="ru-RU"/>
              <a:pPr>
                <a:defRPr/>
              </a:pPr>
              <a:t>01.12.2012</a:t>
            </a:fld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4D9E5-348C-4AD4-A9A9-FCC71748C0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87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5B3A7-B752-4703-B71A-0904F6FA3D5D}" type="datetimeFigureOut">
              <a:rPr lang="ru-RU"/>
              <a:pPr>
                <a:defRPr/>
              </a:pPr>
              <a:t>01.12.2012</a:t>
            </a:fld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0A141-1A2E-4374-A937-EB7B6149DC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199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9C7A8-8FCF-425E-8EA6-B122A186AFA5}" type="datetimeFigureOut">
              <a:rPr lang="ru-RU"/>
              <a:pPr>
                <a:defRPr/>
              </a:pPr>
              <a:t>01.12.2012</a:t>
            </a:fld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78FEE-79B6-4E19-B502-05352848EF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223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955B9D-91D9-48B2-B75C-7E81351458A0}" type="datetimeFigureOut">
              <a:rPr lang="ru-RU"/>
              <a:pPr>
                <a:defRPr/>
              </a:pPr>
              <a:t>01.12.2012</a:t>
            </a:fld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C9C47-5C9A-47A2-81E7-E5EBD04C65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4832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4A7DD-21BE-4749-B2A7-1F7F185C0CF6}" type="datetimeFigureOut">
              <a:rPr lang="ru-RU"/>
              <a:pPr>
                <a:defRPr/>
              </a:pPr>
              <a:t>01.12.2012</a:t>
            </a:fld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7B485-B056-49AE-96F9-88113B37A3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35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BC6E1-2A43-4E5E-9C83-77C049102BE7}" type="datetimeFigureOut">
              <a:rPr lang="ru-RU"/>
              <a:pPr>
                <a:defRPr/>
              </a:pPr>
              <a:t>01.12.2012</a:t>
            </a:fld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89099-2FDD-4D65-9B30-13B0313F90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972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117BE-F094-4EE3-BE37-39DA5840893B}" type="datetimeFigureOut">
              <a:rPr lang="ru-RU"/>
              <a:pPr>
                <a:defRPr/>
              </a:pPr>
              <a:t>01.12.2012</a:t>
            </a:fld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FC101B-8B1B-4D78-A6C6-1302F98DE2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948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88067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8068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8069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8070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8071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8072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8073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8074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880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7A2C0607-A2D7-4724-8180-F489C4337A77}" type="datetimeFigureOut">
              <a:rPr lang="ru-RU"/>
              <a:pPr>
                <a:defRPr/>
              </a:pPr>
              <a:t>01.12.2012</a:t>
            </a:fld>
            <a:endParaRPr lang="ru-RU"/>
          </a:p>
        </p:txBody>
      </p:sp>
      <p:sp>
        <p:nvSpPr>
          <p:cNvPr id="880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80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B97CF7D6-1647-458A-95E4-7C4560CA2F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8078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8079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20" r:id="rId1"/>
    <p:sldLayoutId id="2147483819" r:id="rId2"/>
    <p:sldLayoutId id="2147483818" r:id="rId3"/>
    <p:sldLayoutId id="2147483817" r:id="rId4"/>
    <p:sldLayoutId id="2147483816" r:id="rId5"/>
    <p:sldLayoutId id="2147483815" r:id="rId6"/>
    <p:sldLayoutId id="2147483814" r:id="rId7"/>
    <p:sldLayoutId id="2147483813" r:id="rId8"/>
    <p:sldLayoutId id="2147483812" r:id="rId9"/>
    <p:sldLayoutId id="2147483811" r:id="rId10"/>
    <p:sldLayoutId id="2147483810" r:id="rId11"/>
  </p:sldLayoutIdLst>
  <p:transition spd="slow"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39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5540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6" name="Rectangle 68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7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8" name="Rectangle 7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80B16BE9-B2B2-4C73-B0E5-55FE427A98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21" r:id="rId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2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gif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7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9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0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eg"/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http://upload.wikimedia.org/wikipedia/commons/d/d7/Leonhard_Euler.jpg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eg"/><Relationship Id="rId2" Type="http://schemas.openxmlformats.org/officeDocument/2006/relationships/image" Target="../media/image4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13" Type="http://schemas.openxmlformats.org/officeDocument/2006/relationships/slide" Target="slide16.xml"/><Relationship Id="rId18" Type="http://schemas.openxmlformats.org/officeDocument/2006/relationships/slide" Target="slide19.xml"/><Relationship Id="rId26" Type="http://schemas.openxmlformats.org/officeDocument/2006/relationships/slide" Target="slide22.xml"/><Relationship Id="rId3" Type="http://schemas.openxmlformats.org/officeDocument/2006/relationships/slide" Target="slide14.xml"/><Relationship Id="rId21" Type="http://schemas.openxmlformats.org/officeDocument/2006/relationships/image" Target="../media/image12.jpeg"/><Relationship Id="rId7" Type="http://schemas.openxmlformats.org/officeDocument/2006/relationships/slide" Target="slide15.xml"/><Relationship Id="rId12" Type="http://schemas.openxmlformats.org/officeDocument/2006/relationships/slide" Target="slide12.xml"/><Relationship Id="rId17" Type="http://schemas.openxmlformats.org/officeDocument/2006/relationships/slide" Target="slide18.xml"/><Relationship Id="rId25" Type="http://schemas.openxmlformats.org/officeDocument/2006/relationships/image" Target="../media/image14.jpeg"/><Relationship Id="rId2" Type="http://schemas.openxmlformats.org/officeDocument/2006/relationships/image" Target="../media/image9.gif"/><Relationship Id="rId16" Type="http://schemas.openxmlformats.org/officeDocument/2006/relationships/slide" Target="slide17.xml"/><Relationship Id="rId20" Type="http://schemas.openxmlformats.org/officeDocument/2006/relationships/slide" Target="slide20.xml"/><Relationship Id="rId29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6.xml"/><Relationship Id="rId24" Type="http://schemas.openxmlformats.org/officeDocument/2006/relationships/slide" Target="slide23.xml"/><Relationship Id="rId5" Type="http://schemas.openxmlformats.org/officeDocument/2006/relationships/slide" Target="slide11.xml"/><Relationship Id="rId15" Type="http://schemas.openxmlformats.org/officeDocument/2006/relationships/image" Target="../media/image10.gif"/><Relationship Id="rId23" Type="http://schemas.openxmlformats.org/officeDocument/2006/relationships/image" Target="../media/image13.jpeg"/><Relationship Id="rId28" Type="http://schemas.openxmlformats.org/officeDocument/2006/relationships/slide" Target="slide24.xml"/><Relationship Id="rId10" Type="http://schemas.openxmlformats.org/officeDocument/2006/relationships/slide" Target="slide4.xml"/><Relationship Id="rId19" Type="http://schemas.openxmlformats.org/officeDocument/2006/relationships/image" Target="../media/image11.jpeg"/><Relationship Id="rId4" Type="http://schemas.openxmlformats.org/officeDocument/2006/relationships/slide" Target="slide8.xml"/><Relationship Id="rId9" Type="http://schemas.openxmlformats.org/officeDocument/2006/relationships/slide" Target="slide7.xml"/><Relationship Id="rId14" Type="http://schemas.openxmlformats.org/officeDocument/2006/relationships/slide" Target="slide9.xml"/><Relationship Id="rId22" Type="http://schemas.openxmlformats.org/officeDocument/2006/relationships/slide" Target="slide21.xml"/><Relationship Id="rId27" Type="http://schemas.openxmlformats.org/officeDocument/2006/relationships/image" Target="../media/image15.jpeg"/><Relationship Id="rId30" Type="http://schemas.openxmlformats.org/officeDocument/2006/relationships/image" Target="http://upload.wikimedia.org/wikipedia/commons/d/d7/Leonhard_Euler.j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1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1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gif"/><Relationship Id="rId4" Type="http://schemas.openxmlformats.org/officeDocument/2006/relationships/image" Target="../media/image2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2988" y="2852738"/>
            <a:ext cx="7273925" cy="1511300"/>
          </a:xfrm>
        </p:spPr>
        <p:txBody>
          <a:bodyPr anchorCtr="1"/>
          <a:lstStyle/>
          <a:p>
            <a:pPr algn="ctr" eaLnBrk="1" hangingPunct="1">
              <a:defRPr/>
            </a:pPr>
            <a:r>
              <a:rPr lang="ru-RU" sz="4800" smtClean="0"/>
              <a:t>МАТЕМАТИЧЕСКИЙ РИНГ</a:t>
            </a:r>
          </a:p>
        </p:txBody>
      </p:sp>
      <p:pic>
        <p:nvPicPr>
          <p:cNvPr id="5123" name="Picture 10" descr="(432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4221163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11" descr="(447)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221163"/>
            <a:ext cx="1223962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30" descr="image02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5084763"/>
            <a:ext cx="142875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8" descr="j0315816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620713"/>
            <a:ext cx="1223963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9" descr="j0205402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1052513"/>
            <a:ext cx="2016125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10" descr="j0223770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125538"/>
            <a:ext cx="1419225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457200" y="1905000"/>
            <a:ext cx="8229600" cy="4114800"/>
            <a:chOff x="288" y="1200"/>
            <a:chExt cx="5184" cy="2592"/>
          </a:xfrm>
        </p:grpSpPr>
        <p:sp>
          <p:nvSpPr>
            <p:cNvPr id="92166" name="Rectangle 6"/>
            <p:cNvSpPr>
              <a:spLocks noChangeArrowheads="1"/>
            </p:cNvSpPr>
            <p:nvPr/>
          </p:nvSpPr>
          <p:spPr bwMode="auto">
            <a:xfrm>
              <a:off x="3744" y="2928"/>
              <a:ext cx="1728" cy="86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None/>
                <a:defRPr/>
              </a:pPr>
              <a:endParaRPr lang="ru-RU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167" name="Rectangle 7"/>
            <p:cNvSpPr>
              <a:spLocks noChangeArrowheads="1"/>
            </p:cNvSpPr>
            <p:nvPr/>
          </p:nvSpPr>
          <p:spPr bwMode="auto">
            <a:xfrm>
              <a:off x="2016" y="2928"/>
              <a:ext cx="1728" cy="86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None/>
                <a:defRPr/>
              </a:pPr>
              <a:endParaRPr lang="ru-RU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168" name="Rectangle 8"/>
            <p:cNvSpPr>
              <a:spLocks noChangeArrowheads="1"/>
            </p:cNvSpPr>
            <p:nvPr/>
          </p:nvSpPr>
          <p:spPr bwMode="auto">
            <a:xfrm>
              <a:off x="288" y="2928"/>
              <a:ext cx="1728" cy="86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None/>
                <a:defRPr/>
              </a:pPr>
              <a:endParaRPr lang="ru-RU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169" name="Rectangle 9"/>
            <p:cNvSpPr>
              <a:spLocks noChangeArrowheads="1"/>
            </p:cNvSpPr>
            <p:nvPr/>
          </p:nvSpPr>
          <p:spPr bwMode="auto">
            <a:xfrm>
              <a:off x="3744" y="2064"/>
              <a:ext cx="1728" cy="86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None/>
                <a:defRPr/>
              </a:pPr>
              <a:endParaRPr lang="ru-RU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170" name="Rectangle 10"/>
            <p:cNvSpPr>
              <a:spLocks noChangeArrowheads="1"/>
            </p:cNvSpPr>
            <p:nvPr/>
          </p:nvSpPr>
          <p:spPr bwMode="auto">
            <a:xfrm>
              <a:off x="2016" y="2064"/>
              <a:ext cx="1728" cy="86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None/>
                <a:defRPr/>
              </a:pPr>
              <a:endParaRPr lang="ru-RU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171" name="Rectangle 11"/>
            <p:cNvSpPr>
              <a:spLocks noChangeArrowheads="1"/>
            </p:cNvSpPr>
            <p:nvPr/>
          </p:nvSpPr>
          <p:spPr bwMode="auto">
            <a:xfrm>
              <a:off x="288" y="2064"/>
              <a:ext cx="1728" cy="86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None/>
                <a:defRPr/>
              </a:pPr>
              <a:endParaRPr lang="ru-RU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172" name="Rectangle 12"/>
            <p:cNvSpPr>
              <a:spLocks noChangeArrowheads="1"/>
            </p:cNvSpPr>
            <p:nvPr/>
          </p:nvSpPr>
          <p:spPr bwMode="auto">
            <a:xfrm>
              <a:off x="3744" y="1200"/>
              <a:ext cx="1728" cy="86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None/>
                <a:defRPr/>
              </a:pPr>
              <a:endParaRPr lang="ru-RU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173" name="Rectangle 13"/>
            <p:cNvSpPr>
              <a:spLocks noChangeArrowheads="1"/>
            </p:cNvSpPr>
            <p:nvPr/>
          </p:nvSpPr>
          <p:spPr bwMode="auto">
            <a:xfrm>
              <a:off x="2016" y="1200"/>
              <a:ext cx="1728" cy="86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None/>
                <a:defRPr/>
              </a:pPr>
              <a:endParaRPr lang="ru-RU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174" name="Rectangle 14"/>
            <p:cNvSpPr>
              <a:spLocks noChangeArrowheads="1"/>
            </p:cNvSpPr>
            <p:nvPr/>
          </p:nvSpPr>
          <p:spPr bwMode="auto">
            <a:xfrm>
              <a:off x="288" y="1200"/>
              <a:ext cx="1728" cy="86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None/>
                <a:defRPr/>
              </a:pPr>
              <a:endParaRPr lang="ru-RU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6398" name="Line 15"/>
            <p:cNvSpPr>
              <a:spLocks noChangeShapeType="1"/>
            </p:cNvSpPr>
            <p:nvPr/>
          </p:nvSpPr>
          <p:spPr bwMode="auto">
            <a:xfrm>
              <a:off x="288" y="1200"/>
              <a:ext cx="5184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399" name="Line 16"/>
            <p:cNvSpPr>
              <a:spLocks noChangeShapeType="1"/>
            </p:cNvSpPr>
            <p:nvPr/>
          </p:nvSpPr>
          <p:spPr bwMode="auto">
            <a:xfrm>
              <a:off x="288" y="2928"/>
              <a:ext cx="5184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00" name="Line 17"/>
            <p:cNvSpPr>
              <a:spLocks noChangeShapeType="1"/>
            </p:cNvSpPr>
            <p:nvPr/>
          </p:nvSpPr>
          <p:spPr bwMode="auto">
            <a:xfrm>
              <a:off x="288" y="3792"/>
              <a:ext cx="518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01" name="Line 18"/>
            <p:cNvSpPr>
              <a:spLocks noChangeShapeType="1"/>
            </p:cNvSpPr>
            <p:nvPr/>
          </p:nvSpPr>
          <p:spPr bwMode="auto">
            <a:xfrm>
              <a:off x="288" y="1200"/>
              <a:ext cx="0" cy="259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02" name="Line 19"/>
            <p:cNvSpPr>
              <a:spLocks noChangeShapeType="1"/>
            </p:cNvSpPr>
            <p:nvPr/>
          </p:nvSpPr>
          <p:spPr bwMode="auto">
            <a:xfrm>
              <a:off x="3744" y="1200"/>
              <a:ext cx="0" cy="259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03" name="Line 20"/>
            <p:cNvSpPr>
              <a:spLocks noChangeShapeType="1"/>
            </p:cNvSpPr>
            <p:nvPr/>
          </p:nvSpPr>
          <p:spPr bwMode="auto">
            <a:xfrm>
              <a:off x="5472" y="1200"/>
              <a:ext cx="0" cy="259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04" name="Line 21"/>
            <p:cNvSpPr>
              <a:spLocks noChangeShapeType="1"/>
            </p:cNvSpPr>
            <p:nvPr/>
          </p:nvSpPr>
          <p:spPr bwMode="auto">
            <a:xfrm>
              <a:off x="2016" y="1200"/>
              <a:ext cx="0" cy="259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05" name="Line 22"/>
            <p:cNvSpPr>
              <a:spLocks noChangeShapeType="1"/>
            </p:cNvSpPr>
            <p:nvPr/>
          </p:nvSpPr>
          <p:spPr bwMode="auto">
            <a:xfrm>
              <a:off x="288" y="2064"/>
              <a:ext cx="5184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06" name="Rectangle 23"/>
            <p:cNvSpPr>
              <a:spLocks noChangeArrowheads="1"/>
            </p:cNvSpPr>
            <p:nvPr/>
          </p:nvSpPr>
          <p:spPr bwMode="auto">
            <a:xfrm>
              <a:off x="672" y="1440"/>
              <a:ext cx="1008" cy="38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18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6407" name="Oval 24"/>
            <p:cNvSpPr>
              <a:spLocks noChangeArrowheads="1"/>
            </p:cNvSpPr>
            <p:nvPr/>
          </p:nvSpPr>
          <p:spPr bwMode="auto">
            <a:xfrm>
              <a:off x="2448" y="1344"/>
              <a:ext cx="960" cy="62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6408" name="AutoShape 25"/>
            <p:cNvSpPr>
              <a:spLocks noChangeArrowheads="1"/>
            </p:cNvSpPr>
            <p:nvPr/>
          </p:nvSpPr>
          <p:spPr bwMode="auto">
            <a:xfrm>
              <a:off x="4128" y="1344"/>
              <a:ext cx="816" cy="576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18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92186" name="AutoShape 26"/>
            <p:cNvSpPr>
              <a:spLocks noChangeArrowheads="1"/>
            </p:cNvSpPr>
            <p:nvPr/>
          </p:nvSpPr>
          <p:spPr bwMode="auto">
            <a:xfrm>
              <a:off x="576" y="2112"/>
              <a:ext cx="912" cy="720"/>
            </a:xfrm>
            <a:prstGeom prst="star5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6410" name="Rectangle 27"/>
            <p:cNvSpPr>
              <a:spLocks noChangeArrowheads="1"/>
            </p:cNvSpPr>
            <p:nvPr/>
          </p:nvSpPr>
          <p:spPr bwMode="auto">
            <a:xfrm>
              <a:off x="2592" y="2256"/>
              <a:ext cx="672" cy="57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18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6411" name="Oval 28"/>
            <p:cNvSpPr>
              <a:spLocks noChangeArrowheads="1"/>
            </p:cNvSpPr>
            <p:nvPr/>
          </p:nvSpPr>
          <p:spPr bwMode="auto">
            <a:xfrm>
              <a:off x="4224" y="2208"/>
              <a:ext cx="720" cy="62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6412" name="AutoShape 29"/>
            <p:cNvSpPr>
              <a:spLocks noChangeArrowheads="1"/>
            </p:cNvSpPr>
            <p:nvPr/>
          </p:nvSpPr>
          <p:spPr bwMode="auto">
            <a:xfrm>
              <a:off x="672" y="3072"/>
              <a:ext cx="768" cy="672"/>
            </a:xfrm>
            <a:prstGeom prst="diamond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18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92190" name="AutoShape 30"/>
            <p:cNvSpPr>
              <a:spLocks noChangeArrowheads="1"/>
            </p:cNvSpPr>
            <p:nvPr/>
          </p:nvSpPr>
          <p:spPr bwMode="auto">
            <a:xfrm>
              <a:off x="4224" y="3024"/>
              <a:ext cx="768" cy="624"/>
            </a:xfrm>
            <a:prstGeom prst="star5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6414" name="AutoShape 31"/>
            <p:cNvSpPr>
              <a:spLocks noChangeArrowheads="1"/>
            </p:cNvSpPr>
            <p:nvPr/>
          </p:nvSpPr>
          <p:spPr bwMode="auto">
            <a:xfrm>
              <a:off x="2496" y="3072"/>
              <a:ext cx="816" cy="624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1800"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16388" name="AutoShape 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16913" y="6308725"/>
            <a:ext cx="431800" cy="433388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z="1800">
              <a:solidFill>
                <a:schemeClr val="tx1"/>
              </a:solidFill>
              <a:effectLst/>
            </a:endParaRPr>
          </a:p>
        </p:txBody>
      </p:sp>
      <p:sp>
        <p:nvSpPr>
          <p:cNvPr id="16416" name="Rectangle 32"/>
          <p:cNvSpPr>
            <a:spLocks noGrp="1" noRot="1" noChangeArrowheads="1"/>
          </p:cNvSpPr>
          <p:nvPr>
            <p:ph type="title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ru-RU" smtClean="0">
                <a:effectLst/>
              </a:rPr>
              <a:t>Игра со зрителями</a:t>
            </a:r>
          </a:p>
        </p:txBody>
      </p:sp>
      <p:sp>
        <p:nvSpPr>
          <p:cNvPr id="12314" name="WordArt 26"/>
          <p:cNvSpPr>
            <a:spLocks noChangeArrowheads="1" noChangeShapeType="1" noTextEdit="1"/>
          </p:cNvSpPr>
          <p:nvPr/>
        </p:nvSpPr>
        <p:spPr bwMode="auto">
          <a:xfrm>
            <a:off x="250825" y="6453188"/>
            <a:ext cx="2814638" cy="301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Times New Roman"/>
                <a:cs typeface="Times New Roman"/>
              </a:rPr>
              <a:t>время на раздумывание: 10 секунд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2411413" y="2997200"/>
            <a:ext cx="3971925" cy="3384550"/>
            <a:chOff x="1519" y="1888"/>
            <a:chExt cx="2502" cy="2132"/>
          </a:xfrm>
        </p:grpSpPr>
        <p:pic>
          <p:nvPicPr>
            <p:cNvPr id="16419" name="Picture 8" descr="(216)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19" y="1888"/>
              <a:ext cx="2449" cy="2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420" name="Rectangle 24"/>
            <p:cNvSpPr>
              <a:spLocks noChangeArrowheads="1"/>
            </p:cNvSpPr>
            <p:nvPr/>
          </p:nvSpPr>
          <p:spPr bwMode="auto">
            <a:xfrm>
              <a:off x="1610" y="2750"/>
              <a:ext cx="2411" cy="9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None/>
              </a:pPr>
              <a:r>
                <a:rPr lang="ru-RU" sz="2400" b="1">
                  <a:solidFill>
                    <a:srgbClr val="D72A07"/>
                  </a:solidFill>
                  <a:effectLst/>
                </a:rPr>
                <a:t>(5 + 5 + 5) : 5 =3</a:t>
              </a:r>
            </a:p>
            <a:p>
              <a:pPr marL="342900" indent="-342900" algn="ctr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None/>
              </a:pPr>
              <a:r>
                <a:rPr lang="ru-RU" sz="2400" b="1">
                  <a:solidFill>
                    <a:srgbClr val="D72A07"/>
                  </a:solidFill>
                  <a:effectLst/>
                </a:rPr>
                <a:t>(5 * 5 – 5) : 5 =4</a:t>
              </a:r>
            </a:p>
            <a:p>
              <a:pPr marL="342900" indent="-342900" algn="ctr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None/>
              </a:pPr>
              <a:r>
                <a:rPr lang="ru-RU" sz="2400" b="1">
                  <a:solidFill>
                    <a:srgbClr val="D72A07"/>
                  </a:solidFill>
                  <a:effectLst/>
                </a:rPr>
                <a:t>5 * (5 – 5) + 5 =5</a:t>
              </a: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5" presetID="10" presetClass="exit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Ctr="1"/>
          <a:lstStyle/>
          <a:p>
            <a:pPr eaLnBrk="1" hangingPunct="1">
              <a:defRPr/>
            </a:pPr>
            <a:r>
              <a:rPr lang="ru-RU" smtClean="0"/>
              <a:t>7. Половина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38200" y="1905000"/>
            <a:ext cx="8007350" cy="20240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800" smtClean="0"/>
              <a:t> Половина от половины числа равна половине. Какое это число?</a:t>
            </a:r>
          </a:p>
        </p:txBody>
      </p:sp>
      <p:sp>
        <p:nvSpPr>
          <p:cNvPr id="17412" name="WordArt 11"/>
          <p:cNvSpPr>
            <a:spLocks noChangeArrowheads="1" noChangeShapeType="1" noTextEdit="1"/>
          </p:cNvSpPr>
          <p:nvPr/>
        </p:nvSpPr>
        <p:spPr bwMode="auto">
          <a:xfrm rot="-1506387">
            <a:off x="2771775" y="3860800"/>
            <a:ext cx="2232025" cy="12239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1/2</a:t>
            </a:r>
          </a:p>
        </p:txBody>
      </p:sp>
      <p:pic>
        <p:nvPicPr>
          <p:cNvPr id="131087" name="Picture 15" descr="(216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2924175"/>
            <a:ext cx="3673475" cy="302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4" name="AutoShape 1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16913" y="6308725"/>
            <a:ext cx="431800" cy="433388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z="1800">
              <a:solidFill>
                <a:schemeClr val="tx1"/>
              </a:solidFill>
              <a:effectLst/>
            </a:endParaRPr>
          </a:p>
        </p:txBody>
      </p:sp>
      <p:sp>
        <p:nvSpPr>
          <p:cNvPr id="131090" name="WordArt 18"/>
          <p:cNvSpPr>
            <a:spLocks noChangeArrowheads="1" noChangeShapeType="1" noTextEdit="1"/>
          </p:cNvSpPr>
          <p:nvPr/>
        </p:nvSpPr>
        <p:spPr bwMode="auto">
          <a:xfrm>
            <a:off x="6443663" y="4365625"/>
            <a:ext cx="792162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Arial"/>
                <a:cs typeface="Arial"/>
              </a:rPr>
              <a:t>2</a:t>
            </a:r>
          </a:p>
        </p:txBody>
      </p:sp>
      <p:sp>
        <p:nvSpPr>
          <p:cNvPr id="13321" name="WordArt 9"/>
          <p:cNvSpPr>
            <a:spLocks noChangeArrowheads="1" noChangeShapeType="1" noTextEdit="1"/>
          </p:cNvSpPr>
          <p:nvPr/>
        </p:nvSpPr>
        <p:spPr bwMode="auto">
          <a:xfrm>
            <a:off x="250825" y="6453188"/>
            <a:ext cx="2814638" cy="301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Times New Roman"/>
                <a:cs typeface="Times New Roman"/>
              </a:rPr>
              <a:t>время на раздумывание: 30 секунд</a:t>
            </a:r>
          </a:p>
        </p:txBody>
      </p:sp>
      <p:pic>
        <p:nvPicPr>
          <p:cNvPr id="17418" name="Picture 10" descr="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357563"/>
            <a:ext cx="1544638" cy="2641600"/>
          </a:xfrm>
          <a:prstGeom prst="rect">
            <a:avLst/>
          </a:prstGeom>
          <a:noFill/>
          <a:effectLst>
            <a:outerShdw dist="107763" dir="2700000" algn="ctr" rotWithShape="0">
              <a:srgbClr val="0033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1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1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10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1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1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1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10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1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90" grpId="0" animBg="1"/>
      <p:bldP spid="133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Ctr="1"/>
          <a:lstStyle/>
          <a:p>
            <a:pPr eaLnBrk="1" hangingPunct="1">
              <a:defRPr/>
            </a:pPr>
            <a:r>
              <a:rPr lang="ru-RU" dirty="0" smtClean="0"/>
              <a:t>8. Сделай равными                суммы</a:t>
            </a:r>
          </a:p>
        </p:txBody>
      </p:sp>
      <p:sp>
        <p:nvSpPr>
          <p:cNvPr id="134153" name="Rectangle 9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95288" y="2276474"/>
            <a:ext cx="5030787" cy="273670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 smtClean="0"/>
              <a:t>        1                        3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/>
              <a:t> </a:t>
            </a:r>
            <a:r>
              <a:rPr lang="ru-RU" b="1" dirty="0" smtClean="0"/>
              <a:t>       2                        4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/>
              <a:t> </a:t>
            </a:r>
            <a:r>
              <a:rPr lang="ru-RU" b="1" dirty="0" smtClean="0"/>
              <a:t>+     7                     + 5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/>
              <a:t> </a:t>
            </a:r>
            <a:r>
              <a:rPr lang="ru-RU" b="1" dirty="0" smtClean="0"/>
              <a:t>       9                        8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 smtClean="0"/>
              <a:t>        19                      20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b="1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b="1" dirty="0" smtClean="0"/>
          </a:p>
        </p:txBody>
      </p:sp>
      <p:sp>
        <p:nvSpPr>
          <p:cNvPr id="18437" name="AutoShape 1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16913" y="6308725"/>
            <a:ext cx="431800" cy="433388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z="1800">
              <a:solidFill>
                <a:schemeClr val="tx1"/>
              </a:solidFill>
              <a:effectLst/>
            </a:endParaRPr>
          </a:p>
        </p:txBody>
      </p:sp>
      <p:pic>
        <p:nvPicPr>
          <p:cNvPr id="134157" name="Picture 13" descr="(216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1847" y="3915945"/>
            <a:ext cx="3671887" cy="236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4160" name="WordArt 16"/>
          <p:cNvSpPr>
            <a:spLocks noChangeArrowheads="1" noChangeShapeType="1" noTextEdit="1"/>
          </p:cNvSpPr>
          <p:nvPr/>
        </p:nvSpPr>
        <p:spPr bwMode="auto">
          <a:xfrm>
            <a:off x="5688309" y="4869160"/>
            <a:ext cx="3132163" cy="10081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884"/>
              </a:avLst>
            </a:prstTxWarp>
          </a:bodyPr>
          <a:lstStyle/>
          <a:p>
            <a:pPr algn="ctr"/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Arial"/>
                <a:cs typeface="Arial"/>
              </a:rPr>
              <a:t>Поменять местами числа 8 и 9 , </a:t>
            </a:r>
            <a:r>
              <a:rPr lang="ru-RU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Arial"/>
                <a:cs typeface="Arial"/>
              </a:rPr>
              <a:t>пр</a:t>
            </a:r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Arial"/>
                <a:cs typeface="Arial"/>
              </a:rPr>
              <a:t> этом </a:t>
            </a:r>
          </a:p>
          <a:p>
            <a:pPr algn="ctr"/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Arial"/>
                <a:cs typeface="Arial"/>
              </a:rPr>
              <a:t>9 перевернуть, как 6. Тогда в каждом столбике будет по 18</a:t>
            </a:r>
          </a:p>
        </p:txBody>
      </p:sp>
      <p:sp>
        <p:nvSpPr>
          <p:cNvPr id="15369" name="WordArt 9"/>
          <p:cNvSpPr>
            <a:spLocks noChangeArrowheads="1" noChangeShapeType="1" noTextEdit="1"/>
          </p:cNvSpPr>
          <p:nvPr/>
        </p:nvSpPr>
        <p:spPr bwMode="auto">
          <a:xfrm>
            <a:off x="250825" y="6453188"/>
            <a:ext cx="2814638" cy="301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Times New Roman"/>
                <a:cs typeface="Times New Roman"/>
              </a:rPr>
              <a:t>время на раздумывание: 1 минута</a:t>
            </a:r>
          </a:p>
        </p:txBody>
      </p:sp>
      <p:pic>
        <p:nvPicPr>
          <p:cNvPr id="18442" name="Picture 10" descr="1219247097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572809"/>
            <a:ext cx="1431925" cy="1873250"/>
          </a:xfrm>
          <a:prstGeom prst="rect">
            <a:avLst/>
          </a:prstGeom>
          <a:noFill/>
          <a:effectLst>
            <a:outerShdw dist="107763" dir="2700000" algn="ctr" rotWithShape="0">
              <a:srgbClr val="0033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1331640" y="4653136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4139952" y="4653136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1341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13416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416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134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4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134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4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70" decel="100000"/>
                                        <p:tgtEl>
                                          <p:spTgt spid="1341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770" decel="100000"/>
                                        <p:tgtEl>
                                          <p:spTgt spid="13415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415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134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4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134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4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60" grpId="0" animBg="1"/>
      <p:bldP spid="1536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Ctr="1"/>
          <a:lstStyle/>
          <a:p>
            <a:pPr eaLnBrk="1" hangingPunct="1">
              <a:defRPr/>
            </a:pPr>
            <a:r>
              <a:rPr lang="ru-RU" smtClean="0"/>
              <a:t>9. Дальше…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mtClean="0"/>
              <a:t> Какими должны быть два следующих числа в последовательности: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4800" smtClean="0"/>
              <a:t>10, 8, 11, 9, 12, 10, 13,…</a:t>
            </a:r>
            <a:endParaRPr lang="ru-RU" smtClean="0"/>
          </a:p>
        </p:txBody>
      </p:sp>
      <p:pic>
        <p:nvPicPr>
          <p:cNvPr id="138245" name="Picture 5" descr="(216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4221163"/>
            <a:ext cx="3455988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16913" y="6308725"/>
            <a:ext cx="431800" cy="433388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z="1800">
              <a:solidFill>
                <a:schemeClr val="tx1"/>
              </a:solidFill>
              <a:effectLst/>
            </a:endParaRPr>
          </a:p>
        </p:txBody>
      </p:sp>
      <p:sp>
        <p:nvSpPr>
          <p:cNvPr id="138248" name="WordArt 8"/>
          <p:cNvSpPr>
            <a:spLocks noChangeArrowheads="1" noChangeShapeType="1" noTextEdit="1"/>
          </p:cNvSpPr>
          <p:nvPr/>
        </p:nvSpPr>
        <p:spPr bwMode="auto">
          <a:xfrm>
            <a:off x="6011863" y="5300663"/>
            <a:ext cx="11525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Arial"/>
                <a:cs typeface="Arial"/>
              </a:rPr>
              <a:t>11,14</a:t>
            </a:r>
          </a:p>
        </p:txBody>
      </p:sp>
      <p:sp>
        <p:nvSpPr>
          <p:cNvPr id="16393" name="WordArt 9"/>
          <p:cNvSpPr>
            <a:spLocks noChangeArrowheads="1" noChangeShapeType="1" noTextEdit="1"/>
          </p:cNvSpPr>
          <p:nvPr/>
        </p:nvSpPr>
        <p:spPr bwMode="auto">
          <a:xfrm>
            <a:off x="250825" y="6453188"/>
            <a:ext cx="2814638" cy="301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Times New Roman"/>
                <a:cs typeface="Times New Roman"/>
              </a:rPr>
              <a:t>время на раздумывание: 1 минута</a:t>
            </a:r>
          </a:p>
        </p:txBody>
      </p:sp>
      <p:pic>
        <p:nvPicPr>
          <p:cNvPr id="19466" name="Picture 1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9F3E7"/>
              </a:clrFrom>
              <a:clrTo>
                <a:srgbClr val="F9F3E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31" t="7083" r="4448" b="10886"/>
          <a:stretch>
            <a:fillRect/>
          </a:stretch>
        </p:blipFill>
        <p:spPr bwMode="auto">
          <a:xfrm>
            <a:off x="2339975" y="3789363"/>
            <a:ext cx="2211388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824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824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8" grpId="0" animBg="1"/>
      <p:bldP spid="1639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16913" y="6308725"/>
            <a:ext cx="431800" cy="433388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z="1800">
              <a:solidFill>
                <a:schemeClr val="tx1"/>
              </a:solidFill>
              <a:effectLst/>
            </a:endParaRPr>
          </a:p>
        </p:txBody>
      </p:sp>
      <p:sp>
        <p:nvSpPr>
          <p:cNvPr id="20550" name="WordArt 76"/>
          <p:cNvSpPr>
            <a:spLocks noChangeArrowheads="1" noChangeShapeType="1" noTextEdit="1"/>
          </p:cNvSpPr>
          <p:nvPr/>
        </p:nvSpPr>
        <p:spPr bwMode="auto">
          <a:xfrm>
            <a:off x="1115616" y="1052513"/>
            <a:ext cx="7331472" cy="187243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Загадалки</a:t>
            </a:r>
            <a:endParaRPr lang="ru-RU" sz="3600" b="1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0552" name="Rectangle 7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68313" y="0"/>
            <a:ext cx="8385175" cy="908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dirty="0" smtClean="0">
                <a:effectLst/>
              </a:rPr>
              <a:t>  10. Конкурс капитанов</a:t>
            </a: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4202834"/>
            <a:ext cx="1874837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611188" y="1412875"/>
            <a:ext cx="8532812" cy="439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chemeClr val="hlink"/>
              </a:buClr>
            </a:pPr>
            <a:endParaRPr lang="ru-RU" b="1" u="sng" dirty="0" smtClean="0">
              <a:solidFill>
                <a:schemeClr val="tx1"/>
              </a:solidFill>
              <a:effectLst/>
              <a:cs typeface="Arial" charset="0"/>
            </a:endParaRPr>
          </a:p>
          <a:p>
            <a:pPr marL="273050" indent="-273050">
              <a:spcBef>
                <a:spcPct val="20000"/>
              </a:spcBef>
              <a:buClr>
                <a:schemeClr val="hlink"/>
              </a:buClr>
            </a:pPr>
            <a:r>
              <a:rPr lang="ru-RU" b="1" u="sng" dirty="0" smtClean="0">
                <a:solidFill>
                  <a:schemeClr val="tx1"/>
                </a:solidFill>
                <a:effectLst/>
                <a:cs typeface="Arial" charset="0"/>
              </a:rPr>
              <a:t>Сколько кошек в комнате, если в каждом из четырех углов комнаты </a:t>
            </a:r>
            <a:r>
              <a:rPr lang="ru-RU" b="1" u="sng" dirty="0" smtClean="0">
                <a:solidFill>
                  <a:schemeClr val="tx1"/>
                </a:solidFill>
                <a:effectLst/>
                <a:cs typeface="Arial" charset="0"/>
              </a:rPr>
              <a:t>сидит по </a:t>
            </a:r>
            <a:r>
              <a:rPr lang="ru-RU" b="1" u="sng" dirty="0" smtClean="0">
                <a:solidFill>
                  <a:schemeClr val="tx1"/>
                </a:solidFill>
                <a:effectLst/>
                <a:cs typeface="Arial" charset="0"/>
              </a:rPr>
              <a:t>одной кошке, против каждой кошки сидит по 3 кошки и на хвосте у </a:t>
            </a:r>
            <a:r>
              <a:rPr lang="ru-RU" b="1" u="sng" dirty="0" err="1" smtClean="0">
                <a:solidFill>
                  <a:schemeClr val="tx1"/>
                </a:solidFill>
                <a:effectLst/>
                <a:cs typeface="Arial" charset="0"/>
              </a:rPr>
              <a:t>кадой</a:t>
            </a:r>
            <a:r>
              <a:rPr lang="ru-RU" b="1" u="sng" dirty="0" smtClean="0">
                <a:solidFill>
                  <a:schemeClr val="tx1"/>
                </a:solidFill>
                <a:effectLst/>
                <a:cs typeface="Arial" charset="0"/>
              </a:rPr>
              <a:t> кошки сидит по кошке?</a:t>
            </a:r>
            <a:endParaRPr lang="ru-RU" b="1" u="sng" dirty="0">
              <a:solidFill>
                <a:schemeClr val="tx1"/>
              </a:solidFill>
              <a:effectLst/>
              <a:cs typeface="Arial" charset="0"/>
            </a:endParaRPr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40205" y="188640"/>
            <a:ext cx="8385175" cy="1431925"/>
          </a:xfrm>
        </p:spPr>
        <p:txBody>
          <a:bodyPr anchorCtr="1"/>
          <a:lstStyle/>
          <a:p>
            <a:pPr eaLnBrk="1" hangingPunct="1">
              <a:defRPr/>
            </a:pPr>
            <a:r>
              <a:rPr lang="ru-RU" dirty="0" smtClean="0"/>
              <a:t>11. Сколько кошек в комнате?</a:t>
            </a:r>
          </a:p>
        </p:txBody>
      </p:sp>
      <p:sp>
        <p:nvSpPr>
          <p:cNvPr id="21508" name="AutoShape 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16913" y="6165850"/>
            <a:ext cx="431800" cy="433388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z="1800">
              <a:solidFill>
                <a:schemeClr val="tx1"/>
              </a:solidFill>
              <a:effectLst/>
            </a:endParaRPr>
          </a:p>
        </p:txBody>
      </p:sp>
      <p:sp>
        <p:nvSpPr>
          <p:cNvPr id="18441" name="WordArt 9"/>
          <p:cNvSpPr>
            <a:spLocks noChangeArrowheads="1" noChangeShapeType="1" noTextEdit="1"/>
          </p:cNvSpPr>
          <p:nvPr/>
        </p:nvSpPr>
        <p:spPr bwMode="auto">
          <a:xfrm>
            <a:off x="4859338" y="6453188"/>
            <a:ext cx="2814637" cy="301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Times New Roman"/>
                <a:cs typeface="Times New Roman"/>
              </a:rPr>
              <a:t>игра со зрителями</a:t>
            </a:r>
          </a:p>
        </p:txBody>
      </p:sp>
      <p:sp>
        <p:nvSpPr>
          <p:cNvPr id="18442" name="WordArt 10"/>
          <p:cNvSpPr>
            <a:spLocks noChangeArrowheads="1" noChangeShapeType="1" noTextEdit="1"/>
          </p:cNvSpPr>
          <p:nvPr/>
        </p:nvSpPr>
        <p:spPr bwMode="auto">
          <a:xfrm>
            <a:off x="250825" y="6440488"/>
            <a:ext cx="2814638" cy="301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Times New Roman"/>
                <a:cs typeface="Times New Roman"/>
              </a:rPr>
              <a:t>время на раздумывание: </a:t>
            </a:r>
            <a:r>
              <a:rPr lang="ru-RU" sz="3600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Times New Roman"/>
                <a:cs typeface="Times New Roman"/>
              </a:rPr>
              <a:t>1 минута</a:t>
            </a:r>
            <a:endParaRPr lang="ru-RU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grpSp>
        <p:nvGrpSpPr>
          <p:cNvPr id="21514" name="Group 10"/>
          <p:cNvGrpSpPr>
            <a:grpSpLocks/>
          </p:cNvGrpSpPr>
          <p:nvPr/>
        </p:nvGrpSpPr>
        <p:grpSpPr bwMode="auto">
          <a:xfrm>
            <a:off x="2545838" y="2223516"/>
            <a:ext cx="5897562" cy="4060825"/>
            <a:chOff x="1020" y="1491"/>
            <a:chExt cx="3715" cy="2558"/>
          </a:xfrm>
        </p:grpSpPr>
        <p:pic>
          <p:nvPicPr>
            <p:cNvPr id="144390" name="Picture 6" descr="(216)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0" y="1491"/>
              <a:ext cx="3715" cy="25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13" name="Rectangle 9"/>
            <p:cNvSpPr>
              <a:spLocks noChangeArrowheads="1"/>
            </p:cNvSpPr>
            <p:nvPr/>
          </p:nvSpPr>
          <p:spPr bwMode="auto">
            <a:xfrm>
              <a:off x="2245" y="3022"/>
              <a:ext cx="124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  <a:buClr>
                  <a:schemeClr val="hlink"/>
                </a:buClr>
              </a:pPr>
              <a:r>
                <a:rPr lang="ru-RU" b="1" dirty="0">
                  <a:solidFill>
                    <a:schemeClr val="tx1"/>
                  </a:solidFill>
                  <a:effectLst/>
                </a:rPr>
                <a:t> </a:t>
              </a:r>
              <a:r>
                <a:rPr lang="ru-RU" b="1" dirty="0" smtClean="0">
                  <a:solidFill>
                    <a:schemeClr val="tx1"/>
                  </a:solidFill>
                  <a:effectLst/>
                </a:rPr>
                <a:t>  </a:t>
              </a:r>
              <a:r>
                <a:rPr lang="ru-RU" b="1" dirty="0" smtClean="0">
                  <a:solidFill>
                    <a:schemeClr val="tx1"/>
                  </a:solidFill>
                  <a:effectLst/>
                </a:rPr>
                <a:t> </a:t>
              </a:r>
              <a:r>
                <a:rPr lang="ru-RU" b="1" dirty="0" smtClean="0">
                  <a:effectLst/>
                </a:rPr>
                <a:t>4 кошки</a:t>
              </a:r>
              <a:endParaRPr lang="ru-RU" b="1" dirty="0">
                <a:effectLst/>
              </a:endParaRPr>
            </a:p>
          </p:txBody>
        </p:sp>
      </p:grpSp>
      <p:pic>
        <p:nvPicPr>
          <p:cNvPr id="1027" name="Picture 3" descr="pe01821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894" y="4426966"/>
            <a:ext cx="17145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 decel="100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1" grpId="0" animBg="1"/>
      <p:bldP spid="1844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Ctr="1"/>
          <a:lstStyle/>
          <a:p>
            <a:pPr eaLnBrk="1" hangingPunct="1">
              <a:defRPr/>
            </a:pPr>
            <a:r>
              <a:rPr lang="ru-RU" smtClean="0"/>
              <a:t>12. Семёрочка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38200" y="1905000"/>
            <a:ext cx="8007350" cy="20240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800" smtClean="0"/>
              <a:t> Сколько раз встречается цифра 7 при записи чисел от 1 до 100?</a:t>
            </a:r>
          </a:p>
        </p:txBody>
      </p:sp>
      <p:sp>
        <p:nvSpPr>
          <p:cNvPr id="22532" name="WordArt 5"/>
          <p:cNvSpPr>
            <a:spLocks noChangeArrowheads="1" noChangeShapeType="1" noTextEdit="1"/>
          </p:cNvSpPr>
          <p:nvPr/>
        </p:nvSpPr>
        <p:spPr bwMode="auto">
          <a:xfrm rot="1551877">
            <a:off x="5867400" y="3213100"/>
            <a:ext cx="2305050" cy="2519363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366"/>
              </a:avLst>
            </a:prstTxWarp>
          </a:bodyPr>
          <a:lstStyle/>
          <a:p>
            <a:pPr algn="ctr"/>
            <a:r>
              <a:rPr lang="ru-RU" sz="44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384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7</a:t>
            </a:r>
          </a:p>
        </p:txBody>
      </p:sp>
      <p:sp>
        <p:nvSpPr>
          <p:cNvPr id="22533" name="AutoShape 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16913" y="6308725"/>
            <a:ext cx="431800" cy="433388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z="1800">
              <a:solidFill>
                <a:schemeClr val="tx1"/>
              </a:solidFill>
              <a:effectLst/>
            </a:endParaRPr>
          </a:p>
        </p:txBody>
      </p:sp>
      <p:sp>
        <p:nvSpPr>
          <p:cNvPr id="19465" name="WordArt 9"/>
          <p:cNvSpPr>
            <a:spLocks noChangeArrowheads="1" noChangeShapeType="1" noTextEdit="1"/>
          </p:cNvSpPr>
          <p:nvPr/>
        </p:nvSpPr>
        <p:spPr bwMode="auto">
          <a:xfrm>
            <a:off x="250825" y="6453188"/>
            <a:ext cx="2814638" cy="301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Times New Roman"/>
                <a:cs typeface="Times New Roman"/>
              </a:rPr>
              <a:t>время на раздумывание: 1 минута</a:t>
            </a:r>
          </a:p>
        </p:txBody>
      </p:sp>
      <p:pic>
        <p:nvPicPr>
          <p:cNvPr id="155658" name="Picture 10" descr="WRBEA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700" y="3429000"/>
            <a:ext cx="504825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5659" name="Picture 11" descr="WRBEA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141663"/>
            <a:ext cx="50482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5660" name="Picture 12" descr="WRBEA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4149725"/>
            <a:ext cx="504825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5662" name="Picture 14" descr="WRBEA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3933825"/>
            <a:ext cx="504825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5664" name="Picture 16" descr="WRBEA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5084763"/>
            <a:ext cx="50482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0" descr="WRBEA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3716338"/>
            <a:ext cx="50482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1" descr="WRBEA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3429000"/>
            <a:ext cx="504825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2" descr="WRBEA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4437063"/>
            <a:ext cx="50482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4" descr="WRBEA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4221163"/>
            <a:ext cx="50482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6" descr="WRBEA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488" y="5372100"/>
            <a:ext cx="504825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548" name="Group 20"/>
          <p:cNvGrpSpPr>
            <a:grpSpLocks/>
          </p:cNvGrpSpPr>
          <p:nvPr/>
        </p:nvGrpSpPr>
        <p:grpSpPr bwMode="auto">
          <a:xfrm>
            <a:off x="2051050" y="2492375"/>
            <a:ext cx="3995738" cy="3232150"/>
            <a:chOff x="2925" y="436"/>
            <a:chExt cx="2517" cy="2036"/>
          </a:xfrm>
        </p:grpSpPr>
        <p:pic>
          <p:nvPicPr>
            <p:cNvPr id="146438" name="Picture 6" descr="(216)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130850">
              <a:off x="2925" y="436"/>
              <a:ext cx="2517" cy="20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6441" name="WordArt 9"/>
            <p:cNvSpPr>
              <a:spLocks noChangeArrowheads="1" noChangeShapeType="1" noTextEdit="1"/>
            </p:cNvSpPr>
            <p:nvPr/>
          </p:nvSpPr>
          <p:spPr bwMode="auto">
            <a:xfrm rot="-1250345">
              <a:off x="3696" y="1570"/>
              <a:ext cx="1043" cy="3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latin typeface="Arial"/>
                  <a:cs typeface="Arial"/>
                </a:rPr>
                <a:t>20 раз</a:t>
              </a: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155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155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155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1556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1556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1556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1556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1556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1556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1556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1556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5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5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5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565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56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565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56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565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56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565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565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5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5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5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56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56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56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56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56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56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56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56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5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5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5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56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56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56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56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56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56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56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56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7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5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5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5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56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56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56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56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56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56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56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56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9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1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2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14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16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20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20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20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20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Ctr="1"/>
          <a:lstStyle/>
          <a:p>
            <a:pPr eaLnBrk="1" hangingPunct="1">
              <a:defRPr/>
            </a:pPr>
            <a:r>
              <a:rPr lang="ru-RU" dirty="0" smtClean="0"/>
              <a:t>13. Дымок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484313"/>
            <a:ext cx="5688013" cy="46799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2400" dirty="0" smtClean="0"/>
              <a:t> </a:t>
            </a:r>
            <a:r>
              <a:rPr lang="ru-RU" sz="2800" b="1" dirty="0" smtClean="0"/>
              <a:t>Электропоезд идёт с востока на запад со скоростью 60 км/ч.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800" b="1" dirty="0" smtClean="0"/>
              <a:t> В том же направлении –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800" b="1" dirty="0" smtClean="0"/>
              <a:t>с востока на запад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800" b="1" dirty="0" smtClean="0"/>
              <a:t> дует ветер,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800" b="1" dirty="0" smtClean="0"/>
              <a:t>но со скоростью 50 км/ч.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800" b="1" dirty="0" smtClean="0"/>
              <a:t>В какую сторону отклоняется дым поезда?</a:t>
            </a:r>
          </a:p>
        </p:txBody>
      </p:sp>
      <p:pic>
        <p:nvPicPr>
          <p:cNvPr id="23556" name="Picture 5" descr="поезд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08625" y="2349500"/>
            <a:ext cx="3059113" cy="1873250"/>
          </a:xfrm>
        </p:spPr>
      </p:pic>
      <p:sp>
        <p:nvSpPr>
          <p:cNvPr id="23558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16913" y="6308725"/>
            <a:ext cx="431800" cy="433388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z="1800">
              <a:solidFill>
                <a:schemeClr val="tx1"/>
              </a:solidFill>
              <a:effectLst/>
            </a:endParaRPr>
          </a:p>
        </p:txBody>
      </p:sp>
      <p:sp>
        <p:nvSpPr>
          <p:cNvPr id="19465" name="WordArt 9"/>
          <p:cNvSpPr>
            <a:spLocks noChangeArrowheads="1" noChangeShapeType="1" noTextEdit="1"/>
          </p:cNvSpPr>
          <p:nvPr/>
        </p:nvSpPr>
        <p:spPr bwMode="auto">
          <a:xfrm>
            <a:off x="250825" y="6453188"/>
            <a:ext cx="2814638" cy="301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Times New Roman"/>
                <a:cs typeface="Times New Roman"/>
              </a:rPr>
              <a:t>время на раздумывание: 1 минута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4355976" y="4869160"/>
            <a:ext cx="935162" cy="4037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99" name="Group 23"/>
          <p:cNvGrpSpPr>
            <a:grpSpLocks/>
          </p:cNvGrpSpPr>
          <p:nvPr/>
        </p:nvGrpSpPr>
        <p:grpSpPr bwMode="auto">
          <a:xfrm>
            <a:off x="3203575" y="4005263"/>
            <a:ext cx="3168650" cy="2260600"/>
            <a:chOff x="2064" y="572"/>
            <a:chExt cx="1996" cy="1424"/>
          </a:xfrm>
        </p:grpSpPr>
        <p:pic>
          <p:nvPicPr>
            <p:cNvPr id="24597" name="Picture 21" descr="1039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0030"/>
            <a:stretch>
              <a:fillRect/>
            </a:stretch>
          </p:blipFill>
          <p:spPr bwMode="auto">
            <a:xfrm>
              <a:off x="2064" y="799"/>
              <a:ext cx="1996" cy="11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598" name="AutoShape 22"/>
            <p:cNvSpPr>
              <a:spLocks noChangeArrowheads="1"/>
            </p:cNvSpPr>
            <p:nvPr/>
          </p:nvSpPr>
          <p:spPr bwMode="auto">
            <a:xfrm>
              <a:off x="2699" y="572"/>
              <a:ext cx="816" cy="545"/>
            </a:xfrm>
            <a:prstGeom prst="wedgeRoundRectCallout">
              <a:avLst>
                <a:gd name="adj1" fmla="val -38972"/>
                <a:gd name="adj2" fmla="val 68347"/>
                <a:gd name="adj3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ru-RU" sz="1400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А я считаю лучше…</a:t>
              </a:r>
            </a:p>
          </p:txBody>
        </p:sp>
      </p:grpSp>
      <p:sp>
        <p:nvSpPr>
          <p:cNvPr id="151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Ctr="1"/>
          <a:lstStyle/>
          <a:p>
            <a:pPr eaLnBrk="1" hangingPunct="1">
              <a:defRPr/>
            </a:pPr>
            <a:r>
              <a:rPr lang="ru-RU" smtClean="0"/>
              <a:t>14. Дюжина</a:t>
            </a:r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38200" y="1905000"/>
            <a:ext cx="6526213" cy="10937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800" smtClean="0"/>
              <a:t>Две дюжины умножили на 3 дюжины.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smtClean="0"/>
              <a:t>Сколько всего дюжин получилось?</a:t>
            </a:r>
          </a:p>
        </p:txBody>
      </p:sp>
      <p:sp>
        <p:nvSpPr>
          <p:cNvPr id="24580" name="WordArt 6"/>
          <p:cNvSpPr>
            <a:spLocks noChangeArrowheads="1" noChangeShapeType="1" noTextEdit="1"/>
          </p:cNvSpPr>
          <p:nvPr/>
        </p:nvSpPr>
        <p:spPr bwMode="auto">
          <a:xfrm>
            <a:off x="468313" y="2852738"/>
            <a:ext cx="3600450" cy="18732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12    ...=?</a:t>
            </a:r>
          </a:p>
        </p:txBody>
      </p:sp>
      <p:sp>
        <p:nvSpPr>
          <p:cNvPr id="24584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6165850"/>
            <a:ext cx="431800" cy="433388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z="1800">
              <a:solidFill>
                <a:schemeClr val="tx1"/>
              </a:solidFill>
              <a:effectLst/>
            </a:endParaRPr>
          </a:p>
        </p:txBody>
      </p:sp>
      <p:grpSp>
        <p:nvGrpSpPr>
          <p:cNvPr id="24596" name="Group 20"/>
          <p:cNvGrpSpPr>
            <a:grpSpLocks/>
          </p:cNvGrpSpPr>
          <p:nvPr/>
        </p:nvGrpSpPr>
        <p:grpSpPr bwMode="auto">
          <a:xfrm>
            <a:off x="4895850" y="1484313"/>
            <a:ext cx="4248150" cy="3095625"/>
            <a:chOff x="2698" y="1934"/>
            <a:chExt cx="2676" cy="1950"/>
          </a:xfrm>
        </p:grpSpPr>
        <p:pic>
          <p:nvPicPr>
            <p:cNvPr id="24583" name="Picture 8" descr="(216)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8" y="1934"/>
              <a:ext cx="2676" cy="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585" name="WordArt 11"/>
            <p:cNvSpPr>
              <a:spLocks noChangeArrowheads="1" noChangeShapeType="1" noTextEdit="1"/>
            </p:cNvSpPr>
            <p:nvPr/>
          </p:nvSpPr>
          <p:spPr bwMode="auto">
            <a:xfrm>
              <a:off x="3106" y="2750"/>
              <a:ext cx="1859" cy="59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latin typeface="Arial"/>
                  <a:cs typeface="Arial"/>
                </a:rPr>
                <a:t>72 дюжины</a:t>
              </a:r>
            </a:p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latin typeface="Arial"/>
                  <a:cs typeface="Arial"/>
                </a:rPr>
                <a:t>(2 12) (3 12)=</a:t>
              </a:r>
            </a:p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latin typeface="Arial"/>
                  <a:cs typeface="Arial"/>
                </a:rPr>
                <a:t>=(2 12 3) 12=72 12</a:t>
              </a:r>
            </a:p>
          </p:txBody>
        </p:sp>
        <p:sp>
          <p:nvSpPr>
            <p:cNvPr id="24586" name="AutoShape 12"/>
            <p:cNvSpPr>
              <a:spLocks noChangeArrowheads="1"/>
            </p:cNvSpPr>
            <p:nvPr/>
          </p:nvSpPr>
          <p:spPr bwMode="auto">
            <a:xfrm>
              <a:off x="3605" y="3023"/>
              <a:ext cx="46" cy="45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4587" name="AutoShape 13"/>
            <p:cNvSpPr>
              <a:spLocks noChangeArrowheads="1"/>
            </p:cNvSpPr>
            <p:nvPr/>
          </p:nvSpPr>
          <p:spPr bwMode="auto">
            <a:xfrm>
              <a:off x="3968" y="3022"/>
              <a:ext cx="46" cy="45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4588" name="AutoShape 14"/>
            <p:cNvSpPr>
              <a:spLocks noChangeArrowheads="1"/>
            </p:cNvSpPr>
            <p:nvPr/>
          </p:nvSpPr>
          <p:spPr bwMode="auto">
            <a:xfrm>
              <a:off x="4240" y="3022"/>
              <a:ext cx="46" cy="45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4589" name="AutoShape 15"/>
            <p:cNvSpPr>
              <a:spLocks noChangeArrowheads="1"/>
            </p:cNvSpPr>
            <p:nvPr/>
          </p:nvSpPr>
          <p:spPr bwMode="auto">
            <a:xfrm>
              <a:off x="4694" y="3204"/>
              <a:ext cx="46" cy="45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4590" name="AutoShape 16"/>
            <p:cNvSpPr>
              <a:spLocks noChangeArrowheads="1"/>
            </p:cNvSpPr>
            <p:nvPr/>
          </p:nvSpPr>
          <p:spPr bwMode="auto">
            <a:xfrm>
              <a:off x="4014" y="3204"/>
              <a:ext cx="46" cy="45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4591" name="AutoShape 17"/>
            <p:cNvSpPr>
              <a:spLocks noChangeArrowheads="1"/>
            </p:cNvSpPr>
            <p:nvPr/>
          </p:nvSpPr>
          <p:spPr bwMode="auto">
            <a:xfrm>
              <a:off x="3741" y="3204"/>
              <a:ext cx="46" cy="45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4592" name="AutoShape 18"/>
            <p:cNvSpPr>
              <a:spLocks noChangeArrowheads="1"/>
            </p:cNvSpPr>
            <p:nvPr/>
          </p:nvSpPr>
          <p:spPr bwMode="auto">
            <a:xfrm>
              <a:off x="3424" y="3204"/>
              <a:ext cx="46" cy="45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19" name="Овал 18"/>
          <p:cNvSpPr/>
          <p:nvPr/>
        </p:nvSpPr>
        <p:spPr>
          <a:xfrm>
            <a:off x="1857375" y="4286250"/>
            <a:ext cx="214313" cy="214313"/>
          </a:xfrm>
          <a:prstGeom prst="ellipse">
            <a:avLst/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800">
              <a:effectLst/>
            </a:endParaRPr>
          </a:p>
        </p:txBody>
      </p:sp>
      <p:sp>
        <p:nvSpPr>
          <p:cNvPr id="19465" name="WordArt 9"/>
          <p:cNvSpPr>
            <a:spLocks noChangeArrowheads="1" noChangeShapeType="1" noTextEdit="1"/>
          </p:cNvSpPr>
          <p:nvPr/>
        </p:nvSpPr>
        <p:spPr bwMode="auto">
          <a:xfrm>
            <a:off x="250825" y="6453188"/>
            <a:ext cx="2814638" cy="301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Times New Roman"/>
                <a:cs typeface="Times New Roman"/>
              </a:rPr>
              <a:t>время на раздумывание: 2 минуты</a:t>
            </a:r>
          </a:p>
        </p:txBody>
      </p:sp>
      <p:sp>
        <p:nvSpPr>
          <p:cNvPr id="18441" name="WordArt 9"/>
          <p:cNvSpPr>
            <a:spLocks noChangeArrowheads="1" noChangeShapeType="1" noTextEdit="1"/>
          </p:cNvSpPr>
          <p:nvPr/>
        </p:nvSpPr>
        <p:spPr bwMode="auto">
          <a:xfrm>
            <a:off x="4859338" y="6453188"/>
            <a:ext cx="2814637" cy="301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Times New Roman"/>
                <a:cs typeface="Times New Roman"/>
              </a:rPr>
              <a:t>игра со зрителями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600" decel="1000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600" decel="100000" fill="hold"/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00" decel="100000" fill="hold"/>
                                        <p:tgtEl>
                                          <p:spTgt spid="24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00" decel="100000" fill="hold"/>
                                        <p:tgtEl>
                                          <p:spTgt spid="24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5" grpId="0" animBg="1"/>
      <p:bldP spid="1844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6988"/>
            <a:ext cx="8385175" cy="8810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ru-RU" sz="3200" smtClean="0">
                <a:effectLst/>
              </a:rPr>
              <a:t>ЭВАРИСТ ГАЛУА</a:t>
            </a: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2555875" y="836613"/>
            <a:ext cx="6394450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sz="24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Гениальный математик  Эварист Галуа </a:t>
            </a:r>
          </a:p>
          <a:p>
            <a:pPr algn="ctr"/>
            <a:r>
              <a:rPr lang="ru-RU" sz="24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(1811- 1832) был убит на дуэли. За пять </a:t>
            </a:r>
          </a:p>
          <a:p>
            <a:pPr algn="ctr"/>
            <a:r>
              <a:rPr lang="ru-RU" sz="24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лет до гибели Пушкина сходная смерть  </a:t>
            </a:r>
          </a:p>
          <a:p>
            <a:pPr algn="ctr"/>
            <a:r>
              <a:rPr lang="ru-RU" sz="24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 дуэли унесла молодого француза —</a:t>
            </a:r>
          </a:p>
          <a:p>
            <a:pPr algn="ctr"/>
            <a:r>
              <a:rPr lang="ru-RU" sz="24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Эвариста Галуа.  Его мало кто знал.</a:t>
            </a:r>
          </a:p>
          <a:p>
            <a:pPr algn="ctr"/>
            <a:r>
              <a:rPr lang="ru-RU" sz="24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К 20 годам  он успел  только поступить</a:t>
            </a:r>
          </a:p>
          <a:p>
            <a:pPr algn="ctr"/>
            <a:r>
              <a:rPr lang="ru-RU" sz="24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 Высшую Нормальную школу (это </a:t>
            </a:r>
          </a:p>
          <a:p>
            <a:pPr algn="ctr"/>
            <a:r>
              <a:rPr lang="ru-RU" sz="24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педагогический университет в Париже),</a:t>
            </a:r>
          </a:p>
          <a:p>
            <a:pPr algn="ctr"/>
            <a:r>
              <a:rPr lang="ru-RU" sz="24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ru-RU" sz="24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250825" y="3844925"/>
            <a:ext cx="864235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400" b="1">
                <a:solidFill>
                  <a:schemeClr val="tx1"/>
                </a:solidFill>
                <a:effectLst/>
              </a:rPr>
              <a:t>но был исключен оттуда  в числе прочих “бунтарей”</a:t>
            </a:r>
          </a:p>
          <a:p>
            <a:r>
              <a:rPr lang="ru-RU" sz="2400" b="1">
                <a:solidFill>
                  <a:schemeClr val="tx1"/>
                </a:solidFill>
                <a:effectLst/>
              </a:rPr>
              <a:t> в революционном 1830 году.  Казалось, что вскоре о Галуа забудут, как о многих других несостоявшихся </a:t>
            </a:r>
          </a:p>
          <a:p>
            <a:r>
              <a:rPr lang="ru-RU" sz="2400" b="1">
                <a:solidFill>
                  <a:schemeClr val="tx1"/>
                </a:solidFill>
                <a:effectLst/>
              </a:rPr>
              <a:t>революционерах. Но позднее выяснилось, что Галуа успел состояться как математик — да такой, каких Франция не рождала со времен Декарта. Поэтому имя юного француза стоит в одном ряду с именами </a:t>
            </a:r>
          </a:p>
          <a:p>
            <a:r>
              <a:rPr lang="ru-RU" sz="2400" b="1">
                <a:solidFill>
                  <a:schemeClr val="tx1"/>
                </a:solidFill>
                <a:effectLst/>
              </a:rPr>
              <a:t>таких математиков, как Эйлер или Гаусс.</a:t>
            </a:r>
            <a:r>
              <a:rPr lang="ru-RU" sz="2400">
                <a:effectLst/>
              </a:rPr>
              <a:t> </a:t>
            </a:r>
          </a:p>
        </p:txBody>
      </p:sp>
      <p:sp>
        <p:nvSpPr>
          <p:cNvPr id="58375" name="AutoShape 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6237288"/>
            <a:ext cx="503237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58376" name="Picture 8" descr="026095463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981075"/>
            <a:ext cx="2036762" cy="2735263"/>
          </a:xfrm>
          <a:prstGeom prst="rect">
            <a:avLst/>
          </a:prstGeom>
          <a:noFill/>
          <a:effectLst>
            <a:outerShdw dist="107763" dir="2700000" algn="ctr" rotWithShape="0">
              <a:srgbClr val="0033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1403350" y="1412875"/>
            <a:ext cx="7065963" cy="449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ru-RU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Чтобы спорилось нужное дело</a:t>
            </a:r>
            <a:br>
              <a:rPr lang="ru-RU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</a:br>
            <a:r>
              <a:rPr lang="ru-RU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Чтобы в жизни не знать неудач,</a:t>
            </a:r>
            <a:br>
              <a:rPr lang="ru-RU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</a:br>
            <a:r>
              <a:rPr lang="ru-RU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Мы в поход отправляемся смело</a:t>
            </a:r>
            <a:br>
              <a:rPr lang="ru-RU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</a:br>
            <a:r>
              <a:rPr lang="ru-RU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В мир загадок и сложных задач.</a:t>
            </a:r>
            <a:br>
              <a:rPr lang="ru-RU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</a:br>
            <a:r>
              <a:rPr lang="ru-RU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Не беда, что идти далеко,</a:t>
            </a:r>
            <a:br>
              <a:rPr lang="ru-RU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</a:br>
            <a:r>
              <a:rPr lang="ru-RU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Не боимся, что путь будет труден,</a:t>
            </a:r>
            <a:br>
              <a:rPr lang="ru-RU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</a:br>
            <a:r>
              <a:rPr lang="ru-RU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Достижения крупные людям,</a:t>
            </a:r>
            <a:br>
              <a:rPr lang="ru-RU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</a:br>
            <a:r>
              <a:rPr lang="ru-RU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Никогда не давались легко.</a:t>
            </a:r>
          </a:p>
        </p:txBody>
      </p:sp>
      <p:pic>
        <p:nvPicPr>
          <p:cNvPr id="6147" name="Picture 10" descr="SO00444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0"/>
            <a:ext cx="1920875" cy="237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7" descr="j0288928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4868863"/>
            <a:ext cx="1835150" cy="173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2" name="Rectangle 8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771775" y="260350"/>
            <a:ext cx="4546600" cy="1431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smtClean="0">
                <a:effectLst/>
              </a:rPr>
              <a:t>Девиз игры: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ext Box 8"/>
          <p:cNvSpPr txBox="1">
            <a:spLocks noChangeArrowheads="1"/>
          </p:cNvSpPr>
          <p:nvPr/>
        </p:nvSpPr>
        <p:spPr bwMode="auto">
          <a:xfrm>
            <a:off x="3276600" y="765175"/>
            <a:ext cx="5688013" cy="405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000" b="1" dirty="0">
                <a:effectLst/>
                <a:latin typeface="Verdana" pitchFamily="34" charset="0"/>
                <a:cs typeface="Arial" charset="0"/>
              </a:rPr>
              <a:t>Пифагор считал, что «Всё есть число». </a:t>
            </a:r>
          </a:p>
          <a:p>
            <a:pPr algn="ctr" eaLnBrk="1" hangingPunct="1"/>
            <a:r>
              <a:rPr lang="ru-RU" sz="2000" b="1" dirty="0">
                <a:effectLst/>
                <a:latin typeface="Verdana" pitchFamily="34" charset="0"/>
                <a:cs typeface="Arial" charset="0"/>
              </a:rPr>
              <a:t>Согласно его философскому мировоззрению числа управляют не только мерой и весом, но также всеми явлениями, происходящими в природе и являются сущностью гармонии, царствующей в мире, душой космоса.</a:t>
            </a:r>
          </a:p>
          <a:p>
            <a:pPr algn="ctr" eaLnBrk="1" hangingPunct="1"/>
            <a:r>
              <a:rPr lang="ru-RU" sz="2000" b="1" dirty="0">
                <a:effectLst/>
                <a:latin typeface="Verdana" pitchFamily="34" charset="0"/>
                <a:cs typeface="Arial" charset="0"/>
              </a:rPr>
              <a:t>Первые четыре числа – 1, 2, 3, 4 – означали: огонь, землю, воду и воздух. Сумма этих чисел –  10 – изображало весь мир. Он разделил числа на четные и нечетные, простые и сложные, впервые открыл математическую теорию музыки.</a:t>
            </a:r>
          </a:p>
        </p:txBody>
      </p:sp>
      <p:sp>
        <p:nvSpPr>
          <p:cNvPr id="26630" name="Rectangle 6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57200" y="-100013"/>
            <a:ext cx="8385175" cy="95250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ru-RU" smtClean="0">
                <a:effectLst/>
              </a:rPr>
              <a:t>Пифагор Самосский</a:t>
            </a:r>
          </a:p>
        </p:txBody>
      </p:sp>
      <p:sp>
        <p:nvSpPr>
          <p:cNvPr id="26632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6165850"/>
            <a:ext cx="504825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26633" name="Picture 9" descr="324984335_tonn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836613"/>
            <a:ext cx="2619375" cy="3457575"/>
          </a:xfrm>
          <a:prstGeom prst="rect">
            <a:avLst/>
          </a:prstGeom>
          <a:noFill/>
          <a:effectLst>
            <a:outerShdw dist="107763" dir="2700000" algn="ctr" rotWithShape="0">
              <a:srgbClr val="0033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4" name="Picture 10" descr="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76" t="9355" r="8417" b="28404"/>
          <a:stretch>
            <a:fillRect/>
          </a:stretch>
        </p:blipFill>
        <p:spPr bwMode="auto">
          <a:xfrm>
            <a:off x="395288" y="836613"/>
            <a:ext cx="2808287" cy="3527425"/>
          </a:xfrm>
          <a:prstGeom prst="rect">
            <a:avLst/>
          </a:prstGeom>
          <a:noFill/>
          <a:effectLst>
            <a:outerShdw dist="107763" dir="2700000" algn="ctr" rotWithShape="0">
              <a:srgbClr val="0033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2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Ctr="1"/>
          <a:lstStyle/>
          <a:p>
            <a:pPr algn="ctr" eaLnBrk="1" hangingPunct="1"/>
            <a:r>
              <a:rPr lang="ru-RU" sz="4000" smtClean="0"/>
              <a:t> ПЛАТОН -  </a:t>
            </a:r>
            <a:br>
              <a:rPr lang="ru-RU" sz="4000" smtClean="0"/>
            </a:br>
            <a:r>
              <a:rPr lang="ru-RU" sz="4000" smtClean="0"/>
              <a:t>древнегреческий философ</a:t>
            </a:r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50825" y="1268413"/>
            <a:ext cx="5364163" cy="540067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2800" b="1" dirty="0" smtClean="0"/>
              <a:t>Древнегреческий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800" b="1" dirty="0" smtClean="0"/>
              <a:t> философ-идеалист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800" b="1" dirty="0" smtClean="0"/>
              <a:t>Платон (427-347) справедливо считал,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800" b="1" dirty="0" smtClean="0"/>
              <a:t> что математику должен знать каждый, кто хочет заниматься философией. При входе в его академию он сделал надпись: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800" b="1" dirty="0" smtClean="0"/>
              <a:t>«Не знающий геометрии, сюда да не входит!»</a:t>
            </a:r>
          </a:p>
        </p:txBody>
      </p:sp>
      <p:sp>
        <p:nvSpPr>
          <p:cNvPr id="27652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16913" y="6308725"/>
            <a:ext cx="431800" cy="433388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z="1800">
              <a:solidFill>
                <a:schemeClr val="tx1"/>
              </a:solidFill>
              <a:effectLst/>
            </a:endParaRPr>
          </a:p>
        </p:txBody>
      </p:sp>
      <p:pic>
        <p:nvPicPr>
          <p:cNvPr id="27655" name="Picture 7" descr="платон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628775"/>
            <a:ext cx="3159125" cy="3529013"/>
          </a:xfrm>
          <a:prstGeom prst="rect">
            <a:avLst/>
          </a:prstGeom>
          <a:noFill/>
          <a:effectLst>
            <a:outerShdw dist="107763" dir="2700000" algn="ctr" rotWithShape="0">
              <a:srgbClr val="0033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6" name="Picture 8" descr="платон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4"/>
          <a:stretch>
            <a:fillRect/>
          </a:stretch>
        </p:blipFill>
        <p:spPr bwMode="auto">
          <a:xfrm>
            <a:off x="5651500" y="1557338"/>
            <a:ext cx="3305175" cy="3671887"/>
          </a:xfrm>
          <a:prstGeom prst="rect">
            <a:avLst/>
          </a:prstGeom>
          <a:noFill/>
          <a:effectLst>
            <a:outerShdw dist="107763" dir="2700000" algn="ctr" rotWithShape="0">
              <a:srgbClr val="0033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Ctr="1"/>
          <a:lstStyle/>
          <a:p>
            <a:pPr eaLnBrk="1" hangingPunct="1"/>
            <a:r>
              <a:rPr lang="ru-RU" dirty="0" smtClean="0"/>
              <a:t>АРХИМЕД</a:t>
            </a:r>
          </a:p>
        </p:txBody>
      </p:sp>
      <p:sp>
        <p:nvSpPr>
          <p:cNvPr id="28675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61375" y="6308725"/>
            <a:ext cx="431800" cy="433388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z="1800">
              <a:solidFill>
                <a:schemeClr val="tx1"/>
              </a:solidFill>
              <a:effectLst/>
            </a:endParaRP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2520950" y="476672"/>
            <a:ext cx="6659563" cy="4816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endParaRPr lang="ru-RU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Используя свои знания по </a:t>
            </a:r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геометрии, Архимед построил огромные зеркала и с их помощью сжёг римские корабли. Знаменитый закон Архимеда гласит: тело, погружённое в жидкость, теряет в весе столько, сколько весит вытесненная жидкость.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323850" y="4076700"/>
            <a:ext cx="8280400" cy="342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>
                <a:effectLst/>
                <a:latin typeface="Verdana" pitchFamily="34" charset="0"/>
                <a:cs typeface="Arial" charset="0"/>
              </a:rPr>
              <a:t>Жил Архимед в небольшом городе Сиракузы на острове Сицилия. Он изобрёл много военных машин того времени и погиб в 212 г. до н.э., когда его родной город осадили войска могущественного Рима. На его могиле была установлена плита с изображением шара и цилиндра.</a:t>
            </a:r>
          </a:p>
          <a:p>
            <a:pPr eaLnBrk="1" hangingPunct="1">
              <a:spcBef>
                <a:spcPct val="50000"/>
              </a:spcBef>
            </a:pPr>
            <a:endParaRPr lang="ru-RU">
              <a:effectLst/>
              <a:latin typeface="Verdana" pitchFamily="34" charset="0"/>
              <a:cs typeface="Arial" charset="0"/>
            </a:endParaRPr>
          </a:p>
        </p:txBody>
      </p:sp>
      <p:pic>
        <p:nvPicPr>
          <p:cNvPr id="2" name="Picture 8" descr="архимед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765175"/>
            <a:ext cx="2374900" cy="3167063"/>
          </a:xfrm>
          <a:prstGeom prst="rect">
            <a:avLst/>
          </a:prstGeom>
          <a:noFill/>
          <a:effectLst>
            <a:outerShdw dist="107763" dir="2700000" algn="ctr" rotWithShape="0">
              <a:srgbClr val="0033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81" name="Picture 9" descr="архимед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692150"/>
            <a:ext cx="2466975" cy="3382963"/>
          </a:xfrm>
          <a:prstGeom prst="rect">
            <a:avLst/>
          </a:prstGeom>
          <a:noFill/>
          <a:effectLst>
            <a:outerShdw dist="107763" dir="2700000" algn="ctr" rotWithShape="0">
              <a:srgbClr val="0033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16913" y="6308725"/>
            <a:ext cx="431800" cy="433388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z="1800">
              <a:solidFill>
                <a:schemeClr val="tx1"/>
              </a:solidFill>
              <a:effectLst/>
            </a:endParaRP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3203575" y="1484313"/>
            <a:ext cx="5761038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ru-RU" sz="2600" b="1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«Мой долг служить науке».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ru-RU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Теория дифференциальных уравнений в частных производных.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ru-RU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Продолжила исследование Лапласа о структуре колец Сатурна.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ru-RU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Задача о вращении твердого тела вокруг неподвижной точки.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ru-RU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Писала стихи, прозу.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ru-RU" sz="2400">
                <a:solidFill>
                  <a:schemeClr val="tx1"/>
                </a:solidFill>
                <a:effectLst/>
                <a:latin typeface="Times New Roman" pitchFamily="18" charset="0"/>
              </a:rPr>
              <a:t>    «Принцесса науки» - так называли Ковалевскую в Стокгольме . </a:t>
            </a:r>
          </a:p>
        </p:txBody>
      </p:sp>
      <p:sp>
        <p:nvSpPr>
          <p:cNvPr id="29703" name="Rectangle 7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50825" y="404813"/>
            <a:ext cx="8385175" cy="1431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ru-RU" sz="3000" b="0" smtClean="0">
                <a:effectLst/>
              </a:rPr>
              <a:t>СОФЬЯ ВАСИЛЬЕВНА КОВАЛЕВСКАЯ «Принцесса науки»</a:t>
            </a:r>
            <a:r>
              <a:rPr lang="ru-RU" sz="3200" b="0" smtClean="0">
                <a:effectLst/>
              </a:rPr>
              <a:t/>
            </a:r>
            <a:br>
              <a:rPr lang="ru-RU" sz="3200" b="0" smtClean="0">
                <a:effectLst/>
              </a:rPr>
            </a:br>
            <a:endParaRPr lang="ru-RU" sz="3200" b="0" smtClean="0">
              <a:effectLst/>
            </a:endParaRPr>
          </a:p>
        </p:txBody>
      </p:sp>
      <p:pic>
        <p:nvPicPr>
          <p:cNvPr id="29704" name="Picture 8" descr="ковалевска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412875"/>
            <a:ext cx="2303462" cy="3455988"/>
          </a:xfrm>
          <a:prstGeom prst="rect">
            <a:avLst/>
          </a:prstGeom>
          <a:noFill/>
          <a:effectLst>
            <a:outerShdw dist="107763" dir="2700000" algn="ctr" rotWithShape="0">
              <a:srgbClr val="0033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85725" y="5157788"/>
            <a:ext cx="905827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ru-RU" sz="2400">
                <a:solidFill>
                  <a:schemeClr val="tx1"/>
                </a:solidFill>
                <a:effectLst/>
                <a:latin typeface="Times New Roman" pitchFamily="18" charset="0"/>
              </a:rPr>
              <a:t>Однако при жизни ей не удалось получить признание у себя на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ru-RU" sz="2400">
                <a:solidFill>
                  <a:schemeClr val="tx1"/>
                </a:solidFill>
                <a:effectLst/>
                <a:latin typeface="Times New Roman" pitchFamily="18" charset="0"/>
              </a:rPr>
              <a:t>Родине в России.  Женщина – ученый, член-кореспондент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ru-RU" sz="2400">
                <a:solidFill>
                  <a:schemeClr val="tx1"/>
                </a:solidFill>
                <a:effectLst/>
                <a:latin typeface="Times New Roman" pitchFamily="18" charset="0"/>
              </a:rPr>
              <a:t>Академии не имела права присутствовать на заседаниях Академии. Она скончалась в 41 год, в самом расцвете творческих сил.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3" name="Picture 13" descr="эйле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268413"/>
            <a:ext cx="2305050" cy="3455987"/>
          </a:xfrm>
          <a:prstGeom prst="rect">
            <a:avLst/>
          </a:prstGeom>
          <a:noFill/>
          <a:effectLst>
            <a:outerShdw dist="107763" dir="2700000" algn="ctr" rotWithShape="0">
              <a:srgbClr val="0033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153" name="Picture 17" descr="http://upload.wikimedia.org/wikipedia/commons/d/d7/Leonhard_Euler.jp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268413"/>
            <a:ext cx="2786062" cy="3600450"/>
          </a:xfrm>
          <a:prstGeom prst="rect">
            <a:avLst/>
          </a:prstGeom>
          <a:noFill/>
          <a:ln>
            <a:noFill/>
          </a:ln>
          <a:effectLst>
            <a:outerShdw dist="107763" dir="2700000" algn="ctr" rotWithShape="0">
              <a:srgbClr val="0033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3005138" y="1268413"/>
            <a:ext cx="6138862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 петербургской жизни сложился как великий ученый – </a:t>
            </a:r>
          </a:p>
          <a:p>
            <a:pPr algn="ctr"/>
            <a:r>
              <a:rPr lang="ru-RU" sz="2400" b="1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Леонард Эйлер (1707-1783) - швейцарский математик. </a:t>
            </a:r>
            <a:endParaRPr lang="ru-RU" sz="2400">
              <a:solidFill>
                <a:schemeClr val="tx1"/>
              </a:solidFill>
              <a:effectLst/>
            </a:endParaRPr>
          </a:p>
          <a:p>
            <a:r>
              <a:rPr lang="ru-RU" sz="24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Он обладал феноменальной памятью, умел работать всюду, при любых условиях. Имел 13 детей, причём мог писать свои работы, держа одного из них на коленях, а остальные при этом играли рядом. Парижская академия 12 раз награждала его премией.</a:t>
            </a:r>
          </a:p>
          <a:p>
            <a:r>
              <a:rPr lang="en-US" sz="24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endParaRPr lang="ru-RU" sz="2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2843213" y="1044575"/>
            <a:ext cx="6102350" cy="581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chemeClr val="tx1"/>
                </a:solidFill>
                <a:effectLst/>
              </a:rPr>
              <a:t>Перенапряжение привело к болезни,</a:t>
            </a:r>
          </a:p>
          <a:p>
            <a:pPr algn="ctr"/>
            <a:r>
              <a:rPr lang="ru-RU" sz="2400" b="1">
                <a:solidFill>
                  <a:schemeClr val="tx1"/>
                </a:solidFill>
                <a:effectLst/>
              </a:rPr>
              <a:t> в результате которой он ослеп на правый глаз. Будучи слепым, </a:t>
            </a:r>
          </a:p>
          <a:p>
            <a:pPr algn="ctr"/>
            <a:r>
              <a:rPr lang="ru-RU" sz="2400" b="1">
                <a:solidFill>
                  <a:schemeClr val="tx1"/>
                </a:solidFill>
                <a:effectLst/>
              </a:rPr>
              <a:t>он продолжал работать, благодаря своей памяти, расчёты держал в уме, а писали его работы сыновья и ученики. За несколько минут до смерти он набросал вычисления орбиты недавно открытой планеты Уран.</a:t>
            </a:r>
          </a:p>
          <a:p>
            <a:pPr algn="ctr"/>
            <a:r>
              <a:rPr lang="ru-RU" sz="2400" b="1">
                <a:solidFill>
                  <a:schemeClr val="tx1"/>
                </a:solidFill>
                <a:effectLst/>
              </a:rPr>
              <a:t>Ведущие математики потратили на решение задачи несколько месяцев,</a:t>
            </a:r>
          </a:p>
          <a:p>
            <a:pPr algn="ctr"/>
            <a:r>
              <a:rPr lang="ru-RU" sz="2400" b="1">
                <a:solidFill>
                  <a:schemeClr val="tx1"/>
                </a:solidFill>
                <a:effectLst/>
              </a:rPr>
              <a:t> а он сделал это за три дня.</a:t>
            </a:r>
            <a:r>
              <a:rPr lang="ru-RU">
                <a:solidFill>
                  <a:schemeClr val="tx1"/>
                </a:solidFill>
                <a:effectLst/>
              </a:rPr>
              <a:t>       </a:t>
            </a:r>
          </a:p>
          <a:p>
            <a:pPr algn="ctr"/>
            <a:r>
              <a:rPr lang="ru-RU" sz="24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Умер он на 77- м году жизни.</a:t>
            </a:r>
            <a:r>
              <a:rPr 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  <a:p>
            <a:pPr algn="ctr">
              <a:spcBef>
                <a:spcPct val="50000"/>
              </a:spcBef>
            </a:pPr>
            <a:endParaRPr lang="ru-RU" sz="2400"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30731" name="Rectangle 11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1763713" y="288925"/>
            <a:ext cx="5832475" cy="12684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ru-RU" sz="3200" b="0" smtClean="0"/>
              <a:t>ГЕНИЙ </a:t>
            </a:r>
            <a:r>
              <a:rPr lang="en-US" sz="3200" b="0" smtClean="0"/>
              <a:t>XVIII </a:t>
            </a:r>
            <a:r>
              <a:rPr lang="ru-RU" sz="3200" b="0" smtClean="0"/>
              <a:t>века</a:t>
            </a:r>
            <a:br>
              <a:rPr lang="ru-RU" sz="3200" b="0" smtClean="0"/>
            </a:br>
            <a:r>
              <a:rPr lang="ru-RU" sz="3200" b="0" smtClean="0"/>
              <a:t>Леонард Эйлер</a:t>
            </a:r>
            <a:br>
              <a:rPr lang="ru-RU" sz="3200" b="0" smtClean="0"/>
            </a:br>
            <a:endParaRPr lang="ru-RU" sz="3200" b="0" smtClean="0"/>
          </a:p>
        </p:txBody>
      </p:sp>
      <p:sp>
        <p:nvSpPr>
          <p:cNvPr id="30732" name="AutoShape 1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16913" y="6237288"/>
            <a:ext cx="504825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07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91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91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91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8" grpId="0"/>
      <p:bldP spid="30728" grpId="1"/>
      <p:bldP spid="30729" grpId="0"/>
      <p:bldP spid="3073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WordArt 5"/>
          <p:cNvSpPr>
            <a:spLocks noChangeArrowheads="1" noChangeShapeType="1" noTextEdit="1"/>
          </p:cNvSpPr>
          <p:nvPr/>
        </p:nvSpPr>
        <p:spPr bwMode="auto">
          <a:xfrm>
            <a:off x="1692275" y="2276475"/>
            <a:ext cx="5832475" cy="381635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Спасибо за игру.</a:t>
            </a:r>
          </a:p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МОЛОДЦЫ!!!</a:t>
            </a:r>
          </a:p>
        </p:txBody>
      </p:sp>
      <p:pic>
        <p:nvPicPr>
          <p:cNvPr id="32772" name="Picture 7" descr="12m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4365625"/>
            <a:ext cx="2011362" cy="170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4" name="Picture 6" descr="2008061711321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549275"/>
            <a:ext cx="3097213" cy="2322513"/>
          </a:xfrm>
          <a:prstGeom prst="rect">
            <a:avLst/>
          </a:prstGeom>
          <a:noFill/>
          <a:effectLst>
            <a:outerShdw dist="107763" dir="2700000" algn="ctr" rotWithShape="0">
              <a:srgbClr val="0033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52" name="Rectangle 3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Ctr="1"/>
          <a:lstStyle/>
          <a:p>
            <a:pPr eaLnBrk="1" hangingPunct="1">
              <a:defRPr/>
            </a:pPr>
            <a:r>
              <a:rPr lang="ru-RU" smtClean="0"/>
              <a:t>Выбери задание</a:t>
            </a:r>
          </a:p>
        </p:txBody>
      </p:sp>
      <p:graphicFrame>
        <p:nvGraphicFramePr>
          <p:cNvPr id="9278" name="Group 62"/>
          <p:cNvGraphicFramePr>
            <a:graphicFrameLocks noGrp="1"/>
          </p:cNvGraphicFramePr>
          <p:nvPr>
            <p:ph idx="4294967295"/>
          </p:nvPr>
        </p:nvGraphicFramePr>
        <p:xfrm>
          <a:off x="3635375" y="1196975"/>
          <a:ext cx="4186238" cy="4532884"/>
        </p:xfrm>
        <a:graphic>
          <a:graphicData uri="http://schemas.openxmlformats.org/drawingml/2006/table">
            <a:tbl>
              <a:tblPr/>
              <a:tblGrid>
                <a:gridCol w="1046163"/>
                <a:gridCol w="1047750"/>
                <a:gridCol w="1046162"/>
                <a:gridCol w="1046163"/>
              </a:tblGrid>
              <a:tr h="898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sng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898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898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4E8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4D4D"/>
                    </a:solidFill>
                  </a:tcPr>
                </a:tc>
              </a:tr>
              <a:tr h="898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D48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8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pic>
        <p:nvPicPr>
          <p:cNvPr id="9251" name="Picture 102" descr="IMG3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3284538"/>
            <a:ext cx="1800225" cy="237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8826" name="Text Box 106"/>
          <p:cNvSpPr txBox="1">
            <a:spLocks noChangeArrowheads="1"/>
          </p:cNvSpPr>
          <p:nvPr/>
        </p:nvSpPr>
        <p:spPr bwMode="auto">
          <a:xfrm>
            <a:off x="3851275" y="1341438"/>
            <a:ext cx="720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hlinkClick r:id="rId3" action="ppaction://hlinksldjump" tooltip="Кокурс капитанов"/>
              </a:rPr>
              <a:t>10</a:t>
            </a:r>
            <a:endParaRPr lang="ru-RU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8829" name="Text Box 109"/>
          <p:cNvSpPr txBox="1">
            <a:spLocks noChangeArrowheads="1"/>
          </p:cNvSpPr>
          <p:nvPr/>
        </p:nvSpPr>
        <p:spPr bwMode="auto">
          <a:xfrm>
            <a:off x="6084888" y="4941888"/>
            <a:ext cx="382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>
                <a:effectLst>
                  <a:outerShdw blurRad="38100" dist="38100" dir="2700000" algn="tl">
                    <a:srgbClr val="FFFFFF"/>
                  </a:outerShdw>
                </a:effectLst>
                <a:hlinkClick r:id="rId4" action="ppaction://hlinksldjump"/>
              </a:rPr>
              <a:t>5</a:t>
            </a:r>
            <a:endParaRPr lang="ru-RU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8831" name="Text Box 111"/>
          <p:cNvSpPr txBox="1">
            <a:spLocks noChangeArrowheads="1"/>
          </p:cNvSpPr>
          <p:nvPr/>
        </p:nvSpPr>
        <p:spPr bwMode="auto">
          <a:xfrm>
            <a:off x="5076825" y="1412875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>
                <a:effectLst>
                  <a:outerShdw blurRad="38100" dist="38100" dir="2700000" algn="tl">
                    <a:srgbClr val="FFFFFF"/>
                  </a:outerShdw>
                </a:effectLst>
                <a:hlinkClick r:id="rId5" action="ppaction://hlinksldjump"/>
              </a:rPr>
              <a:t>7</a:t>
            </a:r>
            <a:endParaRPr lang="ru-RU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8832" name="Text Box 112"/>
          <p:cNvSpPr txBox="1">
            <a:spLocks noChangeArrowheads="1"/>
          </p:cNvSpPr>
          <p:nvPr/>
        </p:nvSpPr>
        <p:spPr bwMode="auto">
          <a:xfrm>
            <a:off x="5003800" y="5013325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dirty="0">
                <a:effectLst>
                  <a:outerShdw blurRad="38100" dist="38100" dir="2700000" algn="tl">
                    <a:srgbClr val="FFFFFF"/>
                  </a:outerShdw>
                </a:effectLst>
                <a:hlinkClick r:id="rId6" action="ppaction://hlinksldjump"/>
              </a:rPr>
              <a:t>2</a:t>
            </a:r>
            <a:endParaRPr lang="ru-RU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8833" name="Text Box 113"/>
          <p:cNvSpPr txBox="1">
            <a:spLocks noChangeArrowheads="1"/>
          </p:cNvSpPr>
          <p:nvPr/>
        </p:nvSpPr>
        <p:spPr bwMode="auto">
          <a:xfrm>
            <a:off x="7092950" y="3213100"/>
            <a:ext cx="581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hlinkClick r:id="rId7" action="ppaction://hlinksldjump"/>
              </a:rPr>
              <a:t>11</a:t>
            </a:r>
            <a:endParaRPr lang="ru-RU" dirty="0">
              <a:solidFill>
                <a:schemeClr val="tx2">
                  <a:lumMod val="2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8835" name="Text Box 115"/>
          <p:cNvSpPr txBox="1">
            <a:spLocks noChangeArrowheads="1"/>
          </p:cNvSpPr>
          <p:nvPr/>
        </p:nvSpPr>
        <p:spPr bwMode="auto">
          <a:xfrm>
            <a:off x="7164388" y="2276475"/>
            <a:ext cx="382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8" action="ppaction://hlinksldjump"/>
              </a:rPr>
              <a:t>9</a:t>
            </a:r>
            <a:endParaRPr lang="ru-RU">
              <a:solidFill>
                <a:srgbClr val="99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8836" name="Text Box 116"/>
          <p:cNvSpPr txBox="1">
            <a:spLocks noChangeArrowheads="1"/>
          </p:cNvSpPr>
          <p:nvPr/>
        </p:nvSpPr>
        <p:spPr bwMode="auto">
          <a:xfrm>
            <a:off x="5076825" y="321310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>
                <a:effectLst>
                  <a:outerShdw blurRad="38100" dist="38100" dir="2700000" algn="tl">
                    <a:srgbClr val="FFFFFF"/>
                  </a:outerShdw>
                </a:effectLst>
                <a:hlinkClick r:id="rId9" action="ppaction://hlinksldjump"/>
              </a:rPr>
              <a:t>4</a:t>
            </a:r>
            <a:endParaRPr lang="ru-RU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8837" name="Rectangle 117"/>
          <p:cNvSpPr>
            <a:spLocks noChangeArrowheads="1"/>
          </p:cNvSpPr>
          <p:nvPr/>
        </p:nvSpPr>
        <p:spPr bwMode="auto">
          <a:xfrm>
            <a:off x="5003800" y="2276475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dirty="0">
                <a:effectLst>
                  <a:outerShdw blurRad="38100" dist="38100" dir="2700000" algn="tl">
                    <a:srgbClr val="FFFFFF"/>
                  </a:outerShdw>
                </a:effectLst>
                <a:hlinkClick r:id="rId10" action="ppaction://hlinksldjump"/>
              </a:rPr>
              <a:t>1</a:t>
            </a:r>
            <a:endParaRPr lang="ru-RU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8838" name="Text Box 118"/>
          <p:cNvSpPr txBox="1">
            <a:spLocks noChangeArrowheads="1"/>
          </p:cNvSpPr>
          <p:nvPr/>
        </p:nvSpPr>
        <p:spPr bwMode="auto">
          <a:xfrm>
            <a:off x="7164388" y="4076700"/>
            <a:ext cx="382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>
                <a:effectLst>
                  <a:outerShdw blurRad="38100" dist="38100" dir="2700000" algn="tl">
                    <a:srgbClr val="FFFFFF"/>
                  </a:outerShdw>
                </a:effectLst>
                <a:hlinkClick r:id="rId11" action="ppaction://hlinksldjump"/>
              </a:rPr>
              <a:t>3</a:t>
            </a:r>
            <a:endParaRPr lang="ru-RU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8840" name="Text Box 120"/>
          <p:cNvSpPr txBox="1">
            <a:spLocks noChangeArrowheads="1"/>
          </p:cNvSpPr>
          <p:nvPr/>
        </p:nvSpPr>
        <p:spPr bwMode="auto">
          <a:xfrm>
            <a:off x="3851275" y="4005263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dirty="0">
                <a:effectLst>
                  <a:outerShdw blurRad="38100" dist="38100" dir="2700000" algn="tl">
                    <a:srgbClr val="FFFFFF"/>
                  </a:outerShdw>
                </a:effectLst>
                <a:hlinkClick r:id="rId12" action="ppaction://hlinksldjump"/>
              </a:rPr>
              <a:t>8</a:t>
            </a:r>
            <a:endParaRPr lang="ru-RU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8841" name="Rectangle 121"/>
          <p:cNvSpPr>
            <a:spLocks noChangeArrowheads="1"/>
          </p:cNvSpPr>
          <p:nvPr/>
        </p:nvSpPr>
        <p:spPr bwMode="auto">
          <a:xfrm>
            <a:off x="5940425" y="4076700"/>
            <a:ext cx="581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ru-RU" dirty="0">
                <a:effectLst>
                  <a:outerShdw blurRad="38100" dist="38100" dir="2700000" algn="tl">
                    <a:srgbClr val="FFFFFF"/>
                  </a:outerShdw>
                </a:effectLst>
                <a:hlinkClick r:id="rId13" action="ppaction://hlinksldjump"/>
              </a:rPr>
              <a:t>12</a:t>
            </a:r>
            <a:endParaRPr lang="ru-RU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64" name="Text Box 124"/>
          <p:cNvSpPr txBox="1">
            <a:spLocks noChangeArrowheads="1"/>
          </p:cNvSpPr>
          <p:nvPr/>
        </p:nvSpPr>
        <p:spPr bwMode="auto">
          <a:xfrm>
            <a:off x="3040063" y="15763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sz="1800">
              <a:effectLst/>
            </a:endParaRPr>
          </a:p>
        </p:txBody>
      </p:sp>
      <p:sp>
        <p:nvSpPr>
          <p:cNvPr id="158845" name="Rectangle 125"/>
          <p:cNvSpPr>
            <a:spLocks noChangeArrowheads="1"/>
          </p:cNvSpPr>
          <p:nvPr/>
        </p:nvSpPr>
        <p:spPr bwMode="auto">
          <a:xfrm>
            <a:off x="5148263" y="4652963"/>
            <a:ext cx="184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8847" name="Rectangle 127"/>
          <p:cNvSpPr>
            <a:spLocks noChangeArrowheads="1"/>
          </p:cNvSpPr>
          <p:nvPr/>
        </p:nvSpPr>
        <p:spPr bwMode="auto">
          <a:xfrm>
            <a:off x="3851275" y="3284538"/>
            <a:ext cx="5857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ru-RU" dirty="0">
                <a:effectLst>
                  <a:outerShdw blurRad="38100" dist="38100" dir="2700000" algn="tl">
                    <a:srgbClr val="FFFFFF"/>
                  </a:outerShdw>
                </a:effectLst>
                <a:hlinkClick r:id="rId13" action="ppaction://hlinksldjump"/>
              </a:rPr>
              <a:t>13</a:t>
            </a:r>
            <a:endParaRPr lang="ru-RU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8848" name="Rectangle 128"/>
          <p:cNvSpPr>
            <a:spLocks noChangeArrowheads="1"/>
          </p:cNvSpPr>
          <p:nvPr/>
        </p:nvSpPr>
        <p:spPr bwMode="auto">
          <a:xfrm>
            <a:off x="6156325" y="3141663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ru-RU">
                <a:effectLst>
                  <a:outerShdw blurRad="38100" dist="38100" dir="2700000" algn="tl">
                    <a:srgbClr val="FFFFFF"/>
                  </a:outerShdw>
                </a:effectLst>
                <a:hlinkClick r:id="rId14" action="ppaction://hlinksldjump"/>
              </a:rPr>
              <a:t>6</a:t>
            </a:r>
            <a:endParaRPr lang="ru-RU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9270" name="Picture 75" descr="j0288870"/>
          <p:cNvPicPr>
            <a:picLocks noChangeAspect="1" noChangeArrowheads="1" noCrop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2492375"/>
            <a:ext cx="61912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Rectangle 127"/>
          <p:cNvSpPr>
            <a:spLocks noChangeArrowheads="1"/>
          </p:cNvSpPr>
          <p:nvPr/>
        </p:nvSpPr>
        <p:spPr bwMode="auto">
          <a:xfrm>
            <a:off x="3857625" y="3286125"/>
            <a:ext cx="581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ru-RU" dirty="0">
                <a:effectLst>
                  <a:outerShdw blurRad="38100" dist="38100" dir="2700000" algn="tl">
                    <a:srgbClr val="FFFFFF"/>
                  </a:outerShdw>
                </a:effectLst>
                <a:hlinkClick r:id="rId16" action="ppaction://hlinksldjump"/>
              </a:rPr>
              <a:t>13</a:t>
            </a:r>
            <a:endParaRPr lang="ru-RU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" name="Rectangle 127"/>
          <p:cNvSpPr>
            <a:spLocks noChangeArrowheads="1"/>
          </p:cNvSpPr>
          <p:nvPr/>
        </p:nvSpPr>
        <p:spPr bwMode="auto">
          <a:xfrm>
            <a:off x="6011863" y="1412875"/>
            <a:ext cx="581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ru-RU">
                <a:effectLst>
                  <a:outerShdw blurRad="38100" dist="38100" dir="2700000" algn="tl">
                    <a:srgbClr val="FFFFFF"/>
                  </a:outerShdw>
                </a:effectLst>
                <a:hlinkClick r:id="rId17" action="ppaction://hlinksldjump"/>
              </a:rPr>
              <a:t>14</a:t>
            </a:r>
            <a:endParaRPr lang="ru-RU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81" name="AutoShape 65">
            <a:hlinkClick r:id="" action="ppaction://hlinkshowjump?jump=lastslide" highlightClick="1"/>
          </p:cNvPr>
          <p:cNvSpPr>
            <a:spLocks noChangeArrowheads="1"/>
          </p:cNvSpPr>
          <p:nvPr/>
        </p:nvSpPr>
        <p:spPr bwMode="auto">
          <a:xfrm>
            <a:off x="8243888" y="6237288"/>
            <a:ext cx="576262" cy="431800"/>
          </a:xfrm>
          <a:prstGeom prst="actionButtonEnd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9282" name="Picture 66" descr="0260954639">
            <a:hlinkClick r:id="rId18" action="ppaction://hlinksldjump"/>
          </p:cNvPr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4005263"/>
            <a:ext cx="536575" cy="720725"/>
          </a:xfrm>
          <a:prstGeom prst="rect">
            <a:avLst/>
          </a:prstGeom>
          <a:noFill/>
          <a:effectLst>
            <a:outerShdw dist="107763" dir="2700000" algn="ctr" rotWithShape="0">
              <a:srgbClr val="0033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83" name="Picture 67" descr="324984335_tonnel">
            <a:hlinkClick r:id="rId20" action="ppaction://hlinksldjump"/>
          </p:cNvPr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2276475"/>
            <a:ext cx="436562" cy="576263"/>
          </a:xfrm>
          <a:prstGeom prst="rect">
            <a:avLst/>
          </a:prstGeom>
          <a:noFill/>
          <a:effectLst>
            <a:outerShdw dist="107763" dir="2700000" algn="ctr" rotWithShape="0">
              <a:srgbClr val="0033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84" name="Picture 68" descr="платон">
            <a:hlinkClick r:id="rId22" action="ppaction://hlinksldjump"/>
          </p:cNvPr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4941888"/>
            <a:ext cx="515938" cy="576262"/>
          </a:xfrm>
          <a:prstGeom prst="rect">
            <a:avLst/>
          </a:prstGeom>
          <a:noFill/>
          <a:effectLst>
            <a:outerShdw dist="107763" dir="2700000" algn="ctr" rotWithShape="0">
              <a:srgbClr val="0033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85" name="Picture 69" descr="ковалевская">
            <a:hlinkClick r:id="rId24" action="ppaction://hlinksldjump"/>
          </p:cNvPr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341438"/>
            <a:ext cx="479425" cy="719137"/>
          </a:xfrm>
          <a:prstGeom prst="rect">
            <a:avLst/>
          </a:prstGeom>
          <a:noFill/>
          <a:effectLst>
            <a:outerShdw dist="107763" dir="2700000" algn="ctr" rotWithShape="0">
              <a:srgbClr val="0033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86" name="Picture 70" descr="архимед1">
            <a:hlinkClick r:id="rId26" action="ppaction://hlinksldjump"/>
          </p:cNvPr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4941888"/>
            <a:ext cx="485775" cy="647700"/>
          </a:xfrm>
          <a:prstGeom prst="rect">
            <a:avLst/>
          </a:prstGeom>
          <a:noFill/>
          <a:effectLst>
            <a:outerShdw dist="107763" dir="2700000" algn="ctr" rotWithShape="0">
              <a:srgbClr val="0033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153" name="Picture 17" descr="http://upload.wikimedia.org/wikipedia/commons/d/d7/Leonhard_Euler.jpg">
            <a:hlinkClick r:id="rId28" action="ppaction://hlinksldjump"/>
          </p:cNvPr>
          <p:cNvPicPr>
            <a:picLocks noChangeAspect="1" noChangeArrowheads="1"/>
          </p:cNvPicPr>
          <p:nvPr/>
        </p:nvPicPr>
        <p:blipFill>
          <a:blip r:embed="rId29" r:link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2276475"/>
            <a:ext cx="501650" cy="647700"/>
          </a:xfrm>
          <a:prstGeom prst="rect">
            <a:avLst/>
          </a:prstGeom>
          <a:noFill/>
          <a:ln>
            <a:noFill/>
          </a:ln>
          <a:effectLst>
            <a:outerShdw dist="107763" dir="2700000" algn="ctr" rotWithShape="0">
              <a:srgbClr val="0033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(201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52963"/>
            <a:ext cx="295275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16913" y="6308725"/>
            <a:ext cx="431800" cy="433388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z="180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7269" name="Group 101"/>
          <p:cNvGraphicFramePr>
            <a:graphicFrameLocks noGrp="1"/>
          </p:cNvGraphicFramePr>
          <p:nvPr/>
        </p:nvGraphicFramePr>
        <p:xfrm>
          <a:off x="684213" y="1196975"/>
          <a:ext cx="6985000" cy="2665414"/>
        </p:xfrm>
        <a:graphic>
          <a:graphicData uri="http://schemas.openxmlformats.org/drawingml/2006/table">
            <a:tbl>
              <a:tblPr/>
              <a:tblGrid>
                <a:gridCol w="654050"/>
                <a:gridCol w="717550"/>
                <a:gridCol w="652462"/>
                <a:gridCol w="652463"/>
                <a:gridCol w="654050"/>
                <a:gridCol w="650875"/>
                <a:gridCol w="654050"/>
                <a:gridCol w="717550"/>
                <a:gridCol w="849312"/>
                <a:gridCol w="782638"/>
              </a:tblGrid>
              <a:tr h="658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5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264" name="Group 96"/>
          <p:cNvGraphicFramePr>
            <a:graphicFrameLocks noGrp="1"/>
          </p:cNvGraphicFramePr>
          <p:nvPr/>
        </p:nvGraphicFramePr>
        <p:xfrm>
          <a:off x="3419475" y="4076700"/>
          <a:ext cx="2305050" cy="2160588"/>
        </p:xfrm>
        <a:graphic>
          <a:graphicData uri="http://schemas.openxmlformats.org/drawingml/2006/table">
            <a:tbl>
              <a:tblPr/>
              <a:tblGrid>
                <a:gridCol w="409575"/>
                <a:gridCol w="473075"/>
                <a:gridCol w="474663"/>
                <a:gridCol w="473075"/>
                <a:gridCol w="474662"/>
              </a:tblGrid>
              <a:tr h="720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Ц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468313" y="4149725"/>
            <a:ext cx="7632700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tIns="0" rIns="45720" bIns="0"/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ru-RU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</a:t>
            </a:r>
            <a:r>
              <a:rPr lang="ru-RU" sz="2600" b="1">
                <a:solidFill>
                  <a:srgbClr val="F84B2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Ключ: </a:t>
            </a:r>
            <a:r>
              <a:rPr lang="ru-RU" sz="1000" b="1">
                <a:solidFill>
                  <a:srgbClr val="F84B2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600" b="1">
                <a:solidFill>
                  <a:srgbClr val="F84B2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1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ru-RU" sz="500" b="1">
              <a:solidFill>
                <a:srgbClr val="F84B28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ru-RU" sz="2700" b="1">
                <a:solidFill>
                  <a:srgbClr val="F84B2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2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ru-RU" sz="500" b="1">
              <a:solidFill>
                <a:srgbClr val="F84B28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ru-RU" sz="2700" b="1">
                <a:solidFill>
                  <a:srgbClr val="F84B2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3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ru-RU" sz="2600" b="1">
                <a:solidFill>
                  <a:srgbClr val="F84B2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ru-RU" sz="2600" b="1">
                <a:solidFill>
                  <a:srgbClr val="F84B2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1   2   3   4   5</a:t>
            </a:r>
          </a:p>
        </p:txBody>
      </p:sp>
      <p:grpSp>
        <p:nvGrpSpPr>
          <p:cNvPr id="2" name="Group 103"/>
          <p:cNvGrpSpPr>
            <a:grpSpLocks/>
          </p:cNvGrpSpPr>
          <p:nvPr/>
        </p:nvGrpSpPr>
        <p:grpSpPr bwMode="auto">
          <a:xfrm>
            <a:off x="4932363" y="2781300"/>
            <a:ext cx="4032250" cy="2952750"/>
            <a:chOff x="3334" y="1525"/>
            <a:chExt cx="2540" cy="1860"/>
          </a:xfrm>
        </p:grpSpPr>
        <p:pic>
          <p:nvPicPr>
            <p:cNvPr id="10332" name="Picture 5" descr="(216)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34" y="1525"/>
              <a:ext cx="2540" cy="18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33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3742" y="2341"/>
              <a:ext cx="1769" cy="5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latin typeface="Arial"/>
                  <a:cs typeface="Arial"/>
                </a:rPr>
                <a:t>МАТЕМАТИКА -</a:t>
              </a:r>
            </a:p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latin typeface="Arial"/>
                  <a:cs typeface="Arial"/>
                </a:rPr>
                <a:t>ЦАРИЦА ВСЕХ НАУК</a:t>
              </a:r>
            </a:p>
          </p:txBody>
        </p:sp>
      </p:grpSp>
      <p:sp>
        <p:nvSpPr>
          <p:cNvPr id="7272" name="WordArt 104"/>
          <p:cNvSpPr>
            <a:spLocks noChangeArrowheads="1" noChangeShapeType="1" noTextEdit="1"/>
          </p:cNvSpPr>
          <p:nvPr/>
        </p:nvSpPr>
        <p:spPr bwMode="auto">
          <a:xfrm>
            <a:off x="250825" y="6556375"/>
            <a:ext cx="2814638" cy="301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Times New Roman"/>
                <a:cs typeface="Times New Roman"/>
              </a:rPr>
              <a:t>время на раздумывание: 2 минуты</a:t>
            </a:r>
          </a:p>
        </p:txBody>
      </p:sp>
      <p:sp>
        <p:nvSpPr>
          <p:cNvPr id="10335" name="Rectangle 95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68313" y="0"/>
            <a:ext cx="8385175" cy="981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smtClean="0">
                <a:effectLst/>
              </a:rPr>
              <a:t>1.Великая мудрость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7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2000"/>
                                        <p:tgtEl>
                                          <p:spTgt spid="7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Ctr="1"/>
          <a:lstStyle/>
          <a:p>
            <a:pPr eaLnBrk="1" hangingPunct="1">
              <a:defRPr/>
            </a:pPr>
            <a:r>
              <a:rPr lang="ru-RU" dirty="0" smtClean="0"/>
              <a:t>2. Раздели яблоки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50825" y="1773238"/>
            <a:ext cx="6842125" cy="4824412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200" dirty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2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3600" dirty="0" smtClean="0"/>
              <a:t>В корзине лежало 5 яблок .Как  разделить эти яблоки между пятью девочками, чтобы каждая получила по одному яблоку и чтобы одно яблоко осталось в корзине?</a:t>
            </a:r>
            <a:endParaRPr lang="ru-RU" sz="3600" b="1" dirty="0" smtClean="0"/>
          </a:p>
        </p:txBody>
      </p:sp>
      <p:pic>
        <p:nvPicPr>
          <p:cNvPr id="11268" name="Picture 5" descr="NA00417_"/>
          <p:cNvPicPr>
            <a:picLocks noGrp="1" noChangeAspect="1" noChangeArrowheads="1"/>
          </p:cNvPicPr>
          <p:nvPr>
            <p:ph type="clipArt" sz="half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32588" y="1268413"/>
            <a:ext cx="1903412" cy="2520950"/>
          </a:xfrm>
        </p:spPr>
      </p:pic>
      <p:pic>
        <p:nvPicPr>
          <p:cNvPr id="11269" name="Picture 6" descr="NA00396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63713" cy="155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8791" name="Picture 7" descr="(216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3284538"/>
            <a:ext cx="4314825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AutoShape 8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6237288"/>
            <a:ext cx="431800" cy="433387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z="1800">
              <a:solidFill>
                <a:schemeClr val="tx1"/>
              </a:solidFill>
              <a:effectLst/>
            </a:endParaRPr>
          </a:p>
        </p:txBody>
      </p:sp>
      <p:sp>
        <p:nvSpPr>
          <p:cNvPr id="118794" name="WordArt 10"/>
          <p:cNvSpPr>
            <a:spLocks noChangeArrowheads="1" noChangeShapeType="1" noTextEdit="1"/>
          </p:cNvSpPr>
          <p:nvPr/>
        </p:nvSpPr>
        <p:spPr bwMode="auto">
          <a:xfrm>
            <a:off x="4355976" y="4509121"/>
            <a:ext cx="3528391" cy="8121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Дать четырем девочкам по яблоку, </a:t>
            </a:r>
          </a:p>
          <a:p>
            <a:pPr algn="ctr"/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а пятой –оставшееся яблоко вместе с корзиной </a:t>
            </a:r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8202" name="WordArt 10"/>
          <p:cNvSpPr>
            <a:spLocks noChangeArrowheads="1" noChangeShapeType="1" noTextEdit="1"/>
          </p:cNvSpPr>
          <p:nvPr/>
        </p:nvSpPr>
        <p:spPr bwMode="auto">
          <a:xfrm>
            <a:off x="250825" y="6453188"/>
            <a:ext cx="2814638" cy="301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Times New Roman"/>
                <a:cs typeface="Times New Roman"/>
              </a:rPr>
              <a:t>время на раздумывание: </a:t>
            </a:r>
            <a:r>
              <a:rPr lang="ru-RU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Times New Roman"/>
                <a:cs typeface="Times New Roman"/>
              </a:rPr>
              <a:t>2</a:t>
            </a:r>
            <a:r>
              <a:rPr lang="ru-RU" sz="3600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ru-RU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Times New Roman"/>
                <a:cs typeface="Times New Roman"/>
              </a:rPr>
              <a:t>минуты</a:t>
            </a:r>
          </a:p>
        </p:txBody>
      </p:sp>
      <p:sp>
        <p:nvSpPr>
          <p:cNvPr id="8203" name="WordArt 11"/>
          <p:cNvSpPr>
            <a:spLocks noChangeArrowheads="1" noChangeShapeType="1" noTextEdit="1"/>
          </p:cNvSpPr>
          <p:nvPr/>
        </p:nvSpPr>
        <p:spPr bwMode="auto">
          <a:xfrm>
            <a:off x="4859338" y="6453188"/>
            <a:ext cx="2814637" cy="301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Times New Roman"/>
                <a:cs typeface="Times New Roman"/>
              </a:rPr>
              <a:t>игра со зрителями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8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8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4" grpId="0" animBg="1"/>
      <p:bldP spid="8202" grpId="0" animBg="1"/>
      <p:bldP spid="820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8" name="Picture 10" descr="house001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925" y="4724400"/>
            <a:ext cx="2879725" cy="1900238"/>
          </a:xfrm>
          <a:prstGeom prst="rect">
            <a:avLst/>
          </a:prstGeom>
          <a:noFill/>
          <a:effectLst>
            <a:outerShdw dist="107763" dir="2700000" algn="ctr" rotWithShape="0">
              <a:srgbClr val="0033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08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Ctr="1"/>
          <a:lstStyle/>
          <a:p>
            <a:pPr eaLnBrk="1" hangingPunct="1">
              <a:defRPr/>
            </a:pPr>
            <a:r>
              <a:rPr lang="ru-RU" smtClean="0"/>
              <a:t>3. Будильник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843213" y="1557338"/>
            <a:ext cx="5256212" cy="3240087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dirty="0" smtClean="0"/>
              <a:t> </a:t>
            </a:r>
            <a:r>
              <a:rPr lang="ru-RU" sz="2800" b="1" dirty="0" smtClean="0"/>
              <a:t>Мальчик лёг спать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b="1" dirty="0" smtClean="0"/>
              <a:t> в 7 часов вечера,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b="1" dirty="0" smtClean="0"/>
              <a:t>поставив будильник так, чтобы он прозвенел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b="1" dirty="0" smtClean="0"/>
              <a:t>в 9 часов утра.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b="1" dirty="0" smtClean="0"/>
              <a:t> Сколько времени проспит мальчик?</a:t>
            </a:r>
          </a:p>
        </p:txBody>
      </p:sp>
      <p:pic>
        <p:nvPicPr>
          <p:cNvPr id="12292" name="Picture 9" descr="AG00040_"/>
          <p:cNvPicPr>
            <a:picLocks noGrp="1" noChangeAspect="1" noChangeArrowheads="1" noCrop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20728075">
            <a:off x="468313" y="1700213"/>
            <a:ext cx="2478087" cy="23034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0843" name="Picture 11" descr="(216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" y="3928269"/>
            <a:ext cx="4465637" cy="259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AutoShape 1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16913" y="6308725"/>
            <a:ext cx="431800" cy="433388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z="1800">
              <a:solidFill>
                <a:schemeClr val="tx1"/>
              </a:solidFill>
              <a:effectLst/>
            </a:endParaRPr>
          </a:p>
        </p:txBody>
      </p:sp>
      <p:sp>
        <p:nvSpPr>
          <p:cNvPr id="120846" name="WordArt 14"/>
          <p:cNvSpPr>
            <a:spLocks noChangeArrowheads="1" noChangeShapeType="1" noTextEdit="1"/>
          </p:cNvSpPr>
          <p:nvPr/>
        </p:nvSpPr>
        <p:spPr bwMode="auto">
          <a:xfrm>
            <a:off x="1187625" y="5013175"/>
            <a:ext cx="2304256" cy="66134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Arial"/>
                <a:cs typeface="Arial"/>
              </a:rPr>
              <a:t>2 часа</a:t>
            </a:r>
          </a:p>
        </p:txBody>
      </p:sp>
      <p:sp>
        <p:nvSpPr>
          <p:cNvPr id="9225" name="WordArt 9"/>
          <p:cNvSpPr>
            <a:spLocks noChangeArrowheads="1" noChangeShapeType="1" noTextEdit="1"/>
          </p:cNvSpPr>
          <p:nvPr/>
        </p:nvSpPr>
        <p:spPr bwMode="auto">
          <a:xfrm>
            <a:off x="250825" y="6453188"/>
            <a:ext cx="2814638" cy="301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Times New Roman"/>
                <a:cs typeface="Times New Roman"/>
              </a:rPr>
              <a:t>время на раздумывание: 30 секунд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08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08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0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0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46" grpId="0" animBg="1"/>
      <p:bldP spid="92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Ctr="1"/>
          <a:lstStyle/>
          <a:p>
            <a:pPr eaLnBrk="1" hangingPunct="1">
              <a:defRPr/>
            </a:pPr>
            <a:r>
              <a:rPr lang="ru-RU" smtClean="0"/>
              <a:t>4. Сколько чисел?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779838" y="1928813"/>
            <a:ext cx="4705350" cy="22923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b="1" smtClean="0"/>
              <a:t>У скольких двузначных чисел сумма цифр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b="1" smtClean="0"/>
              <a:t>равна 10 ?</a:t>
            </a:r>
          </a:p>
        </p:txBody>
      </p:sp>
      <p:pic>
        <p:nvPicPr>
          <p:cNvPr id="122891" name="Picture 11" descr="(216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3849688"/>
            <a:ext cx="4392613" cy="272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AutoShape 1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16913" y="6308725"/>
            <a:ext cx="431800" cy="433388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z="1800">
              <a:solidFill>
                <a:schemeClr val="tx1"/>
              </a:solidFill>
              <a:effectLst/>
            </a:endParaRPr>
          </a:p>
        </p:txBody>
      </p:sp>
      <p:pic>
        <p:nvPicPr>
          <p:cNvPr id="13318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989138"/>
            <a:ext cx="1944687" cy="176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896" name="WordArt 16"/>
          <p:cNvSpPr>
            <a:spLocks noChangeArrowheads="1" noChangeShapeType="1" noTextEdit="1"/>
          </p:cNvSpPr>
          <p:nvPr/>
        </p:nvSpPr>
        <p:spPr bwMode="auto">
          <a:xfrm>
            <a:off x="3779838" y="5067300"/>
            <a:ext cx="3671887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Arial"/>
                <a:cs typeface="Arial"/>
              </a:rPr>
              <a:t>У 9 чисел: 19,28,37,46,</a:t>
            </a: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Arial"/>
                <a:cs typeface="Arial"/>
              </a:rPr>
              <a:t>91,82,73,64 и 55</a:t>
            </a:r>
          </a:p>
        </p:txBody>
      </p:sp>
      <p:pic>
        <p:nvPicPr>
          <p:cNvPr id="13320" name="Picture 9" descr="j029696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4724400"/>
            <a:ext cx="1296988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0" name="WordArt 10"/>
          <p:cNvSpPr>
            <a:spLocks noChangeArrowheads="1" noChangeShapeType="1" noTextEdit="1"/>
          </p:cNvSpPr>
          <p:nvPr/>
        </p:nvSpPr>
        <p:spPr bwMode="auto">
          <a:xfrm>
            <a:off x="250825" y="6453188"/>
            <a:ext cx="2814638" cy="301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Times New Roman"/>
                <a:cs typeface="Times New Roman"/>
              </a:rPr>
              <a:t>время на раздумывание: 1 минута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228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228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22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228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228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2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96" grpId="0" animBg="1"/>
      <p:bldP spid="1025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Ctr="1"/>
          <a:lstStyle/>
          <a:p>
            <a:pPr eaLnBrk="1" hangingPunct="1">
              <a:defRPr/>
            </a:pPr>
            <a:r>
              <a:rPr lang="ru-RU" dirty="0" smtClean="0"/>
              <a:t>5. Игра со спичками</a:t>
            </a:r>
          </a:p>
        </p:txBody>
      </p:sp>
      <p:sp>
        <p:nvSpPr>
          <p:cNvPr id="125957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743908" y="1340768"/>
            <a:ext cx="5040312" cy="38163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800" b="1" dirty="0" smtClean="0">
                <a:cs typeface="Arial" charset="0"/>
              </a:rPr>
              <a:t>Переложите две спички так, чтобы дом повернулся другой стороной</a:t>
            </a:r>
            <a:endParaRPr lang="en-US" sz="2800" b="1" dirty="0" smtClean="0">
              <a:cs typeface="Arial" charset="0"/>
            </a:endParaRPr>
          </a:p>
        </p:txBody>
      </p:sp>
      <p:sp>
        <p:nvSpPr>
          <p:cNvPr id="14341" name="AutoShape 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16913" y="6308725"/>
            <a:ext cx="431800" cy="433388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z="1800">
              <a:solidFill>
                <a:schemeClr val="tx1"/>
              </a:solidFill>
              <a:effectLst/>
            </a:endParaRPr>
          </a:p>
        </p:txBody>
      </p:sp>
      <p:sp>
        <p:nvSpPr>
          <p:cNvPr id="125965" name="WordArt 13"/>
          <p:cNvSpPr>
            <a:spLocks noChangeArrowheads="1" noChangeShapeType="1" noTextEdit="1"/>
          </p:cNvSpPr>
          <p:nvPr/>
        </p:nvSpPr>
        <p:spPr bwMode="auto">
          <a:xfrm>
            <a:off x="5148065" y="4941168"/>
            <a:ext cx="2664024" cy="100811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1100"/>
              </a:avLst>
            </a:prstTxWarp>
          </a:bodyPr>
          <a:lstStyle/>
          <a:p>
            <a:pPr algn="ctr"/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80"/>
              </a:solidFill>
              <a:latin typeface="Arial"/>
              <a:cs typeface="Arial"/>
            </a:endParaRPr>
          </a:p>
        </p:txBody>
      </p:sp>
      <p:pic>
        <p:nvPicPr>
          <p:cNvPr id="14344" name="Picture 9" descr="j028411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659285"/>
            <a:ext cx="1944687" cy="178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4" name="WordArt 10"/>
          <p:cNvSpPr>
            <a:spLocks noChangeArrowheads="1" noChangeShapeType="1" noTextEdit="1"/>
          </p:cNvSpPr>
          <p:nvPr/>
        </p:nvSpPr>
        <p:spPr bwMode="auto">
          <a:xfrm>
            <a:off x="323850" y="6381750"/>
            <a:ext cx="2814638" cy="301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Times New Roman"/>
                <a:cs typeface="Times New Roman"/>
              </a:rPr>
              <a:t>время на раздумывание: 1 минута</a:t>
            </a:r>
          </a:p>
        </p:txBody>
      </p:sp>
      <p:cxnSp>
        <p:nvCxnSpPr>
          <p:cNvPr id="14343" name="Прямая соединительная линия 14342"/>
          <p:cNvCxnSpPr/>
          <p:nvPr/>
        </p:nvCxnSpPr>
        <p:spPr>
          <a:xfrm>
            <a:off x="1731169" y="2060848"/>
            <a:ext cx="1544687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46" name="Прямая соединительная линия 14345"/>
          <p:cNvCxnSpPr/>
          <p:nvPr/>
        </p:nvCxnSpPr>
        <p:spPr>
          <a:xfrm>
            <a:off x="3275856" y="2060848"/>
            <a:ext cx="936104" cy="72008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50" name="Прямая соединительная линия 14349"/>
          <p:cNvCxnSpPr/>
          <p:nvPr/>
        </p:nvCxnSpPr>
        <p:spPr>
          <a:xfrm>
            <a:off x="4211960" y="2780928"/>
            <a:ext cx="0" cy="129614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953" name="Прямая соединительная линия 125952"/>
          <p:cNvCxnSpPr/>
          <p:nvPr/>
        </p:nvCxnSpPr>
        <p:spPr>
          <a:xfrm flipH="1">
            <a:off x="1043608" y="2060848"/>
            <a:ext cx="687561" cy="72008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964" name="Прямая соединительная линия 125963"/>
          <p:cNvCxnSpPr/>
          <p:nvPr/>
        </p:nvCxnSpPr>
        <p:spPr>
          <a:xfrm flipH="1">
            <a:off x="2699792" y="2780928"/>
            <a:ext cx="1512168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967" name="Прямая соединительная линия 125966"/>
          <p:cNvCxnSpPr/>
          <p:nvPr/>
        </p:nvCxnSpPr>
        <p:spPr>
          <a:xfrm>
            <a:off x="1731169" y="2060848"/>
            <a:ext cx="968623" cy="72008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971" name="Прямая соединительная линия 125970"/>
          <p:cNvCxnSpPr/>
          <p:nvPr/>
        </p:nvCxnSpPr>
        <p:spPr>
          <a:xfrm>
            <a:off x="1043608" y="2780928"/>
            <a:ext cx="0" cy="129614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973" name="Прямая соединительная линия 125972"/>
          <p:cNvCxnSpPr/>
          <p:nvPr/>
        </p:nvCxnSpPr>
        <p:spPr>
          <a:xfrm>
            <a:off x="1043608" y="4077072"/>
            <a:ext cx="3168352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975" name="Прямая соединительная линия 125974"/>
          <p:cNvCxnSpPr/>
          <p:nvPr/>
        </p:nvCxnSpPr>
        <p:spPr>
          <a:xfrm>
            <a:off x="2699792" y="2780928"/>
            <a:ext cx="0" cy="129614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65" grpId="0" animBg="1"/>
      <p:bldP spid="1127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1331913" y="836613"/>
            <a:ext cx="6335712" cy="210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400" b="1" i="1">
                <a:effectLst/>
                <a:cs typeface="Arial" charset="0"/>
              </a:rPr>
              <a:t>Вот задача не из легких. 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sz="2400" b="1" i="1">
                <a:effectLst/>
                <a:cs typeface="Arial" charset="0"/>
              </a:rPr>
              <a:t>Вычитай дели и множь. 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sz="2400" b="1" i="1">
                <a:effectLst/>
                <a:cs typeface="Arial" charset="0"/>
              </a:rPr>
              <a:t>Плюсы ставь, а так же скобки. 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sz="2400" b="1" i="1">
                <a:effectLst/>
                <a:cs typeface="Arial" charset="0"/>
              </a:rPr>
              <a:t>Первым к финишу придешь!</a:t>
            </a:r>
          </a:p>
        </p:txBody>
      </p:sp>
      <p:sp>
        <p:nvSpPr>
          <p:cNvPr id="15363" name="Text Box 10"/>
          <p:cNvSpPr txBox="1">
            <a:spLocks noChangeArrowheads="1"/>
          </p:cNvSpPr>
          <p:nvPr/>
        </p:nvSpPr>
        <p:spPr bwMode="auto">
          <a:xfrm>
            <a:off x="2411413" y="3284538"/>
            <a:ext cx="48244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sz="1800">
              <a:effectLst/>
              <a:cs typeface="Arial" charset="0"/>
            </a:endParaRPr>
          </a:p>
        </p:txBody>
      </p:sp>
      <p:sp>
        <p:nvSpPr>
          <p:cNvPr id="15364" name="Text Box 11"/>
          <p:cNvSpPr txBox="1">
            <a:spLocks noChangeArrowheads="1"/>
          </p:cNvSpPr>
          <p:nvPr/>
        </p:nvSpPr>
        <p:spPr bwMode="auto">
          <a:xfrm>
            <a:off x="1476375" y="3500438"/>
            <a:ext cx="54721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sz="1800">
              <a:effectLst/>
              <a:cs typeface="Arial" charset="0"/>
            </a:endParaRPr>
          </a:p>
        </p:txBody>
      </p:sp>
      <p:sp>
        <p:nvSpPr>
          <p:cNvPr id="12300" name="AutoShape 12"/>
          <p:cNvSpPr>
            <a:spLocks noChangeArrowheads="1"/>
          </p:cNvSpPr>
          <p:nvPr/>
        </p:nvSpPr>
        <p:spPr bwMode="auto">
          <a:xfrm rot="-1028733">
            <a:off x="1547813" y="5373688"/>
            <a:ext cx="720725" cy="935037"/>
          </a:xfrm>
          <a:prstGeom prst="bracketPair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 sz="1800">
              <a:solidFill>
                <a:schemeClr val="tx1"/>
              </a:solidFill>
              <a:effectLst/>
            </a:endParaRPr>
          </a:p>
        </p:txBody>
      </p:sp>
      <p:sp>
        <p:nvSpPr>
          <p:cNvPr id="12301" name="AutoShape 13"/>
          <p:cNvSpPr>
            <a:spLocks noChangeArrowheads="1"/>
          </p:cNvSpPr>
          <p:nvPr/>
        </p:nvSpPr>
        <p:spPr bwMode="auto">
          <a:xfrm rot="1237793">
            <a:off x="7380288" y="2781300"/>
            <a:ext cx="720725" cy="1152525"/>
          </a:xfrm>
          <a:prstGeom prst="bracketPair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 sz="1800">
              <a:solidFill>
                <a:schemeClr val="tx1"/>
              </a:solidFill>
              <a:effectLst/>
            </a:endParaRPr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7740650" y="5084763"/>
            <a:ext cx="1008063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9600">
                <a:solidFill>
                  <a:srgbClr val="6699FF"/>
                </a:solidFill>
                <a:effectLst/>
                <a:cs typeface="Arial" charset="0"/>
              </a:rPr>
              <a:t>+</a:t>
            </a:r>
            <a:endParaRPr lang="ru-RU" sz="9600">
              <a:solidFill>
                <a:srgbClr val="6699FF"/>
              </a:solidFill>
              <a:effectLst/>
              <a:cs typeface="Arial" charset="0"/>
            </a:endParaRPr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323850" y="5157788"/>
            <a:ext cx="1223963" cy="0"/>
          </a:xfrm>
          <a:prstGeom prst="line">
            <a:avLst/>
          </a:prstGeom>
          <a:noFill/>
          <a:ln w="762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1763713" y="4005263"/>
            <a:ext cx="144462" cy="790575"/>
            <a:chOff x="1111" y="2523"/>
            <a:chExt cx="91" cy="498"/>
          </a:xfrm>
        </p:grpSpPr>
        <p:sp>
          <p:nvSpPr>
            <p:cNvPr id="15382" name="Oval 16"/>
            <p:cNvSpPr>
              <a:spLocks noChangeArrowheads="1"/>
            </p:cNvSpPr>
            <p:nvPr/>
          </p:nvSpPr>
          <p:spPr bwMode="auto">
            <a:xfrm>
              <a:off x="1111" y="2795"/>
              <a:ext cx="91" cy="226"/>
            </a:xfrm>
            <a:prstGeom prst="ellipse">
              <a:avLst/>
            </a:prstGeom>
            <a:solidFill>
              <a:srgbClr val="FBA3E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5383" name="Oval 17"/>
            <p:cNvSpPr>
              <a:spLocks noChangeArrowheads="1"/>
            </p:cNvSpPr>
            <p:nvPr/>
          </p:nvSpPr>
          <p:spPr bwMode="auto">
            <a:xfrm>
              <a:off x="1111" y="2523"/>
              <a:ext cx="91" cy="181"/>
            </a:xfrm>
            <a:prstGeom prst="ellipse">
              <a:avLst/>
            </a:prstGeom>
            <a:solidFill>
              <a:srgbClr val="FBA3E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12306" name="Oval 18"/>
          <p:cNvSpPr>
            <a:spLocks noChangeArrowheads="1"/>
          </p:cNvSpPr>
          <p:nvPr/>
        </p:nvSpPr>
        <p:spPr bwMode="auto">
          <a:xfrm>
            <a:off x="7092950" y="4724400"/>
            <a:ext cx="288925" cy="287338"/>
          </a:xfrm>
          <a:prstGeom prst="ellipse">
            <a:avLst/>
          </a:prstGeom>
          <a:solidFill>
            <a:srgbClr val="FCA2C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1800">
              <a:solidFill>
                <a:schemeClr val="tx1"/>
              </a:solidFill>
              <a:effectLst/>
            </a:endParaRP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2051050" y="3716338"/>
            <a:ext cx="4968875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AutoNum type="arabicPlain" startAt="5"/>
            </a:pPr>
            <a:r>
              <a:rPr lang="ru-RU" sz="4000" dirty="0">
                <a:solidFill>
                  <a:srgbClr val="FFFF00"/>
                </a:solidFill>
                <a:effectLst/>
                <a:cs typeface="Arial" charset="0"/>
              </a:rPr>
              <a:t>   5   5  5 =3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sz="4000" dirty="0">
                <a:solidFill>
                  <a:srgbClr val="FFFF00"/>
                </a:solidFill>
                <a:effectLst/>
                <a:cs typeface="Arial" charset="0"/>
              </a:rPr>
              <a:t>5   5   5   5 =4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sz="4000" dirty="0">
                <a:solidFill>
                  <a:srgbClr val="FFFF00"/>
                </a:solidFill>
                <a:effectLst/>
                <a:cs typeface="Arial" charset="0"/>
              </a:rPr>
              <a:t>5   5   5   5 =5</a:t>
            </a:r>
            <a:endParaRPr lang="ru-RU" sz="4400" dirty="0">
              <a:effectLst/>
              <a:cs typeface="Arial" charset="0"/>
            </a:endParaRPr>
          </a:p>
        </p:txBody>
      </p:sp>
      <p:pic>
        <p:nvPicPr>
          <p:cNvPr id="12309" name="Picture 21" descr="j028368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276475"/>
            <a:ext cx="1295400" cy="127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10" name="Picture 22" descr="j043486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620713"/>
            <a:ext cx="2286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14" name="WordArt 26"/>
          <p:cNvSpPr>
            <a:spLocks noChangeArrowheads="1" noChangeShapeType="1" noTextEdit="1"/>
          </p:cNvSpPr>
          <p:nvPr/>
        </p:nvSpPr>
        <p:spPr bwMode="auto">
          <a:xfrm>
            <a:off x="250825" y="6453188"/>
            <a:ext cx="2814638" cy="301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Times New Roman"/>
                <a:cs typeface="Times New Roman"/>
              </a:rPr>
              <a:t>время на раздумывание: 3 минуты</a:t>
            </a:r>
          </a:p>
        </p:txBody>
      </p:sp>
      <p:sp>
        <p:nvSpPr>
          <p:cNvPr id="15385" name="AutoShape 2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6237288"/>
            <a:ext cx="6477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" name="WordArt 26"/>
          <p:cNvSpPr>
            <a:spLocks noChangeArrowheads="1" noChangeShapeType="1" noTextEdit="1"/>
          </p:cNvSpPr>
          <p:nvPr/>
        </p:nvSpPr>
        <p:spPr bwMode="auto">
          <a:xfrm>
            <a:off x="4643438" y="6453188"/>
            <a:ext cx="2454275" cy="21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Times New Roman"/>
                <a:cs typeface="Times New Roman"/>
              </a:rPr>
              <a:t>игра со зрителями</a:t>
            </a:r>
          </a:p>
        </p:txBody>
      </p:sp>
      <p:sp>
        <p:nvSpPr>
          <p:cNvPr id="15387" name="Rectangle 27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244475"/>
            <a:ext cx="9144000" cy="520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ru-RU" sz="3600" smtClean="0"/>
              <a:t>6. Составь верное равенство</a:t>
            </a:r>
          </a:p>
        </p:txBody>
      </p:sp>
      <p:sp>
        <p:nvSpPr>
          <p:cNvPr id="15388" name="Line 28"/>
          <p:cNvSpPr>
            <a:spLocks noChangeShapeType="1"/>
          </p:cNvSpPr>
          <p:nvPr/>
        </p:nvSpPr>
        <p:spPr bwMode="auto">
          <a:xfrm>
            <a:off x="7308850" y="6524625"/>
            <a:ext cx="6477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30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30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5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0" grpId="0" animBg="1"/>
      <p:bldP spid="12301" grpId="0" animBg="1"/>
      <p:bldP spid="12302" grpId="0"/>
      <p:bldP spid="12303" grpId="0" animBg="1"/>
      <p:bldP spid="12306" grpId="0" animBg="1"/>
      <p:bldP spid="12307" grpId="0"/>
      <p:bldP spid="12314" grpId="0" animBg="1"/>
      <p:bldP spid="3" grpId="0" animBg="1"/>
    </p:bldLst>
  </p:timing>
</p:sld>
</file>

<file path=ppt/theme/theme1.xml><?xml version="1.0" encoding="utf-8"?>
<a:theme xmlns:a="http://schemas.openxmlformats.org/drawingml/2006/main" name="ring">
  <a:themeElements>
    <a:clrScheme name="Трава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Трав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Круги">
  <a:themeElements>
    <a:clrScheme name="Круги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2_Круги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Круги 10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0000FF"/>
        </a:hlink>
        <a:folHlink>
          <a:srgbClr val="D7071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ring</Template>
  <TotalTime>332</TotalTime>
  <Words>1184</Words>
  <Application>Microsoft Office PowerPoint</Application>
  <PresentationFormat>Экран (4:3)</PresentationFormat>
  <Paragraphs>210</Paragraphs>
  <Slides>25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25</vt:i4>
      </vt:variant>
    </vt:vector>
  </HeadingPairs>
  <TitlesOfParts>
    <vt:vector size="27" baseType="lpstr">
      <vt:lpstr>ring</vt:lpstr>
      <vt:lpstr>2_Круги</vt:lpstr>
      <vt:lpstr>МАТЕМАТИЧЕСКИЙ РИНГ</vt:lpstr>
      <vt:lpstr>Девиз игры:</vt:lpstr>
      <vt:lpstr>Выбери задание</vt:lpstr>
      <vt:lpstr>1.Великая мудрость</vt:lpstr>
      <vt:lpstr>2. Раздели яблоки</vt:lpstr>
      <vt:lpstr>3. Будильник</vt:lpstr>
      <vt:lpstr>4. Сколько чисел?</vt:lpstr>
      <vt:lpstr>5. Игра со спичками</vt:lpstr>
      <vt:lpstr>6. Составь верное равенство</vt:lpstr>
      <vt:lpstr>Игра со зрителями</vt:lpstr>
      <vt:lpstr>7. Половина</vt:lpstr>
      <vt:lpstr>8. Сделай равными                суммы</vt:lpstr>
      <vt:lpstr>9. Дальше…</vt:lpstr>
      <vt:lpstr>  10. Конкурс капитанов</vt:lpstr>
      <vt:lpstr>11. Сколько кошек в комнате?</vt:lpstr>
      <vt:lpstr>12. Семёрочка</vt:lpstr>
      <vt:lpstr>13. Дымок</vt:lpstr>
      <vt:lpstr>14. Дюжина</vt:lpstr>
      <vt:lpstr>ЭВАРИСТ ГАЛУА</vt:lpstr>
      <vt:lpstr>Пифагор Самосский</vt:lpstr>
      <vt:lpstr> ПЛАТОН -   древнегреческий философ</vt:lpstr>
      <vt:lpstr>АРХИМЕД</vt:lpstr>
      <vt:lpstr>СОФЬЯ ВАСИЛЬЕВНА КОВАЛЕВСКАЯ «Принцесса науки» </vt:lpstr>
      <vt:lpstr>ГЕНИЙ XVIII века Леонард Эйлер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МАТЕМАТИЧЕСКИЙ РИНГ</dc:title>
  <dc:creator>школа</dc:creator>
  <cp:lastModifiedBy>школа</cp:lastModifiedBy>
  <cp:revision>23</cp:revision>
  <dcterms:created xsi:type="dcterms:W3CDTF">2012-12-01T12:04:56Z</dcterms:created>
  <dcterms:modified xsi:type="dcterms:W3CDTF">2012-12-01T17:41:55Z</dcterms:modified>
</cp:coreProperties>
</file>