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28"/>
  </p:notesMasterIdLst>
  <p:sldIdLst>
    <p:sldId id="256" r:id="rId3"/>
    <p:sldId id="257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91" r:id="rId12"/>
    <p:sldId id="265" r:id="rId13"/>
    <p:sldId id="267" r:id="rId14"/>
    <p:sldId id="268" r:id="rId15"/>
    <p:sldId id="271" r:id="rId16"/>
    <p:sldId id="272" r:id="rId17"/>
    <p:sldId id="273" r:id="rId18"/>
    <p:sldId id="275" r:id="rId19"/>
    <p:sldId id="276" r:id="rId20"/>
    <p:sldId id="292" r:id="rId21"/>
    <p:sldId id="258" r:id="rId22"/>
    <p:sldId id="270" r:id="rId23"/>
    <p:sldId id="284" r:id="rId24"/>
    <p:sldId id="285" r:id="rId25"/>
    <p:sldId id="282" r:id="rId26"/>
    <p:sldId id="28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F4B2"/>
    <a:srgbClr val="D0FF4B"/>
    <a:srgbClr val="D72A07"/>
    <a:srgbClr val="FF33CC"/>
    <a:srgbClr val="006600"/>
    <a:srgbClr val="000000"/>
    <a:srgbClr val="FFFF2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84A455D7-8032-438C-A1F3-CFA26BB602C0}" type="datetimeFigureOut">
              <a:rPr lang="ru-RU"/>
              <a:pPr/>
              <a:t>01.12.2012</a:t>
            </a:fld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71709B96-01FF-4026-9828-F8D7BF00F2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73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Конкурс капитанов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90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D8B44-DE68-4550-8F10-15F9973512EC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0701-AF3E-48F5-BF88-0F9CD1BE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7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494A-28FA-4F65-897E-589264F2C72F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1B2D-D466-411B-A56B-1CCB24FD5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7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302F-EE08-43D5-AB06-1AA9CDB21DAE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E01F-D3AE-48A9-B21B-01A39CCE8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25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</p:grpSp>
      <p:sp>
        <p:nvSpPr>
          <p:cNvPr id="1065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9CB2-11FD-4103-BEB7-F9F2E7BBE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1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AFB5-67CD-46DF-A84C-B96C3E71FB14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6661-EDDC-4613-8FF1-B7B76E311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4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80C0C-9478-429A-920D-7C6033FF541B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D9E5-348C-4AD4-A9A9-FCC71748C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B3A7-B752-4703-B71A-0904F6FA3D5D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A141-1A2E-4374-A937-EB7B6149D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9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C7A8-8FCF-425E-8EA6-B122A186AFA5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78FEE-79B6-4E19-B502-05352848E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2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55B9D-91D9-48B2-B75C-7E81351458A0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9C47-5C9A-47A2-81E7-E5EBD04C6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3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4A7DD-21BE-4749-B2A7-1F7F185C0CF6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B485-B056-49AE-96F9-88113B37A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C6E1-2A43-4E5E-9C83-77C049102BE7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9099-2FDD-4D65-9B30-13B0313F9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17BE-F094-4EE3-BE37-39DA5840893B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C101B-8B1B-4D78-A6C6-1302F98DE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80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2C0607-A2D7-4724-8180-F489C4337A77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97CF7D6-1647-458A-95E4-7C4560CA2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80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19" r:id="rId2"/>
    <p:sldLayoutId id="2147483818" r:id="rId3"/>
    <p:sldLayoutId id="2147483817" r:id="rId4"/>
    <p:sldLayoutId id="2147483816" r:id="rId5"/>
    <p:sldLayoutId id="2147483815" r:id="rId6"/>
    <p:sldLayoutId id="2147483814" r:id="rId7"/>
    <p:sldLayoutId id="2147483813" r:id="rId8"/>
    <p:sldLayoutId id="2147483812" r:id="rId9"/>
    <p:sldLayoutId id="2147483811" r:id="rId10"/>
    <p:sldLayoutId id="2147483810" r:id="rId11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0B16BE9-B2B2-4C73-B0E5-55FE427A9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http://upload.wikimedia.org/wikipedia/commons/d/d7/Leonhard_Euler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6.xml"/><Relationship Id="rId18" Type="http://schemas.openxmlformats.org/officeDocument/2006/relationships/slide" Target="slide19.xml"/><Relationship Id="rId26" Type="http://schemas.openxmlformats.org/officeDocument/2006/relationships/slide" Target="slide22.xml"/><Relationship Id="rId3" Type="http://schemas.openxmlformats.org/officeDocument/2006/relationships/slide" Target="slide14.xml"/><Relationship Id="rId21" Type="http://schemas.openxmlformats.org/officeDocument/2006/relationships/image" Target="../media/image12.jpeg"/><Relationship Id="rId7" Type="http://schemas.openxmlformats.org/officeDocument/2006/relationships/slide" Target="slide15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image" Target="../media/image14.jpeg"/><Relationship Id="rId2" Type="http://schemas.openxmlformats.org/officeDocument/2006/relationships/image" Target="../media/image9.gif"/><Relationship Id="rId16" Type="http://schemas.openxmlformats.org/officeDocument/2006/relationships/slide" Target="slide17.xml"/><Relationship Id="rId20" Type="http://schemas.openxmlformats.org/officeDocument/2006/relationships/slide" Target="slide20.xml"/><Relationship Id="rId29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6.xml"/><Relationship Id="rId24" Type="http://schemas.openxmlformats.org/officeDocument/2006/relationships/slide" Target="slide23.xml"/><Relationship Id="rId5" Type="http://schemas.openxmlformats.org/officeDocument/2006/relationships/slide" Target="slide11.xml"/><Relationship Id="rId15" Type="http://schemas.openxmlformats.org/officeDocument/2006/relationships/image" Target="../media/image10.gif"/><Relationship Id="rId23" Type="http://schemas.openxmlformats.org/officeDocument/2006/relationships/image" Target="../media/image13.jpeg"/><Relationship Id="rId28" Type="http://schemas.openxmlformats.org/officeDocument/2006/relationships/slide" Target="slide24.xml"/><Relationship Id="rId10" Type="http://schemas.openxmlformats.org/officeDocument/2006/relationships/slide" Target="slide4.xml"/><Relationship Id="rId19" Type="http://schemas.openxmlformats.org/officeDocument/2006/relationships/image" Target="../media/image11.jpeg"/><Relationship Id="rId4" Type="http://schemas.openxmlformats.org/officeDocument/2006/relationships/slide" Target="slide8.xml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21.xml"/><Relationship Id="rId27" Type="http://schemas.openxmlformats.org/officeDocument/2006/relationships/image" Target="../media/image15.jpeg"/><Relationship Id="rId30" Type="http://schemas.openxmlformats.org/officeDocument/2006/relationships/image" Target="http://upload.wikimedia.org/wikipedia/commons/d/d7/Leonhard_Euler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gif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852738"/>
            <a:ext cx="7273925" cy="1511300"/>
          </a:xfrm>
        </p:spPr>
        <p:txBody>
          <a:bodyPr anchorCtr="1"/>
          <a:lstStyle/>
          <a:p>
            <a:pPr algn="ctr" eaLnBrk="1" hangingPunct="1">
              <a:defRPr/>
            </a:pPr>
            <a:r>
              <a:rPr lang="ru-RU" sz="4800" smtClean="0"/>
              <a:t>МАТЕМАТИЧЕСКИЙ РИНГ</a:t>
            </a:r>
          </a:p>
        </p:txBody>
      </p:sp>
      <p:pic>
        <p:nvPicPr>
          <p:cNvPr id="5123" name="Picture 10" descr="(432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22116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1" descr="(447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21163"/>
            <a:ext cx="12239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0" descr="image0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084763"/>
            <a:ext cx="14287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j03158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620713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j020540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052513"/>
            <a:ext cx="20161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" descr="j022377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14192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57200" y="1905000"/>
            <a:ext cx="8229600" cy="4114800"/>
            <a:chOff x="288" y="1200"/>
            <a:chExt cx="5184" cy="2592"/>
          </a:xfrm>
        </p:grpSpPr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3744" y="2928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2016" y="2928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288" y="2928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3744" y="2064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2016" y="2064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88" y="2064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3744" y="1200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016" y="1200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288" y="1200"/>
              <a:ext cx="1728" cy="86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288" y="1200"/>
              <a:ext cx="51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288" y="2928"/>
              <a:ext cx="51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288" y="3792"/>
              <a:ext cx="5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288" y="1200"/>
              <a:ext cx="0" cy="2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>
              <a:off x="3744" y="1200"/>
              <a:ext cx="0" cy="2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20"/>
            <p:cNvSpPr>
              <a:spLocks noChangeShapeType="1"/>
            </p:cNvSpPr>
            <p:nvPr/>
          </p:nvSpPr>
          <p:spPr bwMode="auto">
            <a:xfrm>
              <a:off x="5472" y="1200"/>
              <a:ext cx="0" cy="2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2016" y="1200"/>
              <a:ext cx="0" cy="2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Line 22"/>
            <p:cNvSpPr>
              <a:spLocks noChangeShapeType="1"/>
            </p:cNvSpPr>
            <p:nvPr/>
          </p:nvSpPr>
          <p:spPr bwMode="auto">
            <a:xfrm>
              <a:off x="288" y="2064"/>
              <a:ext cx="51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Rectangle 23"/>
            <p:cNvSpPr>
              <a:spLocks noChangeArrowheads="1"/>
            </p:cNvSpPr>
            <p:nvPr/>
          </p:nvSpPr>
          <p:spPr bwMode="auto">
            <a:xfrm>
              <a:off x="672" y="1440"/>
              <a:ext cx="1008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07" name="Oval 24"/>
            <p:cNvSpPr>
              <a:spLocks noChangeArrowheads="1"/>
            </p:cNvSpPr>
            <p:nvPr/>
          </p:nvSpPr>
          <p:spPr bwMode="auto">
            <a:xfrm>
              <a:off x="2448" y="1344"/>
              <a:ext cx="960" cy="6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08" name="AutoShape 25"/>
            <p:cNvSpPr>
              <a:spLocks noChangeArrowheads="1"/>
            </p:cNvSpPr>
            <p:nvPr/>
          </p:nvSpPr>
          <p:spPr bwMode="auto">
            <a:xfrm>
              <a:off x="4128" y="1344"/>
              <a:ext cx="81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2186" name="AutoShape 26"/>
            <p:cNvSpPr>
              <a:spLocks noChangeArrowheads="1"/>
            </p:cNvSpPr>
            <p:nvPr/>
          </p:nvSpPr>
          <p:spPr bwMode="auto">
            <a:xfrm>
              <a:off x="576" y="2112"/>
              <a:ext cx="912" cy="720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10" name="Rectangle 27"/>
            <p:cNvSpPr>
              <a:spLocks noChangeArrowheads="1"/>
            </p:cNvSpPr>
            <p:nvPr/>
          </p:nvSpPr>
          <p:spPr bwMode="auto">
            <a:xfrm>
              <a:off x="2592" y="2256"/>
              <a:ext cx="672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11" name="Oval 28"/>
            <p:cNvSpPr>
              <a:spLocks noChangeArrowheads="1"/>
            </p:cNvSpPr>
            <p:nvPr/>
          </p:nvSpPr>
          <p:spPr bwMode="auto">
            <a:xfrm>
              <a:off x="4224" y="2208"/>
              <a:ext cx="720" cy="6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12" name="AutoShape 29"/>
            <p:cNvSpPr>
              <a:spLocks noChangeArrowheads="1"/>
            </p:cNvSpPr>
            <p:nvPr/>
          </p:nvSpPr>
          <p:spPr bwMode="auto">
            <a:xfrm>
              <a:off x="672" y="3072"/>
              <a:ext cx="768" cy="67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2190" name="AutoShape 30"/>
            <p:cNvSpPr>
              <a:spLocks noChangeArrowheads="1"/>
            </p:cNvSpPr>
            <p:nvPr/>
          </p:nvSpPr>
          <p:spPr bwMode="auto">
            <a:xfrm>
              <a:off x="4224" y="3024"/>
              <a:ext cx="768" cy="624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414" name="AutoShape 31"/>
            <p:cNvSpPr>
              <a:spLocks noChangeArrowheads="1"/>
            </p:cNvSpPr>
            <p:nvPr/>
          </p:nvSpPr>
          <p:spPr bwMode="auto">
            <a:xfrm>
              <a:off x="2496" y="3072"/>
              <a:ext cx="816" cy="62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638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6416" name="Rectangle 32"/>
          <p:cNvSpPr>
            <a:spLocks noGrp="1" noRot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mtClean="0">
                <a:effectLst/>
              </a:rPr>
              <a:t>Игра со зрителями</a:t>
            </a:r>
          </a:p>
        </p:txBody>
      </p:sp>
      <p:sp>
        <p:nvSpPr>
          <p:cNvPr id="12314" name="WordArt 26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10 секунд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411413" y="2997200"/>
            <a:ext cx="3971925" cy="3384550"/>
            <a:chOff x="1519" y="1888"/>
            <a:chExt cx="2502" cy="2132"/>
          </a:xfrm>
        </p:grpSpPr>
        <p:pic>
          <p:nvPicPr>
            <p:cNvPr id="16419" name="Picture 8" descr="(216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" y="1888"/>
              <a:ext cx="2449" cy="2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20" name="Rectangle 24"/>
            <p:cNvSpPr>
              <a:spLocks noChangeArrowheads="1"/>
            </p:cNvSpPr>
            <p:nvPr/>
          </p:nvSpPr>
          <p:spPr bwMode="auto">
            <a:xfrm>
              <a:off x="1610" y="2750"/>
              <a:ext cx="2411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400" b="1">
                  <a:solidFill>
                    <a:srgbClr val="D72A07"/>
                  </a:solidFill>
                  <a:effectLst/>
                </a:rPr>
                <a:t>(5 + 5 + 5) : 5 =3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400" b="1">
                  <a:solidFill>
                    <a:srgbClr val="D72A07"/>
                  </a:solidFill>
                  <a:effectLst/>
                </a:rPr>
                <a:t>(5 * 5 – 5) : 5 =4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400" b="1">
                  <a:solidFill>
                    <a:srgbClr val="D72A07"/>
                  </a:solidFill>
                  <a:effectLst/>
                </a:rPr>
                <a:t>5 * (5 – 5) + 5 =5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7. Половина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05000"/>
            <a:ext cx="8007350" cy="2024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Половина от половины числа равна половине. Какое это число?</a:t>
            </a:r>
          </a:p>
        </p:txBody>
      </p:sp>
      <p:sp>
        <p:nvSpPr>
          <p:cNvPr id="17412" name="WordArt 11"/>
          <p:cNvSpPr>
            <a:spLocks noChangeArrowheads="1" noChangeShapeType="1" noTextEdit="1"/>
          </p:cNvSpPr>
          <p:nvPr/>
        </p:nvSpPr>
        <p:spPr bwMode="auto">
          <a:xfrm rot="-1506387">
            <a:off x="2771775" y="3860800"/>
            <a:ext cx="223202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1/2</a:t>
            </a:r>
          </a:p>
        </p:txBody>
      </p:sp>
      <p:pic>
        <p:nvPicPr>
          <p:cNvPr id="131087" name="Picture 15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24175"/>
            <a:ext cx="36734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31090" name="WordArt 18"/>
          <p:cNvSpPr>
            <a:spLocks noChangeArrowheads="1" noChangeShapeType="1" noTextEdit="1"/>
          </p:cNvSpPr>
          <p:nvPr/>
        </p:nvSpPr>
        <p:spPr bwMode="auto">
          <a:xfrm>
            <a:off x="6443663" y="4365625"/>
            <a:ext cx="7921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30 секунд</a:t>
            </a:r>
          </a:p>
        </p:txBody>
      </p:sp>
      <p:pic>
        <p:nvPicPr>
          <p:cNvPr id="17418" name="Picture 10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57563"/>
            <a:ext cx="1544638" cy="2641600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0" grpId="0" animBg="1"/>
      <p:bldP spid="133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dirty="0" smtClean="0"/>
              <a:t>8. Сделай равными                суммы</a:t>
            </a:r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2276474"/>
            <a:ext cx="5030787" cy="273670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   1                        3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     2                        4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+     7                     + 5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     9                        8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   19                      20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</p:txBody>
      </p:sp>
      <p:sp>
        <p:nvSpPr>
          <p:cNvPr id="18437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pic>
        <p:nvPicPr>
          <p:cNvPr id="134157" name="Picture 13" descr="(21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847" y="3915945"/>
            <a:ext cx="3671887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60" name="WordArt 16"/>
          <p:cNvSpPr>
            <a:spLocks noChangeArrowheads="1" noChangeShapeType="1" noTextEdit="1"/>
          </p:cNvSpPr>
          <p:nvPr/>
        </p:nvSpPr>
        <p:spPr bwMode="auto">
          <a:xfrm>
            <a:off x="5688309" y="4869160"/>
            <a:ext cx="3132163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8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Поменять местами числа 8 и 9 , </a:t>
            </a:r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пр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этом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9 перевернуть, как 6. Тогда в каждом столбике будет по 18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  <p:pic>
        <p:nvPicPr>
          <p:cNvPr id="18442" name="Picture 10" descr="121924709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72809"/>
            <a:ext cx="1431925" cy="1873250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331640" y="465313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39952" y="465313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34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341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animBg="1"/>
      <p:bldP spid="153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9. Дальше…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Какими должны быть два следующих числа в последовательности: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smtClean="0"/>
              <a:t>10, 8, 11, 9, 12, 10, 13,…</a:t>
            </a:r>
            <a:endParaRPr lang="ru-RU" smtClean="0"/>
          </a:p>
        </p:txBody>
      </p:sp>
      <p:pic>
        <p:nvPicPr>
          <p:cNvPr id="138245" name="Picture 5" descr="(21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221163"/>
            <a:ext cx="345598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38248" name="WordArt 8"/>
          <p:cNvSpPr>
            <a:spLocks noChangeArrowheads="1" noChangeShapeType="1" noTextEdit="1"/>
          </p:cNvSpPr>
          <p:nvPr/>
        </p:nvSpPr>
        <p:spPr bwMode="auto">
          <a:xfrm>
            <a:off x="6011863" y="5300663"/>
            <a:ext cx="1152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11,14</a:t>
            </a:r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3E7"/>
              </a:clrFrom>
              <a:clrTo>
                <a:srgbClr val="F9F3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1" t="7083" r="4448" b="10886"/>
          <a:stretch>
            <a:fillRect/>
          </a:stretch>
        </p:blipFill>
        <p:spPr bwMode="auto">
          <a:xfrm>
            <a:off x="2339975" y="3789363"/>
            <a:ext cx="221138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 animBg="1"/>
      <p:bldP spid="16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20550" name="WordArt 76"/>
          <p:cNvSpPr>
            <a:spLocks noChangeArrowheads="1" noChangeShapeType="1" noTextEdit="1"/>
          </p:cNvSpPr>
          <p:nvPr/>
        </p:nvSpPr>
        <p:spPr bwMode="auto">
          <a:xfrm>
            <a:off x="1115616" y="1052513"/>
            <a:ext cx="7331472" cy="18724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Загадалки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52" name="Rectangle 7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0"/>
            <a:ext cx="8385175" cy="90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>
                <a:effectLst/>
              </a:rPr>
              <a:t>  10. Конкурс капитанов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02834"/>
            <a:ext cx="18748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11188" y="1412875"/>
            <a:ext cx="85328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hlink"/>
              </a:buClr>
            </a:pPr>
            <a:endParaRPr lang="ru-RU" b="1" u="sng" dirty="0" smtClean="0">
              <a:solidFill>
                <a:schemeClr val="tx1"/>
              </a:solidFill>
              <a:effectLst/>
              <a:cs typeface="Arial" charset="0"/>
            </a:endParaRPr>
          </a:p>
          <a:p>
            <a:pPr marL="273050" indent="-273050">
              <a:spcBef>
                <a:spcPct val="20000"/>
              </a:spcBef>
              <a:buClr>
                <a:schemeClr val="hlink"/>
              </a:buClr>
            </a:pPr>
            <a:r>
              <a:rPr lang="ru-RU" b="1" u="sng" dirty="0" smtClean="0">
                <a:solidFill>
                  <a:schemeClr val="tx1"/>
                </a:solidFill>
                <a:effectLst/>
                <a:cs typeface="Arial" charset="0"/>
              </a:rPr>
              <a:t>Сколько кошек в комнате, если в каждом из четырех углов комнаты </a:t>
            </a:r>
            <a:r>
              <a:rPr lang="ru-RU" b="1" u="sng" dirty="0" smtClean="0">
                <a:solidFill>
                  <a:schemeClr val="tx1"/>
                </a:solidFill>
                <a:effectLst/>
                <a:cs typeface="Arial" charset="0"/>
              </a:rPr>
              <a:t>сидит по </a:t>
            </a:r>
            <a:r>
              <a:rPr lang="ru-RU" b="1" u="sng" dirty="0" smtClean="0">
                <a:solidFill>
                  <a:schemeClr val="tx1"/>
                </a:solidFill>
                <a:effectLst/>
                <a:cs typeface="Arial" charset="0"/>
              </a:rPr>
              <a:t>одной кошке, против каждой кошки сидит по 3 кошки и на хвосте у </a:t>
            </a:r>
            <a:r>
              <a:rPr lang="ru-RU" b="1" u="sng" dirty="0" err="1" smtClean="0">
                <a:solidFill>
                  <a:schemeClr val="tx1"/>
                </a:solidFill>
                <a:effectLst/>
                <a:cs typeface="Arial" charset="0"/>
              </a:rPr>
              <a:t>кадой</a:t>
            </a:r>
            <a:r>
              <a:rPr lang="ru-RU" b="1" u="sng" dirty="0" smtClean="0">
                <a:solidFill>
                  <a:schemeClr val="tx1"/>
                </a:solidFill>
                <a:effectLst/>
                <a:cs typeface="Arial" charset="0"/>
              </a:rPr>
              <a:t> кошки сидит по кошке?</a:t>
            </a:r>
            <a:endParaRPr lang="ru-RU" b="1" u="sng" dirty="0">
              <a:solidFill>
                <a:schemeClr val="tx1"/>
              </a:solidFill>
              <a:effectLst/>
              <a:cs typeface="Arial" charset="0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0205" y="188640"/>
            <a:ext cx="8385175" cy="14319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ru-RU" dirty="0" smtClean="0"/>
              <a:t>11. Сколько кошек в комнате?</a:t>
            </a:r>
          </a:p>
        </p:txBody>
      </p:sp>
      <p:sp>
        <p:nvSpPr>
          <p:cNvPr id="21508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4859338" y="6453188"/>
            <a:ext cx="281463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игра со зрителями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250825" y="64404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1 минута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2545838" y="2223516"/>
            <a:ext cx="5897562" cy="4060825"/>
            <a:chOff x="1020" y="1491"/>
            <a:chExt cx="3715" cy="2558"/>
          </a:xfrm>
        </p:grpSpPr>
        <p:pic>
          <p:nvPicPr>
            <p:cNvPr id="144390" name="Picture 6" descr="(216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491"/>
              <a:ext cx="3715" cy="2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245" y="3022"/>
              <a:ext cx="124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</a:pPr>
              <a:r>
                <a:rPr lang="ru-RU" b="1" dirty="0">
                  <a:solidFill>
                    <a:schemeClr val="tx1"/>
                  </a:solidFill>
                  <a:effectLst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effectLst/>
                </a:rPr>
                <a:t>  </a:t>
              </a:r>
              <a:r>
                <a:rPr lang="ru-RU" b="1" dirty="0" smtClean="0">
                  <a:solidFill>
                    <a:schemeClr val="tx1"/>
                  </a:solidFill>
                  <a:effectLst/>
                </a:rPr>
                <a:t> </a:t>
              </a:r>
              <a:r>
                <a:rPr lang="ru-RU" b="1" dirty="0" smtClean="0">
                  <a:effectLst/>
                </a:rPr>
                <a:t>4 кошки</a:t>
              </a:r>
              <a:endParaRPr lang="ru-RU" b="1" dirty="0">
                <a:effectLst/>
              </a:endParaRPr>
            </a:p>
          </p:txBody>
        </p:sp>
      </p:grpSp>
      <p:pic>
        <p:nvPicPr>
          <p:cNvPr id="1027" name="Picture 3" descr="pe018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4" y="4426966"/>
            <a:ext cx="1714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12. Семёрочка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05000"/>
            <a:ext cx="8007350" cy="2024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Сколько раз встречается цифра 7 при записи чисел от 1 до 100?</a:t>
            </a:r>
          </a:p>
        </p:txBody>
      </p:sp>
      <p:sp>
        <p:nvSpPr>
          <p:cNvPr id="22532" name="WordArt 5"/>
          <p:cNvSpPr>
            <a:spLocks noChangeArrowheads="1" noChangeShapeType="1" noTextEdit="1"/>
          </p:cNvSpPr>
          <p:nvPr/>
        </p:nvSpPr>
        <p:spPr bwMode="auto">
          <a:xfrm rot="1551877">
            <a:off x="5867400" y="3213100"/>
            <a:ext cx="2305050" cy="25193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366"/>
              </a:avLst>
            </a:prstTxWarp>
          </a:bodyPr>
          <a:lstStyle/>
          <a:p>
            <a:pPr algn="ctr"/>
            <a:r>
              <a:rPr lang="ru-RU" sz="44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384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2253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  <p:pic>
        <p:nvPicPr>
          <p:cNvPr id="155658" name="Picture 10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34290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9" name="Picture 11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16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0" name="Picture 12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149725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2" name="Picture 14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933825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4" name="Picture 16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0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16338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4290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4370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2211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53721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8" name="Group 20"/>
          <p:cNvGrpSpPr>
            <a:grpSpLocks/>
          </p:cNvGrpSpPr>
          <p:nvPr/>
        </p:nvGrpSpPr>
        <p:grpSpPr bwMode="auto">
          <a:xfrm>
            <a:off x="2051050" y="2492375"/>
            <a:ext cx="3995738" cy="3232150"/>
            <a:chOff x="2925" y="436"/>
            <a:chExt cx="2517" cy="2036"/>
          </a:xfrm>
        </p:grpSpPr>
        <p:pic>
          <p:nvPicPr>
            <p:cNvPr id="146438" name="Picture 6" descr="(216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30850">
              <a:off x="2925" y="436"/>
              <a:ext cx="2517" cy="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441" name="WordArt 9"/>
            <p:cNvSpPr>
              <a:spLocks noChangeArrowheads="1" noChangeShapeType="1" noTextEdit="1"/>
            </p:cNvSpPr>
            <p:nvPr/>
          </p:nvSpPr>
          <p:spPr bwMode="auto">
            <a:xfrm rot="-1250345">
              <a:off x="3696" y="1570"/>
              <a:ext cx="1043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20 раз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dirty="0" smtClean="0"/>
              <a:t>13. Дымок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84313"/>
            <a:ext cx="5688013" cy="46799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/>
              <a:t> </a:t>
            </a:r>
            <a:r>
              <a:rPr lang="ru-RU" sz="2800" b="1" dirty="0" smtClean="0"/>
              <a:t>Электропоезд идёт с востока на запад со скоростью 60 км/ч.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В том же направлении –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с востока на запад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дует ветер,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но со скоростью 50 км/ч.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В какую сторону отклоняется дым поезда?</a:t>
            </a:r>
          </a:p>
        </p:txBody>
      </p:sp>
      <p:pic>
        <p:nvPicPr>
          <p:cNvPr id="23556" name="Picture 5" descr="поезд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2349500"/>
            <a:ext cx="3059113" cy="1873250"/>
          </a:xfrm>
        </p:spPr>
      </p:pic>
      <p:sp>
        <p:nvSpPr>
          <p:cNvPr id="2355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355976" y="4869160"/>
            <a:ext cx="935162" cy="40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3203575" y="4005263"/>
            <a:ext cx="3168650" cy="2260600"/>
            <a:chOff x="2064" y="572"/>
            <a:chExt cx="1996" cy="1424"/>
          </a:xfrm>
        </p:grpSpPr>
        <p:pic>
          <p:nvPicPr>
            <p:cNvPr id="24597" name="Picture 21" descr="1039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030"/>
            <a:stretch>
              <a:fillRect/>
            </a:stretch>
          </p:blipFill>
          <p:spPr bwMode="auto">
            <a:xfrm>
              <a:off x="2064" y="799"/>
              <a:ext cx="1996" cy="1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2699" y="572"/>
              <a:ext cx="816" cy="545"/>
            </a:xfrm>
            <a:prstGeom prst="wedgeRoundRectCallout">
              <a:avLst>
                <a:gd name="adj1" fmla="val -38972"/>
                <a:gd name="adj2" fmla="val 6834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 я считаю лучше…</a:t>
              </a:r>
            </a:p>
          </p:txBody>
        </p:sp>
      </p:grpSp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14. Дюжина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05000"/>
            <a:ext cx="6526213" cy="1093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Две дюжины умножили на 3 дюжины.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Сколько всего дюжин получилось?</a:t>
            </a:r>
          </a:p>
        </p:txBody>
      </p:sp>
      <p:sp>
        <p:nvSpPr>
          <p:cNvPr id="24580" name="WordArt 6"/>
          <p:cNvSpPr>
            <a:spLocks noChangeArrowheads="1" noChangeShapeType="1" noTextEdit="1"/>
          </p:cNvSpPr>
          <p:nvPr/>
        </p:nvSpPr>
        <p:spPr bwMode="auto">
          <a:xfrm>
            <a:off x="468313" y="2852738"/>
            <a:ext cx="3600450" cy="1873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12    ...=?</a:t>
            </a:r>
          </a:p>
        </p:txBody>
      </p:sp>
      <p:sp>
        <p:nvSpPr>
          <p:cNvPr id="24584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4895850" y="1484313"/>
            <a:ext cx="4248150" cy="3095625"/>
            <a:chOff x="2698" y="1934"/>
            <a:chExt cx="2676" cy="1950"/>
          </a:xfrm>
        </p:grpSpPr>
        <p:pic>
          <p:nvPicPr>
            <p:cNvPr id="24583" name="Picture 8" descr="(216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8" y="1934"/>
              <a:ext cx="2676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106" y="2750"/>
              <a:ext cx="1859" cy="5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72 дюжины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(2 12) (3 12)=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=(2 12 3) 12=72 12</a:t>
              </a:r>
            </a:p>
          </p:txBody>
        </p:sp>
        <p:sp>
          <p:nvSpPr>
            <p:cNvPr id="24586" name="AutoShape 12"/>
            <p:cNvSpPr>
              <a:spLocks noChangeArrowheads="1"/>
            </p:cNvSpPr>
            <p:nvPr/>
          </p:nvSpPr>
          <p:spPr bwMode="auto">
            <a:xfrm>
              <a:off x="3605" y="3023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87" name="AutoShape 13"/>
            <p:cNvSpPr>
              <a:spLocks noChangeArrowheads="1"/>
            </p:cNvSpPr>
            <p:nvPr/>
          </p:nvSpPr>
          <p:spPr bwMode="auto">
            <a:xfrm>
              <a:off x="3968" y="3022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88" name="AutoShape 14"/>
            <p:cNvSpPr>
              <a:spLocks noChangeArrowheads="1"/>
            </p:cNvSpPr>
            <p:nvPr/>
          </p:nvSpPr>
          <p:spPr bwMode="auto">
            <a:xfrm>
              <a:off x="4240" y="3022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89" name="AutoShape 15"/>
            <p:cNvSpPr>
              <a:spLocks noChangeArrowheads="1"/>
            </p:cNvSpPr>
            <p:nvPr/>
          </p:nvSpPr>
          <p:spPr bwMode="auto">
            <a:xfrm>
              <a:off x="4694" y="3204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90" name="AutoShape 16"/>
            <p:cNvSpPr>
              <a:spLocks noChangeArrowheads="1"/>
            </p:cNvSpPr>
            <p:nvPr/>
          </p:nvSpPr>
          <p:spPr bwMode="auto">
            <a:xfrm>
              <a:off x="4014" y="3204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>
              <a:off x="3741" y="3204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>
              <a:off x="3424" y="3204"/>
              <a:ext cx="46" cy="4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9" name="Овал 18"/>
          <p:cNvSpPr/>
          <p:nvPr/>
        </p:nvSpPr>
        <p:spPr>
          <a:xfrm>
            <a:off x="1857375" y="4286250"/>
            <a:ext cx="214313" cy="214313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effectLst/>
            </a:endParaRP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2 минуты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4859338" y="6453188"/>
            <a:ext cx="281463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игра со зрителями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84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988"/>
            <a:ext cx="8385175" cy="881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3200" smtClean="0">
                <a:effectLst/>
              </a:rPr>
              <a:t>ЭВАРИСТ ГАЛУА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55875" y="836613"/>
            <a:ext cx="6394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Гениальный математик  Эварист Галуа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(1811- 1832) был убит на дуэли. За пять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 до гибели Пушкина сходная смерть 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дуэли унесла молодого француза —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Эвариста Галуа.  Его мало кто знал.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 20 годам  он успел  только поступить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Высшую Нормальную школу (это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педагогический университет в Париже),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50825" y="3844925"/>
            <a:ext cx="86423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1"/>
                </a:solidFill>
                <a:effectLst/>
              </a:rPr>
              <a:t>но был исключен оттуда  в числе прочих “бунтарей”</a:t>
            </a:r>
          </a:p>
          <a:p>
            <a:r>
              <a:rPr lang="ru-RU" sz="2400" b="1">
                <a:solidFill>
                  <a:schemeClr val="tx1"/>
                </a:solidFill>
                <a:effectLst/>
              </a:rPr>
              <a:t> в революционном 1830 году.  Казалось, что вскоре о Галуа забудут, как о многих других несостоявшихся </a:t>
            </a:r>
          </a:p>
          <a:p>
            <a:r>
              <a:rPr lang="ru-RU" sz="2400" b="1">
                <a:solidFill>
                  <a:schemeClr val="tx1"/>
                </a:solidFill>
                <a:effectLst/>
              </a:rPr>
              <a:t>революционерах. Но позднее выяснилось, что Галуа успел состояться как математик — да такой, каких Франция не рождала со времен Декарта. Поэтому имя юного француза стоит в одном ряду с именами </a:t>
            </a:r>
          </a:p>
          <a:p>
            <a:r>
              <a:rPr lang="ru-RU" sz="2400" b="1">
                <a:solidFill>
                  <a:schemeClr val="tx1"/>
                </a:solidFill>
                <a:effectLst/>
              </a:rPr>
              <a:t>таких математиков, как Эйлер или Гаусс.</a:t>
            </a:r>
            <a:r>
              <a:rPr lang="ru-RU" sz="2400">
                <a:effectLst/>
              </a:rPr>
              <a:t> </a:t>
            </a:r>
          </a:p>
        </p:txBody>
      </p:sp>
      <p:sp>
        <p:nvSpPr>
          <p:cNvPr id="5837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237288"/>
            <a:ext cx="503237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8376" name="Picture 8" descr="02609546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2036762" cy="273526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03350" y="1412875"/>
            <a:ext cx="7065963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Чтобы спорилось нужное дело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Чтобы в жизни не знать неудач,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Мы в поход отправляемся смело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 мир загадок и сложных задач.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Не беда, что идти далеко,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Не боимся, что путь будет труден,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Достижения крупные людям,</a:t>
            </a:r>
            <a:b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Никогда не давались легко.</a:t>
            </a:r>
          </a:p>
        </p:txBody>
      </p:sp>
      <p:pic>
        <p:nvPicPr>
          <p:cNvPr id="6147" name="Picture 10" descr="SO0044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19208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j028892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868863"/>
            <a:ext cx="183515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8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771775" y="260350"/>
            <a:ext cx="4546600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>
                <a:effectLst/>
              </a:rPr>
              <a:t>Девиз игры: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3276600" y="765175"/>
            <a:ext cx="5688013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effectLst/>
                <a:latin typeface="Verdana" pitchFamily="34" charset="0"/>
                <a:cs typeface="Arial" charset="0"/>
              </a:rPr>
              <a:t>Пифагор считал, что «Всё есть число». </a:t>
            </a:r>
          </a:p>
          <a:p>
            <a:pPr algn="ctr" eaLnBrk="1" hangingPunct="1"/>
            <a:r>
              <a:rPr lang="ru-RU" sz="2000" b="1" dirty="0">
                <a:effectLst/>
                <a:latin typeface="Verdana" pitchFamily="34" charset="0"/>
                <a:cs typeface="Arial" charset="0"/>
              </a:rPr>
              <a:t>Согласно его философскому мировоззрению числа управляют не только мерой и весом, но также всеми явлениями, происходящими в природе и являются сущностью гармонии, царствующей в мире, душой космоса.</a:t>
            </a:r>
          </a:p>
          <a:p>
            <a:pPr algn="ctr" eaLnBrk="1" hangingPunct="1"/>
            <a:r>
              <a:rPr lang="ru-RU" sz="2000" b="1" dirty="0">
                <a:effectLst/>
                <a:latin typeface="Verdana" pitchFamily="34" charset="0"/>
                <a:cs typeface="Arial" charset="0"/>
              </a:rPr>
              <a:t>Первые четыре числа – 1, 2, 3, 4 – означали: огонь, землю, воду и воздух. Сумма этих чисел –  10 – изображало весь мир. Он разделил числа на четные и нечетные, простые и сложные, впервые открыл математическую теорию музыки.</a:t>
            </a:r>
          </a:p>
        </p:txBody>
      </p:sp>
      <p:sp>
        <p:nvSpPr>
          <p:cNvPr id="26630" name="Rectangle 6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-100013"/>
            <a:ext cx="8385175" cy="9525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mtClean="0">
                <a:effectLst/>
              </a:rPr>
              <a:t>Пифагор Самосский</a:t>
            </a:r>
          </a:p>
        </p:txBody>
      </p:sp>
      <p:sp>
        <p:nvSpPr>
          <p:cNvPr id="2663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4825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6633" name="Picture 9" descr="324984335_tonn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2619375" cy="3457575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6" t="9355" r="8417" b="28404"/>
          <a:stretch>
            <a:fillRect/>
          </a:stretch>
        </p:blipFill>
        <p:spPr bwMode="auto">
          <a:xfrm>
            <a:off x="395288" y="836613"/>
            <a:ext cx="2808287" cy="3527425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algn="ctr" eaLnBrk="1" hangingPunct="1"/>
            <a:r>
              <a:rPr lang="ru-RU" sz="4000" smtClean="0"/>
              <a:t> ПЛАТОН -  </a:t>
            </a:r>
            <a:br>
              <a:rPr lang="ru-RU" sz="4000" smtClean="0"/>
            </a:br>
            <a:r>
              <a:rPr lang="ru-RU" sz="4000" smtClean="0"/>
              <a:t>древнегреческий философ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268413"/>
            <a:ext cx="5364163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Древнегреческий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философ-идеалист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Платон (427-347) справедливо считал,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что математику должен знать каждый, кто хочет заниматься философией. При входе в его академию он сделал надпись: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«Не знающий геометрии, сюда да не входит!»</a:t>
            </a:r>
          </a:p>
        </p:txBody>
      </p:sp>
      <p:sp>
        <p:nvSpPr>
          <p:cNvPr id="2765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pic>
        <p:nvPicPr>
          <p:cNvPr id="27655" name="Picture 7" descr="плат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28775"/>
            <a:ext cx="3159125" cy="352901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платон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/>
          <a:stretch>
            <a:fillRect/>
          </a:stretch>
        </p:blipFill>
        <p:spPr bwMode="auto">
          <a:xfrm>
            <a:off x="5651500" y="1557338"/>
            <a:ext cx="3305175" cy="3671887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/>
            <a:r>
              <a:rPr lang="ru-RU" dirty="0" smtClean="0"/>
              <a:t>АРХИМЕД</a:t>
            </a:r>
          </a:p>
        </p:txBody>
      </p:sp>
      <p:sp>
        <p:nvSpPr>
          <p:cNvPr id="2867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1375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520950" y="476672"/>
            <a:ext cx="6659563" cy="481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Используя свои знания по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геометрии, Архимед построил огромные зеркала и с их помощью сжёг римские корабли. Знаменитый закон Архимеда гласит: тело, погружённое в жидкость, теряет в весе столько, сколько весит вытесненная жидкость.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23850" y="4076700"/>
            <a:ext cx="82804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>
                <a:effectLst/>
                <a:latin typeface="Verdana" pitchFamily="34" charset="0"/>
                <a:cs typeface="Arial" charset="0"/>
              </a:rPr>
              <a:t>Жил Архимед в небольшом городе Сиракузы на острове Сицилия. Он изобрёл много военных машин того времени и погиб в 212 г. до н.э., когда его родной город осадили войска могущественного Рима. На его могиле была установлена плита с изображением шара и цилиндра.</a:t>
            </a:r>
          </a:p>
          <a:p>
            <a:pPr eaLnBrk="1" hangingPunct="1">
              <a:spcBef>
                <a:spcPct val="50000"/>
              </a:spcBef>
            </a:pPr>
            <a:endParaRPr lang="ru-RU"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2" name="Picture 8" descr="архимед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2374900" cy="316706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 descr="архимед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92150"/>
            <a:ext cx="2466975" cy="338296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203575" y="1484313"/>
            <a:ext cx="57610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6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«Мой долг служить науке».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Теория дифференциальных уравнений в частных производных.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Продолжила исследование Лапласа о структуре колец Сатурна.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Задача о вращении твердого тела вокруг неподвижной точки.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Писала стихи, прозу.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    «Принцесса науки» - так называли Ковалевскую в Стокгольме . </a:t>
            </a:r>
          </a:p>
        </p:txBody>
      </p:sp>
      <p:sp>
        <p:nvSpPr>
          <p:cNvPr id="29703" name="Rectangle 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404813"/>
            <a:ext cx="8385175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3000" b="0" smtClean="0">
                <a:effectLst/>
              </a:rPr>
              <a:t>СОФЬЯ ВАСИЛЬЕВНА КОВАЛЕВСКАЯ «Принцесса науки»</a:t>
            </a:r>
            <a:r>
              <a:rPr lang="ru-RU" sz="3200" b="0" smtClean="0">
                <a:effectLst/>
              </a:rPr>
              <a:t/>
            </a:r>
            <a:br>
              <a:rPr lang="ru-RU" sz="3200" b="0" smtClean="0">
                <a:effectLst/>
              </a:rPr>
            </a:br>
            <a:endParaRPr lang="ru-RU" sz="3200" b="0" smtClean="0">
              <a:effectLst/>
            </a:endParaRPr>
          </a:p>
        </p:txBody>
      </p:sp>
      <p:pic>
        <p:nvPicPr>
          <p:cNvPr id="29704" name="Picture 8" descr="ковалевск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2303462" cy="3455988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85725" y="5157788"/>
            <a:ext cx="9058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Однако при жизни ей не удалось получить признание у себя на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Родине в России.  Женщина – ученый, член-кореспондент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Академии не имела права присутствовать на заседаниях Академии. Она скончалась в 41 год, в самом расцвете творческих сил.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3" name="Picture 13" descr="эйл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2305050" cy="3455987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53" name="Picture 17" descr="http://upload.wikimedia.org/wikipedia/commons/d/d7/Leonhard_Euler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2786062" cy="36004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005138" y="1268413"/>
            <a:ext cx="61388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петербургской жизни сложился как великий ученый – </a:t>
            </a:r>
          </a:p>
          <a:p>
            <a:pPr algn="ctr"/>
            <a:r>
              <a:rPr lang="ru-RU" sz="2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Леонард Эйлер (1707-1783) - швейцарский математик. </a:t>
            </a:r>
            <a:endParaRPr lang="ru-RU" sz="2400">
              <a:solidFill>
                <a:schemeClr val="tx1"/>
              </a:solidFill>
              <a:effectLst/>
            </a:endParaRPr>
          </a:p>
          <a:p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 обладал феноменальной памятью, умел работать всюду, при любых условиях. Имел 13 детей, причём мог писать свои работы, держа одного из них на коленях, а остальные при этом играли рядом. Парижская академия 12 раз награждала его премией.</a:t>
            </a:r>
          </a:p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843213" y="1044575"/>
            <a:ext cx="6102350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1"/>
                </a:solidFill>
                <a:effectLst/>
              </a:rPr>
              <a:t>Перенапряжение привело к болезни,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/>
              </a:rPr>
              <a:t> в результате которой он ослеп на правый глаз. Будучи слепым,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/>
              </a:rPr>
              <a:t>он продолжал работать, благодаря своей памяти, расчёты держал в уме, а писали его работы сыновья и ученики. За несколько минут до смерти он набросал вычисления орбиты недавно открытой планеты Уран.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/>
              </a:rPr>
              <a:t>Ведущие математики потратили на решение задачи несколько месяцев,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/>
              </a:rPr>
              <a:t> а он сделал это за три дня.</a:t>
            </a:r>
            <a:r>
              <a:rPr lang="ru-RU">
                <a:solidFill>
                  <a:schemeClr val="tx1"/>
                </a:solidFill>
                <a:effectLst/>
              </a:rPr>
              <a:t>      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Умер он на 77- м году жизни.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endParaRPr lang="ru-RU" sz="2400"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0731" name="Rectangle 1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63713" y="288925"/>
            <a:ext cx="5832475" cy="1268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3200" b="0" smtClean="0"/>
              <a:t>ГЕНИЙ </a:t>
            </a:r>
            <a:r>
              <a:rPr lang="en-US" sz="3200" b="0" smtClean="0"/>
              <a:t>XVIII </a:t>
            </a:r>
            <a:r>
              <a:rPr lang="ru-RU" sz="3200" b="0" smtClean="0"/>
              <a:t>века</a:t>
            </a:r>
            <a:br>
              <a:rPr lang="ru-RU" sz="3200" b="0" smtClean="0"/>
            </a:br>
            <a:r>
              <a:rPr lang="ru-RU" sz="3200" b="0" smtClean="0"/>
              <a:t>Леонард Эйлер</a:t>
            </a:r>
            <a:br>
              <a:rPr lang="ru-RU" sz="3200" b="0" smtClean="0"/>
            </a:br>
            <a:endParaRPr lang="ru-RU" sz="3200" b="0" smtClean="0"/>
          </a:p>
        </p:txBody>
      </p:sp>
      <p:sp>
        <p:nvSpPr>
          <p:cNvPr id="30732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4825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8" grpId="1"/>
      <p:bldP spid="30729" grpId="0"/>
      <p:bldP spid="307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1692275" y="2276475"/>
            <a:ext cx="5832475" cy="3816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за игру.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МОЛОДЦЫ!!!</a:t>
            </a:r>
          </a:p>
        </p:txBody>
      </p:sp>
      <p:pic>
        <p:nvPicPr>
          <p:cNvPr id="32772" name="Picture 7" descr="12m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365625"/>
            <a:ext cx="2011362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6" descr="2008061711321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097213" cy="232251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2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Выбери задание</a:t>
            </a:r>
          </a:p>
        </p:txBody>
      </p:sp>
      <p:graphicFrame>
        <p:nvGraphicFramePr>
          <p:cNvPr id="9278" name="Group 62"/>
          <p:cNvGraphicFramePr>
            <a:graphicFrameLocks noGrp="1"/>
          </p:cNvGraphicFramePr>
          <p:nvPr>
            <p:ph idx="4294967295"/>
          </p:nvPr>
        </p:nvGraphicFramePr>
        <p:xfrm>
          <a:off x="3635375" y="1196975"/>
          <a:ext cx="4186238" cy="4532884"/>
        </p:xfrm>
        <a:graphic>
          <a:graphicData uri="http://schemas.openxmlformats.org/drawingml/2006/table">
            <a:tbl>
              <a:tblPr/>
              <a:tblGrid>
                <a:gridCol w="1046163"/>
                <a:gridCol w="1047750"/>
                <a:gridCol w="1046162"/>
                <a:gridCol w="1046163"/>
              </a:tblGrid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D4D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48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9251" name="Picture 102" descr="IMG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18002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826" name="Text Box 106"/>
          <p:cNvSpPr txBox="1">
            <a:spLocks noChangeArrowheads="1"/>
          </p:cNvSpPr>
          <p:nvPr/>
        </p:nvSpPr>
        <p:spPr bwMode="auto">
          <a:xfrm>
            <a:off x="3851275" y="134143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 tooltip="Кокурс капитанов"/>
              </a:rPr>
              <a:t>10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29" name="Text Box 109"/>
          <p:cNvSpPr txBox="1">
            <a:spLocks noChangeArrowheads="1"/>
          </p:cNvSpPr>
          <p:nvPr/>
        </p:nvSpPr>
        <p:spPr bwMode="auto">
          <a:xfrm>
            <a:off x="6084888" y="49418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5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1" name="Text Box 111"/>
          <p:cNvSpPr txBox="1">
            <a:spLocks noChangeArrowheads="1"/>
          </p:cNvSpPr>
          <p:nvPr/>
        </p:nvSpPr>
        <p:spPr bwMode="auto">
          <a:xfrm>
            <a:off x="5076825" y="14128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7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2" name="Text Box 112"/>
          <p:cNvSpPr txBox="1">
            <a:spLocks noChangeArrowheads="1"/>
          </p:cNvSpPr>
          <p:nvPr/>
        </p:nvSpPr>
        <p:spPr bwMode="auto">
          <a:xfrm>
            <a:off x="5003800" y="50133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3" name="Text Box 113"/>
          <p:cNvSpPr txBox="1">
            <a:spLocks noChangeArrowheads="1"/>
          </p:cNvSpPr>
          <p:nvPr/>
        </p:nvSpPr>
        <p:spPr bwMode="auto">
          <a:xfrm>
            <a:off x="7092950" y="32131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11</a:t>
            </a:r>
            <a:endParaRPr lang="ru-RU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5" name="Text Box 115"/>
          <p:cNvSpPr txBox="1">
            <a:spLocks noChangeArrowheads="1"/>
          </p:cNvSpPr>
          <p:nvPr/>
        </p:nvSpPr>
        <p:spPr bwMode="auto">
          <a:xfrm>
            <a:off x="7164388" y="227647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8" action="ppaction://hlinksldjump"/>
              </a:rPr>
              <a:t>9</a:t>
            </a:r>
            <a:endParaRPr lang="ru-RU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836" name="Text Box 116"/>
          <p:cNvSpPr txBox="1">
            <a:spLocks noChangeArrowheads="1"/>
          </p:cNvSpPr>
          <p:nvPr/>
        </p:nvSpPr>
        <p:spPr bwMode="auto">
          <a:xfrm>
            <a:off x="5076825" y="3213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7" name="Rectangle 117"/>
          <p:cNvSpPr>
            <a:spLocks noChangeArrowheads="1"/>
          </p:cNvSpPr>
          <p:nvPr/>
        </p:nvSpPr>
        <p:spPr bwMode="auto">
          <a:xfrm>
            <a:off x="5003800" y="227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1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38" name="Text Box 118"/>
          <p:cNvSpPr txBox="1">
            <a:spLocks noChangeArrowheads="1"/>
          </p:cNvSpPr>
          <p:nvPr/>
        </p:nvSpPr>
        <p:spPr bwMode="auto">
          <a:xfrm>
            <a:off x="7164388" y="40767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40" name="Text Box 120"/>
          <p:cNvSpPr txBox="1">
            <a:spLocks noChangeArrowheads="1"/>
          </p:cNvSpPr>
          <p:nvPr/>
        </p:nvSpPr>
        <p:spPr bwMode="auto">
          <a:xfrm>
            <a:off x="3851275" y="40052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8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41" name="Rectangle 121"/>
          <p:cNvSpPr>
            <a:spLocks noChangeArrowheads="1"/>
          </p:cNvSpPr>
          <p:nvPr/>
        </p:nvSpPr>
        <p:spPr bwMode="auto">
          <a:xfrm>
            <a:off x="5940425" y="40767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12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64" name="Text Box 124"/>
          <p:cNvSpPr txBox="1">
            <a:spLocks noChangeArrowheads="1"/>
          </p:cNvSpPr>
          <p:nvPr/>
        </p:nvSpPr>
        <p:spPr bwMode="auto">
          <a:xfrm>
            <a:off x="304006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800">
              <a:effectLst/>
            </a:endParaRPr>
          </a:p>
        </p:txBody>
      </p:sp>
      <p:sp>
        <p:nvSpPr>
          <p:cNvPr id="158845" name="Rectangle 125"/>
          <p:cNvSpPr>
            <a:spLocks noChangeArrowheads="1"/>
          </p:cNvSpPr>
          <p:nvPr/>
        </p:nvSpPr>
        <p:spPr bwMode="auto">
          <a:xfrm>
            <a:off x="5148263" y="46529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47" name="Rectangle 127"/>
          <p:cNvSpPr>
            <a:spLocks noChangeArrowheads="1"/>
          </p:cNvSpPr>
          <p:nvPr/>
        </p:nvSpPr>
        <p:spPr bwMode="auto">
          <a:xfrm>
            <a:off x="3851275" y="3284538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13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8848" name="Rectangle 128"/>
          <p:cNvSpPr>
            <a:spLocks noChangeArrowheads="1"/>
          </p:cNvSpPr>
          <p:nvPr/>
        </p:nvSpPr>
        <p:spPr bwMode="auto">
          <a:xfrm>
            <a:off x="6156325" y="31416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6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270" name="Picture 75" descr="j0288870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492375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127"/>
          <p:cNvSpPr>
            <a:spLocks noChangeArrowheads="1"/>
          </p:cNvSpPr>
          <p:nvPr/>
        </p:nvSpPr>
        <p:spPr bwMode="auto">
          <a:xfrm>
            <a:off x="3857625" y="32861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13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Rectangle 127"/>
          <p:cNvSpPr>
            <a:spLocks noChangeArrowheads="1"/>
          </p:cNvSpPr>
          <p:nvPr/>
        </p:nvSpPr>
        <p:spPr bwMode="auto">
          <a:xfrm>
            <a:off x="6011863" y="14128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14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81" name="AutoShape 6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576262" cy="4318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82" name="Picture 66" descr="0260954639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05263"/>
            <a:ext cx="536575" cy="720725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3" name="Picture 67" descr="324984335_tonnel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276475"/>
            <a:ext cx="436562" cy="576263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4" name="Picture 68" descr="платон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941888"/>
            <a:ext cx="515938" cy="576262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5" name="Picture 69" descr="ковалевская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341438"/>
            <a:ext cx="479425" cy="719137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6" name="Picture 70" descr="архимед1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941888"/>
            <a:ext cx="485775" cy="647700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53" name="Picture 17" descr="http://upload.wikimedia.org/wikipedia/commons/d/d7/Leonhard_Euler.jp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r:link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76475"/>
            <a:ext cx="501650" cy="6477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(201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2952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269" name="Group 101"/>
          <p:cNvGraphicFramePr>
            <a:graphicFrameLocks noGrp="1"/>
          </p:cNvGraphicFramePr>
          <p:nvPr/>
        </p:nvGraphicFramePr>
        <p:xfrm>
          <a:off x="684213" y="1196975"/>
          <a:ext cx="6985000" cy="2665414"/>
        </p:xfrm>
        <a:graphic>
          <a:graphicData uri="http://schemas.openxmlformats.org/drawingml/2006/table">
            <a:tbl>
              <a:tblPr/>
              <a:tblGrid>
                <a:gridCol w="654050"/>
                <a:gridCol w="717550"/>
                <a:gridCol w="652462"/>
                <a:gridCol w="652463"/>
                <a:gridCol w="654050"/>
                <a:gridCol w="650875"/>
                <a:gridCol w="654050"/>
                <a:gridCol w="717550"/>
                <a:gridCol w="849312"/>
                <a:gridCol w="782638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64" name="Group 96"/>
          <p:cNvGraphicFramePr>
            <a:graphicFrameLocks noGrp="1"/>
          </p:cNvGraphicFramePr>
          <p:nvPr/>
        </p:nvGraphicFramePr>
        <p:xfrm>
          <a:off x="3419475" y="4076700"/>
          <a:ext cx="2305050" cy="2160588"/>
        </p:xfrm>
        <a:graphic>
          <a:graphicData uri="http://schemas.openxmlformats.org/drawingml/2006/table">
            <a:tbl>
              <a:tblPr/>
              <a:tblGrid>
                <a:gridCol w="409575"/>
                <a:gridCol w="473075"/>
                <a:gridCol w="474663"/>
                <a:gridCol w="473075"/>
                <a:gridCol w="4746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3" y="4149725"/>
            <a:ext cx="76327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ru-RU" sz="26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Ключ: </a:t>
            </a:r>
            <a:r>
              <a:rPr lang="ru-RU" sz="10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500" b="1">
              <a:solidFill>
                <a:srgbClr val="F84B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7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2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500" b="1">
              <a:solidFill>
                <a:srgbClr val="F84B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7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3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6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600" b="1">
                <a:solidFill>
                  <a:srgbClr val="F84B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1   2   3   4   5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4932363" y="2781300"/>
            <a:ext cx="4032250" cy="2952750"/>
            <a:chOff x="3334" y="1525"/>
            <a:chExt cx="2540" cy="1860"/>
          </a:xfrm>
        </p:grpSpPr>
        <p:pic>
          <p:nvPicPr>
            <p:cNvPr id="10332" name="Picture 5" descr="(216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525"/>
              <a:ext cx="2540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742" y="2341"/>
              <a:ext cx="1769" cy="5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МАТЕМАТИКА -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ЦАРИЦА ВСЕХ НАУК</a:t>
              </a:r>
            </a:p>
          </p:txBody>
        </p:sp>
      </p:grpSp>
      <p:sp>
        <p:nvSpPr>
          <p:cNvPr id="7272" name="WordArt 104"/>
          <p:cNvSpPr>
            <a:spLocks noChangeArrowheads="1" noChangeShapeType="1" noTextEdit="1"/>
          </p:cNvSpPr>
          <p:nvPr/>
        </p:nvSpPr>
        <p:spPr bwMode="auto">
          <a:xfrm>
            <a:off x="250825" y="6556375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2 минуты</a:t>
            </a:r>
          </a:p>
        </p:txBody>
      </p:sp>
      <p:sp>
        <p:nvSpPr>
          <p:cNvPr id="10335" name="Rectangle 9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0"/>
            <a:ext cx="8385175" cy="981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>
                <a:effectLst/>
              </a:rPr>
              <a:t>1.Великая мудрость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dirty="0" smtClean="0"/>
              <a:t>2. Раздели яблоки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773238"/>
            <a:ext cx="6842125" cy="48244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В корзине лежало 5 яблок .Как  разделить эти яблоки между пятью девочками, чтобы каждая получила по одному яблоку и чтобы одно яблоко осталось в корзине?</a:t>
            </a:r>
            <a:endParaRPr lang="ru-RU" sz="3600" b="1" dirty="0" smtClean="0"/>
          </a:p>
        </p:txBody>
      </p:sp>
      <p:pic>
        <p:nvPicPr>
          <p:cNvPr id="11268" name="Picture 5" descr="NA00417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1268413"/>
            <a:ext cx="1903412" cy="2520950"/>
          </a:xfrm>
        </p:spPr>
      </p:pic>
      <p:pic>
        <p:nvPicPr>
          <p:cNvPr id="11269" name="Picture 6" descr="NA0039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371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1" name="Picture 7" descr="(21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284538"/>
            <a:ext cx="43148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4333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18794" name="WordArt 10"/>
          <p:cNvSpPr>
            <a:spLocks noChangeArrowheads="1" noChangeShapeType="1" noTextEdit="1"/>
          </p:cNvSpPr>
          <p:nvPr/>
        </p:nvSpPr>
        <p:spPr bwMode="auto">
          <a:xfrm>
            <a:off x="4355976" y="4509121"/>
            <a:ext cx="3528391" cy="8121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Дать четырем девочкам по яблоку,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а пятой –оставшееся яблоко вместе с корзиной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минуты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4859338" y="6453188"/>
            <a:ext cx="281463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игра со зрителями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animBg="1"/>
      <p:bldP spid="8202" grpId="0" animBg="1"/>
      <p:bldP spid="82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house001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4724400"/>
            <a:ext cx="2879725" cy="1900238"/>
          </a:xfrm>
          <a:prstGeom prst="rect">
            <a:avLst/>
          </a:prstGeom>
          <a:noFill/>
          <a:effectLst>
            <a:outerShdw dist="107763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3. Будильник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43213" y="1557338"/>
            <a:ext cx="5256212" cy="32400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800" b="1" dirty="0" smtClean="0"/>
              <a:t>Мальчик лёг спать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в 7 часов вечера,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поставив будильник так, чтобы он прозвенел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в 9 часов утра.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Сколько времени проспит мальчик?</a:t>
            </a:r>
          </a:p>
        </p:txBody>
      </p:sp>
      <p:pic>
        <p:nvPicPr>
          <p:cNvPr id="12292" name="Picture 9" descr="AG00040_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728075">
            <a:off x="468313" y="1700213"/>
            <a:ext cx="2478087" cy="2303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43" name="Picture 11" descr="(21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" y="3928269"/>
            <a:ext cx="4465637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1187625" y="5013175"/>
            <a:ext cx="2304256" cy="661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2 часа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30 секунд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4. Сколько чисел?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79838" y="1928813"/>
            <a:ext cx="4705350" cy="2292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smtClean="0"/>
              <a:t>У скольких двузначных чисел сумма цифр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smtClean="0"/>
              <a:t>равна 10 ?</a:t>
            </a:r>
          </a:p>
        </p:txBody>
      </p:sp>
      <p:pic>
        <p:nvPicPr>
          <p:cNvPr id="122891" name="Picture 11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849688"/>
            <a:ext cx="4392613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pic>
        <p:nvPicPr>
          <p:cNvPr id="1331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89138"/>
            <a:ext cx="1944687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6" name="WordArt 16"/>
          <p:cNvSpPr>
            <a:spLocks noChangeArrowheads="1" noChangeShapeType="1" noTextEdit="1"/>
          </p:cNvSpPr>
          <p:nvPr/>
        </p:nvSpPr>
        <p:spPr bwMode="auto">
          <a:xfrm>
            <a:off x="3779838" y="5067300"/>
            <a:ext cx="36718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У 9 чисел: 19,28,37,46,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91,82,73,64 и 55</a:t>
            </a:r>
          </a:p>
        </p:txBody>
      </p:sp>
      <p:pic>
        <p:nvPicPr>
          <p:cNvPr id="13320" name="Picture 9" descr="j02969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24400"/>
            <a:ext cx="12969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6" grpId="0" animBg="1"/>
      <p:bldP spid="10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dirty="0" smtClean="0"/>
              <a:t>5. Игра со спичками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43908" y="1340768"/>
            <a:ext cx="5040312" cy="3816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cs typeface="Arial" charset="0"/>
              </a:rPr>
              <a:t>Переложите две спички так, чтобы дом повернулся другой стороной</a:t>
            </a:r>
            <a:endParaRPr lang="en-US" sz="2800" b="1" dirty="0" smtClean="0">
              <a:cs typeface="Arial" charset="0"/>
            </a:endParaRPr>
          </a:p>
        </p:txBody>
      </p:sp>
      <p:sp>
        <p:nvSpPr>
          <p:cNvPr id="14341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25965" name="WordArt 13"/>
          <p:cNvSpPr>
            <a:spLocks noChangeArrowheads="1" noChangeShapeType="1" noTextEdit="1"/>
          </p:cNvSpPr>
          <p:nvPr/>
        </p:nvSpPr>
        <p:spPr bwMode="auto">
          <a:xfrm>
            <a:off x="5148065" y="4941168"/>
            <a:ext cx="2664024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pic>
        <p:nvPicPr>
          <p:cNvPr id="14344" name="Picture 9" descr="j0284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59285"/>
            <a:ext cx="194468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323850" y="6381750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1 минута</a:t>
            </a:r>
          </a:p>
        </p:txBody>
      </p:sp>
      <p:cxnSp>
        <p:nvCxnSpPr>
          <p:cNvPr id="14343" name="Прямая соединительная линия 14342"/>
          <p:cNvCxnSpPr/>
          <p:nvPr/>
        </p:nvCxnSpPr>
        <p:spPr>
          <a:xfrm>
            <a:off x="1731169" y="2060848"/>
            <a:ext cx="154468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6" name="Прямая соединительная линия 14345"/>
          <p:cNvCxnSpPr/>
          <p:nvPr/>
        </p:nvCxnSpPr>
        <p:spPr>
          <a:xfrm>
            <a:off x="3275856" y="2060848"/>
            <a:ext cx="936104" cy="7200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0" name="Прямая соединительная линия 14349"/>
          <p:cNvCxnSpPr/>
          <p:nvPr/>
        </p:nvCxnSpPr>
        <p:spPr>
          <a:xfrm>
            <a:off x="4211960" y="2780928"/>
            <a:ext cx="0" cy="12961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53" name="Прямая соединительная линия 125952"/>
          <p:cNvCxnSpPr/>
          <p:nvPr/>
        </p:nvCxnSpPr>
        <p:spPr>
          <a:xfrm flipH="1">
            <a:off x="1043608" y="2060848"/>
            <a:ext cx="687561" cy="7200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64" name="Прямая соединительная линия 125963"/>
          <p:cNvCxnSpPr/>
          <p:nvPr/>
        </p:nvCxnSpPr>
        <p:spPr>
          <a:xfrm flipH="1">
            <a:off x="2699792" y="2780928"/>
            <a:ext cx="151216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67" name="Прямая соединительная линия 125966"/>
          <p:cNvCxnSpPr/>
          <p:nvPr/>
        </p:nvCxnSpPr>
        <p:spPr>
          <a:xfrm>
            <a:off x="1731169" y="2060848"/>
            <a:ext cx="968623" cy="7200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71" name="Прямая соединительная линия 125970"/>
          <p:cNvCxnSpPr/>
          <p:nvPr/>
        </p:nvCxnSpPr>
        <p:spPr>
          <a:xfrm>
            <a:off x="1043608" y="2780928"/>
            <a:ext cx="0" cy="12961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73" name="Прямая соединительная линия 125972"/>
          <p:cNvCxnSpPr/>
          <p:nvPr/>
        </p:nvCxnSpPr>
        <p:spPr>
          <a:xfrm>
            <a:off x="1043608" y="4077072"/>
            <a:ext cx="316835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75" name="Прямая соединительная линия 125974"/>
          <p:cNvCxnSpPr/>
          <p:nvPr/>
        </p:nvCxnSpPr>
        <p:spPr>
          <a:xfrm>
            <a:off x="2699792" y="2780928"/>
            <a:ext cx="0" cy="12961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5" grpId="0" animBg="1"/>
      <p:bldP spid="11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31913" y="836613"/>
            <a:ext cx="6335712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effectLst/>
                <a:cs typeface="Arial" charset="0"/>
              </a:rPr>
              <a:t>Вот задача не из легких.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effectLst/>
                <a:cs typeface="Arial" charset="0"/>
              </a:rPr>
              <a:t>Вычитай дели и множь.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effectLst/>
                <a:cs typeface="Arial" charset="0"/>
              </a:rPr>
              <a:t>Плюсы ставь, а так же скобки.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effectLst/>
                <a:cs typeface="Arial" charset="0"/>
              </a:rPr>
              <a:t>Первым к финишу придешь!</a:t>
            </a:r>
          </a:p>
        </p:txBody>
      </p:sp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2411413" y="3284538"/>
            <a:ext cx="4824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>
              <a:effectLst/>
              <a:cs typeface="Arial" charset="0"/>
            </a:endParaRP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1476375" y="3500438"/>
            <a:ext cx="5472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>
              <a:effectLst/>
              <a:cs typeface="Arial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-1028733">
            <a:off x="1547813" y="5373688"/>
            <a:ext cx="720725" cy="935037"/>
          </a:xfrm>
          <a:prstGeom prst="bracketPair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rot="1237793">
            <a:off x="7380288" y="2781300"/>
            <a:ext cx="720725" cy="1152525"/>
          </a:xfrm>
          <a:prstGeom prst="bracketPair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740650" y="5084763"/>
            <a:ext cx="10080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rgbClr val="6699FF"/>
                </a:solidFill>
                <a:effectLst/>
                <a:cs typeface="Arial" charset="0"/>
              </a:rPr>
              <a:t>+</a:t>
            </a:r>
            <a:endParaRPr lang="ru-RU" sz="9600">
              <a:solidFill>
                <a:srgbClr val="6699FF"/>
              </a:solidFill>
              <a:effectLst/>
              <a:cs typeface="Arial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323850" y="5157788"/>
            <a:ext cx="1223963" cy="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63713" y="4005263"/>
            <a:ext cx="144462" cy="790575"/>
            <a:chOff x="1111" y="2523"/>
            <a:chExt cx="91" cy="498"/>
          </a:xfrm>
        </p:grpSpPr>
        <p:sp>
          <p:nvSpPr>
            <p:cNvPr id="15382" name="Oval 16"/>
            <p:cNvSpPr>
              <a:spLocks noChangeArrowheads="1"/>
            </p:cNvSpPr>
            <p:nvPr/>
          </p:nvSpPr>
          <p:spPr bwMode="auto">
            <a:xfrm>
              <a:off x="1111" y="2795"/>
              <a:ext cx="91" cy="226"/>
            </a:xfrm>
            <a:prstGeom prst="ellipse">
              <a:avLst/>
            </a:prstGeom>
            <a:solidFill>
              <a:srgbClr val="FBA3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383" name="Oval 17"/>
            <p:cNvSpPr>
              <a:spLocks noChangeArrowheads="1"/>
            </p:cNvSpPr>
            <p:nvPr/>
          </p:nvSpPr>
          <p:spPr bwMode="auto">
            <a:xfrm>
              <a:off x="1111" y="2523"/>
              <a:ext cx="91" cy="181"/>
            </a:xfrm>
            <a:prstGeom prst="ellipse">
              <a:avLst/>
            </a:prstGeom>
            <a:solidFill>
              <a:srgbClr val="FBA3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7092950" y="4724400"/>
            <a:ext cx="288925" cy="287338"/>
          </a:xfrm>
          <a:prstGeom prst="ellipse">
            <a:avLst/>
          </a:prstGeom>
          <a:solidFill>
            <a:srgbClr val="FCA2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051050" y="3716338"/>
            <a:ext cx="49688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lain" startAt="5"/>
            </a:pPr>
            <a:r>
              <a:rPr lang="ru-RU" sz="4000" dirty="0">
                <a:solidFill>
                  <a:srgbClr val="FFFF00"/>
                </a:solidFill>
                <a:effectLst/>
                <a:cs typeface="Arial" charset="0"/>
              </a:rPr>
              <a:t>   5   5  5 =3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FFFF00"/>
                </a:solidFill>
                <a:effectLst/>
                <a:cs typeface="Arial" charset="0"/>
              </a:rPr>
              <a:t>5   5   5   5 =4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FFFF00"/>
                </a:solidFill>
                <a:effectLst/>
                <a:cs typeface="Arial" charset="0"/>
              </a:rPr>
              <a:t>5   5   5   5 =5</a:t>
            </a:r>
            <a:endParaRPr lang="ru-RU" sz="4400" dirty="0">
              <a:effectLst/>
              <a:cs typeface="Arial" charset="0"/>
            </a:endParaRPr>
          </a:p>
        </p:txBody>
      </p:sp>
      <p:pic>
        <p:nvPicPr>
          <p:cNvPr id="12309" name="Picture 21" descr="j0283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12954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22" descr="j0434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071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4" name="WordArt 26"/>
          <p:cNvSpPr>
            <a:spLocks noChangeArrowheads="1" noChangeShapeType="1" noTextEdit="1"/>
          </p:cNvSpPr>
          <p:nvPr/>
        </p:nvSpPr>
        <p:spPr bwMode="auto">
          <a:xfrm>
            <a:off x="250825" y="6453188"/>
            <a:ext cx="281463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время на раздумывание: 3 минуты</a:t>
            </a:r>
          </a:p>
        </p:txBody>
      </p:sp>
      <p:sp>
        <p:nvSpPr>
          <p:cNvPr id="15385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6477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WordArt 26"/>
          <p:cNvSpPr>
            <a:spLocks noChangeArrowheads="1" noChangeShapeType="1" noTextEdit="1"/>
          </p:cNvSpPr>
          <p:nvPr/>
        </p:nvSpPr>
        <p:spPr bwMode="auto">
          <a:xfrm>
            <a:off x="4643438" y="6453188"/>
            <a:ext cx="2454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/>
                <a:cs typeface="Times New Roman"/>
              </a:rPr>
              <a:t>игра со зрителями</a:t>
            </a:r>
          </a:p>
        </p:txBody>
      </p:sp>
      <p:sp>
        <p:nvSpPr>
          <p:cNvPr id="15387" name="Rectangle 2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44475"/>
            <a:ext cx="91440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3600" smtClean="0"/>
              <a:t>6. Составь верное равенство</a:t>
            </a: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7308850" y="652462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301" grpId="0" animBg="1"/>
      <p:bldP spid="12302" grpId="0"/>
      <p:bldP spid="12303" grpId="0" animBg="1"/>
      <p:bldP spid="12306" grpId="0" animBg="1"/>
      <p:bldP spid="12307" grpId="0"/>
      <p:bldP spid="12314" grpId="0" animBg="1"/>
      <p:bldP spid="3" grpId="0" animBg="1"/>
    </p:bldLst>
  </p:timing>
</p:sld>
</file>

<file path=ppt/theme/theme1.xml><?xml version="1.0" encoding="utf-8"?>
<a:theme xmlns:a="http://schemas.openxmlformats.org/drawingml/2006/main" name="ring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2_Круги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руги 10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0000FF"/>
        </a:hlink>
        <a:folHlink>
          <a:srgbClr val="D7071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ring</Template>
  <TotalTime>332</TotalTime>
  <Words>1184</Words>
  <Application>Microsoft Office PowerPoint</Application>
  <PresentationFormat>Экран (4:3)</PresentationFormat>
  <Paragraphs>210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ring</vt:lpstr>
      <vt:lpstr>2_Круги</vt:lpstr>
      <vt:lpstr>МАТЕМАТИЧЕСКИЙ РИНГ</vt:lpstr>
      <vt:lpstr>Девиз игры:</vt:lpstr>
      <vt:lpstr>Выбери задание</vt:lpstr>
      <vt:lpstr>1.Великая мудрость</vt:lpstr>
      <vt:lpstr>2. Раздели яблоки</vt:lpstr>
      <vt:lpstr>3. Будильник</vt:lpstr>
      <vt:lpstr>4. Сколько чисел?</vt:lpstr>
      <vt:lpstr>5. Игра со спичками</vt:lpstr>
      <vt:lpstr>6. Составь верное равенство</vt:lpstr>
      <vt:lpstr>Игра со зрителями</vt:lpstr>
      <vt:lpstr>7. Половина</vt:lpstr>
      <vt:lpstr>8. Сделай равными                суммы</vt:lpstr>
      <vt:lpstr>9. Дальше…</vt:lpstr>
      <vt:lpstr>  10. Конкурс капитанов</vt:lpstr>
      <vt:lpstr>11. Сколько кошек в комнате?</vt:lpstr>
      <vt:lpstr>12. Семёрочка</vt:lpstr>
      <vt:lpstr>13. Дымок</vt:lpstr>
      <vt:lpstr>14. Дюжина</vt:lpstr>
      <vt:lpstr>ЭВАРИСТ ГАЛУА</vt:lpstr>
      <vt:lpstr>Пифагор Самосский</vt:lpstr>
      <vt:lpstr> ПЛАТОН -   древнегреческий философ</vt:lpstr>
      <vt:lpstr>АРХИМЕД</vt:lpstr>
      <vt:lpstr>СОФЬЯ ВАСИЛЬЕВНА КОВАЛЕВСКАЯ «Принцесса науки» </vt:lpstr>
      <vt:lpstr>ГЕНИЙ XVIII века Леонард Эйлер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РИНГ</dc:title>
  <dc:creator>школа</dc:creator>
  <cp:lastModifiedBy>школа</cp:lastModifiedBy>
  <cp:revision>23</cp:revision>
  <dcterms:created xsi:type="dcterms:W3CDTF">2012-12-01T12:04:56Z</dcterms:created>
  <dcterms:modified xsi:type="dcterms:W3CDTF">2012-12-01T17:41:55Z</dcterms:modified>
</cp:coreProperties>
</file>