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87" r:id="rId2"/>
    <p:sldId id="392" r:id="rId3"/>
    <p:sldId id="414" r:id="rId4"/>
    <p:sldId id="415" r:id="rId5"/>
    <p:sldId id="416" r:id="rId6"/>
    <p:sldId id="390" r:id="rId7"/>
    <p:sldId id="394" r:id="rId8"/>
    <p:sldId id="393" r:id="rId9"/>
    <p:sldId id="412" r:id="rId10"/>
    <p:sldId id="396" r:id="rId11"/>
    <p:sldId id="395" r:id="rId12"/>
    <p:sldId id="401" r:id="rId13"/>
    <p:sldId id="413" r:id="rId14"/>
    <p:sldId id="417" r:id="rId15"/>
    <p:sldId id="449" r:id="rId16"/>
    <p:sldId id="418" r:id="rId17"/>
    <p:sldId id="431" r:id="rId18"/>
    <p:sldId id="430" r:id="rId19"/>
    <p:sldId id="434" r:id="rId20"/>
    <p:sldId id="440" r:id="rId21"/>
    <p:sldId id="441" r:id="rId22"/>
    <p:sldId id="432" r:id="rId23"/>
    <p:sldId id="438" r:id="rId24"/>
    <p:sldId id="439" r:id="rId25"/>
    <p:sldId id="436" r:id="rId26"/>
    <p:sldId id="437" r:id="rId27"/>
    <p:sldId id="435" r:id="rId28"/>
    <p:sldId id="433" r:id="rId29"/>
    <p:sldId id="424" r:id="rId30"/>
    <p:sldId id="426" r:id="rId31"/>
    <p:sldId id="427" r:id="rId32"/>
    <p:sldId id="429" r:id="rId33"/>
    <p:sldId id="419" r:id="rId34"/>
    <p:sldId id="420" r:id="rId35"/>
    <p:sldId id="447" r:id="rId36"/>
    <p:sldId id="448" r:id="rId37"/>
    <p:sldId id="421" r:id="rId38"/>
    <p:sldId id="442" r:id="rId39"/>
    <p:sldId id="422" r:id="rId40"/>
    <p:sldId id="443" r:id="rId41"/>
    <p:sldId id="423" r:id="rId42"/>
    <p:sldId id="444" r:id="rId43"/>
    <p:sldId id="445" r:id="rId44"/>
    <p:sldId id="446" r:id="rId45"/>
  </p:sldIdLst>
  <p:sldSz cx="9144000" cy="6858000" type="screen4x3"/>
  <p:notesSz cx="6761163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 Cyr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 Cyr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 Cyr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 Cyr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 Cyr" charset="-52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 Cyr" charset="-52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 Cyr" charset="-52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 Cyr" charset="-52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000000"/>
    <a:srgbClr val="3366FF"/>
    <a:srgbClr val="333333"/>
    <a:srgbClr val="00CC00"/>
    <a:srgbClr val="33CC33"/>
    <a:srgbClr val="FFFFCC"/>
    <a:srgbClr val="0033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5" autoAdjust="0"/>
    <p:restoredTop sz="94689" autoAdjust="0"/>
  </p:normalViewPr>
  <p:slideViewPr>
    <p:cSldViewPr>
      <p:cViewPr>
        <p:scale>
          <a:sx n="66" d="100"/>
          <a:sy n="66" d="100"/>
        </p:scale>
        <p:origin x="-1482" y="-540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88"/>
    </p:cViewPr>
  </p:sorterViewPr>
  <p:notesViewPr>
    <p:cSldViewPr>
      <p:cViewPr varScale="1">
        <p:scale>
          <a:sx n="30" d="100"/>
          <a:sy n="30" d="100"/>
        </p:scale>
        <p:origin x="-1071" y="-111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3052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9852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31263"/>
            <a:ext cx="29305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9852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8831263"/>
            <a:ext cx="29305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D20EBFE3-451F-4868-8A33-D29042C83A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3052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4612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4612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31263"/>
            <a:ext cx="29305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4612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8831263"/>
            <a:ext cx="29305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4612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A4C4AC1-8CD9-46F1-B884-F364F1C8A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14838"/>
            <a:ext cx="49593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0183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54100" y="696913"/>
            <a:ext cx="4651375" cy="3484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6463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8900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1338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498C-0771-4602-B2D1-E66CC32F6C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B358-53EB-415F-BCB1-715494216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01B8-9C5A-4626-99F3-F93DE2C9CC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06D0-FC3D-4F9F-8AE9-B81CD4C4D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422-A021-4798-AED1-AFA9ACE2CF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F4BC-73A9-474B-8CE2-1B3F1D9CE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F222-EED6-47A3-8A6F-699F7E71D4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6148-F591-48CE-96D0-EC2691E8FE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31AC1-B4F6-476E-AC32-7EDC1510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2C4B-D292-41FE-89CC-81FB96BBF1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9FF1-611E-4147-A1FD-97408B6F0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50B268-4FFC-4D57-B89B-58130AE1A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ditexpert.ru/?p=1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785813" y="642938"/>
            <a:ext cx="7786687" cy="235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/>
                <a:cs typeface="Arial"/>
              </a:rPr>
              <a:t>ДУХОВНО-НРАВСТВЕННОЕ ВОСПИТАНИЕ</a:t>
            </a:r>
          </a:p>
          <a:p>
            <a:pPr algn="ctr"/>
            <a:r>
              <a:rPr lang="ru-RU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/>
                <a:cs typeface="Arial"/>
              </a:rPr>
              <a:t> ДЕТЕЙ И МОЛОДЕЖИ </a:t>
            </a:r>
          </a:p>
        </p:txBody>
      </p:sp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2357438" y="3500438"/>
            <a:ext cx="4857750" cy="1966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spc="560">
              <a:ln w="9525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  <a:p>
            <a:pPr algn="ctr"/>
            <a:r>
              <a:rPr lang="ru-RU" sz="2800" kern="10" spc="56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МБОУООШ №9</a:t>
            </a:r>
          </a:p>
          <a:p>
            <a:pPr algn="ctr"/>
            <a:r>
              <a:rPr lang="ru-RU" sz="2800" kern="10" spc="56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ст. Нефтяной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50006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  <a:hlinkClick r:id="rId2" tooltip="Permanent Link: Кредитные карты grace-period (с льготным периодом пользования)"/>
              </a:rPr>
              <a:t>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ПРОГНОЗИРУЕМЫЕ РЕЗУЛЬТАТЫ</a:t>
            </a:r>
            <a:endParaRPr lang="ru-RU" sz="2800" dirty="0">
              <a:solidFill>
                <a:schemeClr val="accent3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14438" y="1071563"/>
            <a:ext cx="7429500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Улучшение качества учебно-воспитательной работы</a:t>
            </a:r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>
            <a:off x="214313" y="857250"/>
            <a:ext cx="714375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>
            <a:off x="214313" y="1643063"/>
            <a:ext cx="714375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 bwMode="auto">
          <a:xfrm>
            <a:off x="214313" y="2571750"/>
            <a:ext cx="714375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 bwMode="auto">
          <a:xfrm>
            <a:off x="214313" y="3429000"/>
            <a:ext cx="714375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>
            <a:off x="214313" y="4429125"/>
            <a:ext cx="714375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 bwMode="auto">
          <a:xfrm>
            <a:off x="214313" y="5429250"/>
            <a:ext cx="714375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214438" y="1857375"/>
            <a:ext cx="7429500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Повышение уровня воспитанности учащихся</a:t>
            </a: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214438" y="2786063"/>
            <a:ext cx="7429500" cy="4000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Создание благоприятной психологической среды</a:t>
            </a:r>
            <a:endParaRPr lang="ru-RU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214438" y="3500438"/>
            <a:ext cx="7429500" cy="7080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Система духовно-нравственных мероприятий, туризм, краеведение</a:t>
            </a:r>
            <a:endParaRPr 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214438" y="4500563"/>
            <a:ext cx="7429500" cy="7080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Профилактика употребления алкоголя, наркотических и </a:t>
            </a:r>
          </a:p>
          <a:p>
            <a:r>
              <a:rPr lang="ru-RU" b="1"/>
              <a:t>психотропных веществ, табакокурения </a:t>
            </a: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214438" y="5572125"/>
            <a:ext cx="7429500" cy="7080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Социальная защита участников образовательного процесса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fld id="{7E7E6571-98C4-4B94-AC66-DD26347861E1}" type="slidenum">
              <a:rPr lang="en-US" altLang="en-US" smtClean="0"/>
              <a:pPr algn="l"/>
              <a:t>11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929687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5. ОРГАНИЗАЦИОННЫЙ ЭТАП</a:t>
            </a:r>
            <a:endParaRPr lang="en-US" sz="3200" b="1" dirty="0" smtClean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14375" y="1928813"/>
            <a:ext cx="6357938" cy="642937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Arial Black" pitchFamily="34" charset="0"/>
              </a:rPr>
              <a:t>Руководство проекта осуществляет </a:t>
            </a:r>
          </a:p>
          <a:p>
            <a:r>
              <a:rPr lang="ru-RU" sz="2400" b="1">
                <a:latin typeface="Arial Black" pitchFamily="34" charset="0"/>
              </a:rPr>
              <a:t>методический совет школы</a:t>
            </a:r>
          </a:p>
        </p:txBody>
      </p:sp>
      <p:pic>
        <p:nvPicPr>
          <p:cNvPr id="13317" name="Picture 42" descr="PE01832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8063" y="4857750"/>
            <a:ext cx="1785937" cy="1631950"/>
          </a:xfrm>
          <a:noFill/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14375" y="1000125"/>
            <a:ext cx="7786688" cy="646113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КАДРОВОЕ ОБЕСПЕЧЕНИЕ</a:t>
            </a:r>
          </a:p>
        </p:txBody>
      </p:sp>
      <p:sp>
        <p:nvSpPr>
          <p:cNvPr id="14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714375" y="2786063"/>
            <a:ext cx="3357563" cy="57150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АВТОР ПРОЕКТА</a:t>
            </a:r>
            <a:r>
              <a:rPr kumimoji="1" lang="en-US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>
            <a:off x="4214813" y="2643188"/>
            <a:ext cx="1071562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5357813" y="2714625"/>
            <a:ext cx="3500437" cy="7143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ИВАНИШИНА Н.Ф.</a:t>
            </a:r>
            <a:endParaRPr kumimoji="1" lang="en-US" sz="24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714375" y="3571875"/>
            <a:ext cx="3357563" cy="78581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Методический </a:t>
            </a:r>
          </a:p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совет школы</a:t>
            </a:r>
            <a:r>
              <a:rPr kumimoji="1" lang="en-US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18" name="Штриховая стрелка вправо 17"/>
          <p:cNvSpPr/>
          <p:nvPr/>
        </p:nvSpPr>
        <p:spPr bwMode="auto">
          <a:xfrm>
            <a:off x="4143375" y="3500438"/>
            <a:ext cx="1071563" cy="857250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5429250" y="3571875"/>
            <a:ext cx="3500438" cy="78581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ЛАТЫНИНА А.А.</a:t>
            </a:r>
            <a:endParaRPr kumimoji="1" lang="ru-RU" sz="24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КЛИМУШКИНА Т.А.</a:t>
            </a:r>
            <a:endParaRPr kumimoji="1" lang="en-US" sz="24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14375" y="4429125"/>
            <a:ext cx="6500813" cy="642938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Arial Black" pitchFamily="34" charset="0"/>
              </a:rPr>
              <a:t>Районное управление образования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14375" y="5143500"/>
            <a:ext cx="6500813" cy="642938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Arial Black" pitchFamily="34" charset="0"/>
              </a:rPr>
              <a:t>Священослужитель церкви </a:t>
            </a:r>
          </a:p>
          <a:p>
            <a:r>
              <a:rPr lang="ru-RU" sz="2400" b="1">
                <a:latin typeface="Arial Black" pitchFamily="34" charset="0"/>
              </a:rPr>
              <a:t>х. Николаенко отец Сергий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14375" y="5929313"/>
            <a:ext cx="6500813" cy="642937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latin typeface="Arial Black" pitchFamily="34" charset="0"/>
              </a:rPr>
              <a:t>Совет старшеклассников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fld id="{8BA3F71E-BD09-45C8-8066-F54EE53FC1D9}" type="slidenum">
              <a:rPr lang="en-US" altLang="en-US" smtClean="0"/>
              <a:pPr algn="l"/>
              <a:t>12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929687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3">
                    <a:lumMod val="10000"/>
                  </a:schemeClr>
                </a:solidFill>
                <a:latin typeface="Arial Black" pitchFamily="34" charset="0"/>
              </a:rPr>
              <a:t>РЕСУРСНОЕ ОБЕСПЕЧЕНИЕ</a:t>
            </a:r>
            <a:endParaRPr lang="en-US" sz="3600" dirty="0" smtClean="0">
              <a:solidFill>
                <a:schemeClr val="accent3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1315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500063" y="1071563"/>
            <a:ext cx="8215312" cy="1143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lang="ru-RU" sz="2400" b="1" dirty="0"/>
              <a:t>Для выполнения проекта школа имеет </a:t>
            </a:r>
            <a:endParaRPr lang="en-US" sz="2400" b="1" dirty="0"/>
          </a:p>
          <a:p>
            <a:pPr marL="320675" indent="-320675" algn="ctr" defTabSz="854075">
              <a:defRPr/>
            </a:pPr>
            <a:r>
              <a:rPr lang="ru-RU" sz="2400" b="1" dirty="0"/>
              <a:t>определенную материально-техническую базу</a:t>
            </a:r>
            <a:r>
              <a:rPr lang="en-US" sz="2400" b="1" dirty="0"/>
              <a:t>:</a:t>
            </a:r>
            <a:r>
              <a:rPr lang="ru-RU" sz="2400" b="1" dirty="0"/>
              <a:t> </a:t>
            </a:r>
            <a:endParaRPr kumimoji="1" lang="en-US" sz="24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928688" y="3143250"/>
            <a:ext cx="7429500" cy="7143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КНИЖНЫЙ ФОНД БИБЛИОТЕКИ ПО ДАННОЙ ТЕМАТИКЕ</a:t>
            </a:r>
            <a:endParaRPr kumimoji="1" lang="en-US" b="1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928688" y="2357438"/>
            <a:ext cx="7429500" cy="64611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pitchFamily="34" charset="0"/>
                <a:cs typeface="Arial" pitchFamily="34" charset="0"/>
              </a:rPr>
              <a:t>УЧЕБНО-МЕТОДИЧЕСКИЕ И НАГЛЯДНЫЕ ПОСОБИЯ</a:t>
            </a:r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2214563" y="4000500"/>
            <a:ext cx="4751387" cy="7524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20675" indent="-320675" algn="ctr" defTabSz="854075">
              <a:defRPr/>
            </a:pPr>
            <a:endParaRPr kumimoji="1" lang="ru-RU" b="1" dirty="0"/>
          </a:p>
          <a:p>
            <a:pPr algn="ctr">
              <a:defRPr/>
            </a:pPr>
            <a:r>
              <a:rPr lang="ru-RU" b="1" dirty="0"/>
              <a:t>НОРМАТИВНО-ПРАВОВАЯ БАЗА</a:t>
            </a:r>
            <a:endParaRPr lang="ru-RU" dirty="0"/>
          </a:p>
          <a:p>
            <a:pPr marL="320675" indent="-320675" algn="ctr" defTabSz="854075">
              <a:defRPr/>
            </a:pPr>
            <a:endParaRPr kumimoji="1"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214563" y="4857750"/>
            <a:ext cx="4752975" cy="7143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АУДИО-ВИДЕО АППАРАТУРА</a:t>
            </a:r>
            <a:endParaRPr kumimoji="1" lang="en-US" b="1"/>
          </a:p>
        </p:txBody>
      </p:sp>
      <p:pic>
        <p:nvPicPr>
          <p:cNvPr id="14345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" y="4714875"/>
            <a:ext cx="2000250" cy="189865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4102" grpId="0" animBg="1"/>
      <p:bldP spid="4103" grpId="0" animBg="1"/>
      <p:bldP spid="411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fld id="{14995609-15D3-40BA-BDB0-CE5D32C36244}" type="slidenum">
              <a:rPr lang="en-US" altLang="en-US" smtClean="0"/>
              <a:pPr algn="l"/>
              <a:t>13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929687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3">
                    <a:lumMod val="10000"/>
                  </a:schemeClr>
                </a:solidFill>
                <a:latin typeface="Arial Black" pitchFamily="34" charset="0"/>
              </a:rPr>
              <a:t>НАУЧНО-МЕТОДИЧЕСКОЕ ОБЕСПЕЧЕНИЕ</a:t>
            </a:r>
            <a:endParaRPr lang="en-US" sz="3600" dirty="0" smtClean="0">
              <a:solidFill>
                <a:schemeClr val="accent3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1315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500063" y="1071563"/>
            <a:ext cx="8358187" cy="150018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just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Методической основой исследования является </a:t>
            </a:r>
            <a:r>
              <a:rPr kumimoji="1" lang="ru-RU" b="1" dirty="0">
                <a:solidFill>
                  <a:schemeClr val="accent5">
                    <a:lumMod val="25000"/>
                  </a:schemeClr>
                </a:solidFill>
                <a:latin typeface="Arial Cyr"/>
              </a:rPr>
              <a:t>единство </a:t>
            </a:r>
          </a:p>
          <a:p>
            <a:pPr marL="320675" indent="-320675" algn="just" defTabSz="854075">
              <a:defRPr/>
            </a:pPr>
            <a:r>
              <a:rPr kumimoji="1" lang="ru-RU" b="1" dirty="0">
                <a:solidFill>
                  <a:schemeClr val="accent5">
                    <a:lumMod val="25000"/>
                  </a:schemeClr>
                </a:solidFill>
                <a:latin typeface="Arial Cyr"/>
              </a:rPr>
              <a:t>общеобразовательного, духовно-нравственного, семейного </a:t>
            </a:r>
          </a:p>
          <a:p>
            <a:pPr marL="320675" indent="-320675" algn="just" defTabSz="854075">
              <a:defRPr/>
            </a:pPr>
            <a:r>
              <a:rPr kumimoji="1" lang="ru-RU" b="1" dirty="0">
                <a:solidFill>
                  <a:schemeClr val="accent5">
                    <a:lumMod val="25000"/>
                  </a:schemeClr>
                </a:solidFill>
                <a:latin typeface="Arial Cyr"/>
              </a:rPr>
              <a:t>воспитания. Проект следует рассматривать в комплекте </a:t>
            </a:r>
            <a:endParaRPr kumimoji="1" lang="en-US" b="1" dirty="0">
              <a:solidFill>
                <a:schemeClr val="accent5">
                  <a:lumMod val="25000"/>
                </a:schemeClr>
              </a:solidFill>
              <a:latin typeface="Arial Cyr"/>
            </a:endParaRPr>
          </a:p>
          <a:p>
            <a:pPr marL="320675" indent="-320675" algn="just" defTabSz="854075">
              <a:defRPr/>
            </a:pPr>
            <a:r>
              <a:rPr kumimoji="1" lang="ru-RU" b="1" dirty="0">
                <a:solidFill>
                  <a:schemeClr val="accent5">
                    <a:lumMod val="25000"/>
                  </a:schemeClr>
                </a:solidFill>
                <a:latin typeface="Arial Cyr"/>
              </a:rPr>
              <a:t>доминантной идеи</a:t>
            </a:r>
            <a:r>
              <a:rPr kumimoji="1" lang="en-US" b="1" dirty="0">
                <a:solidFill>
                  <a:schemeClr val="accent5">
                    <a:lumMod val="25000"/>
                  </a:schemeClr>
                </a:solidFill>
                <a:latin typeface="Arial Cyr"/>
              </a:rPr>
              <a:t>:</a:t>
            </a:r>
            <a:r>
              <a:rPr kumimoji="1" lang="ru-RU" b="1" dirty="0">
                <a:solidFill>
                  <a:schemeClr val="accent5">
                    <a:lumMod val="25000"/>
                  </a:schemeClr>
                </a:solidFill>
                <a:latin typeface="Arial Cyr"/>
              </a:rPr>
              <a:t> установление гармонической связи между </a:t>
            </a:r>
          </a:p>
          <a:p>
            <a:pPr marL="320675" indent="-320675" algn="just" defTabSz="854075">
              <a:defRPr/>
            </a:pPr>
            <a:r>
              <a:rPr kumimoji="1" lang="ru-RU" b="1" dirty="0">
                <a:solidFill>
                  <a:schemeClr val="accent5">
                    <a:lumMod val="25000"/>
                  </a:schemeClr>
                </a:solidFill>
                <a:latin typeface="Arial Cyr"/>
              </a:rPr>
              <a:t>Обучением, воспитанием, здоровьем ребенка</a:t>
            </a:r>
            <a:endParaRPr kumimoji="1" lang="en-US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500063" y="2928938"/>
            <a:ext cx="8429625" cy="17859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Овладение педагогическим коллективом различными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воспита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pPr marL="320675" indent="-320675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тельными системами.</a:t>
            </a:r>
            <a:r>
              <a:rPr lang="ru-RU" b="1" u="sng" dirty="0">
                <a:solidFill>
                  <a:schemeClr val="bg1">
                    <a:lumMod val="50000"/>
                  </a:schemeClr>
                </a:solidFill>
              </a:rPr>
              <a:t> ЦЕЛЬ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– совершенствование мастерства </a:t>
            </a:r>
          </a:p>
          <a:p>
            <a:pPr marL="320675" indent="-320675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каждого учителя через семинарские занятия, изучение и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исполь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pPr marL="320675" indent="-320675" defTabSz="854075">
              <a:defRPr/>
            </a:pP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зование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современной методической литературы, внедрение </a:t>
            </a:r>
          </a:p>
          <a:p>
            <a:pPr marL="320675" indent="-320675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информационных технологий в процесс обучения и воспитания</a:t>
            </a:r>
            <a:endParaRPr kumimoji="1" lang="en-US" u="sng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500063" y="5143500"/>
            <a:ext cx="8429625" cy="1143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Осуществление проекта предполагается в сотрудничестве с </a:t>
            </a:r>
          </a:p>
          <a:p>
            <a:pPr marL="320675" indent="-320675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Управлением образования, церковью, учреждениями дополни-</a:t>
            </a:r>
          </a:p>
          <a:p>
            <a:pPr marL="320675" indent="-320675" defTabSz="854075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тельного образования </a:t>
            </a:r>
            <a:endParaRPr kumimoji="1" lang="en-US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609600"/>
            <a:ext cx="8143875" cy="574833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6. ОСНОВНЫЕ ЭТАПЫ И ПРОГНОЗИРУЕМЫЕ </a:t>
            </a:r>
            <a:b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РЕЗУЛЬТАТЫ</a:t>
            </a:r>
            <a:endParaRPr lang="ru-RU" sz="480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387" name="Picture 42" descr="PE01832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43688" y="4786313"/>
            <a:ext cx="1785937" cy="1631950"/>
          </a:xfrm>
          <a:noFill/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1" cy="6878915"/>
        </p:xfrm>
        <a:graphic>
          <a:graphicData uri="http://schemas.openxmlformats.org/drawingml/2006/table">
            <a:tbl>
              <a:tblPr/>
              <a:tblGrid>
                <a:gridCol w="1645006"/>
                <a:gridCol w="1498235"/>
                <a:gridCol w="2143140"/>
                <a:gridCol w="2143971"/>
                <a:gridCol w="1713649"/>
              </a:tblGrid>
              <a:tr h="737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Этапы, сроки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Цель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 проведения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Прогнозируемые результаты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представления результатов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Диагностико-проектировочный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сентябрь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 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– январь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 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теоретических и эмпирических данных по проблеме исследования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Изучение опыта работы школы по Православной культуре.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Изучение нормативно-правовой базы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мероприятий по духовно-нравственному воспитанию.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 работы по духовно-нравственному воспитанию детей и молодежи.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Практический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февраль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- май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2012г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Разработка, апробация, диагностика результатов основных направлений эксперимента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Практическая реализация </a:t>
                      </a: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мер по </a:t>
                      </a: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духовно- </a:t>
                      </a: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нравственному воспитанию молодежи.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Утверждение плана работы по духовно-нравственному воспитанию детей и молодежи и введение его в общешкольный план учебно-воспитательной работы</a:t>
                      </a: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Открытие мероприятия;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Защита творческих работ учащихся.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Корректирующий и обобщающий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май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 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– сентябрь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2013г</a:t>
                      </a:r>
                      <a:r>
                        <a:rPr lang="ru-RU" sz="1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Обобщение и анализ результатов эксперимента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Анализ </a:t>
                      </a: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работы </a:t>
                      </a: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учителя </a:t>
                      </a: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ОПК, классных руководителей.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Оформление и</a:t>
                      </a:r>
                      <a:r>
                        <a:rPr lang="ru-RU" sz="14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описание </a:t>
                      </a: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результатов экспериментальной работы.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Обмен опытом с общеобразовательными учреждениями района.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Творческий аналитический отчет.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28625"/>
            <a:ext cx="29035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1109663"/>
            <a:ext cx="8143875" cy="5748337"/>
          </a:xfrm>
        </p:spPr>
        <p:txBody>
          <a:bodyPr/>
          <a:lstStyle/>
          <a:p>
            <a:pPr>
              <a:defRPr/>
            </a:pPr>
            <a:r>
              <a:rPr lang="ru-RU" sz="5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7. ПРАКТИЧЕСКИЙ </a:t>
            </a:r>
            <a:br>
              <a:rPr lang="ru-RU" sz="5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5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ЭТАП</a:t>
            </a:r>
            <a:endParaRPr lang="ru-RU" sz="52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176963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7.1. ПЛАН РЕАЛИЗАЦИИ ЭКСПЕРИМЕНТА ПО УЧЕБНО-МЕТОДИЧЕСКОМУ НАПРАВЛЕНИЮ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285750" y="785813"/>
            <a:ext cx="85010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1600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-14288"/>
          <a:ext cx="9144001" cy="6894728"/>
        </p:xfrm>
        <a:graphic>
          <a:graphicData uri="http://schemas.openxmlformats.org/drawingml/2006/table">
            <a:tbl>
              <a:tblPr/>
              <a:tblGrid>
                <a:gridCol w="644886"/>
                <a:gridCol w="4998684"/>
                <a:gridCol w="1773092"/>
                <a:gridCol w="1727339"/>
              </a:tblGrid>
              <a:tr h="260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Формы деятельности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исполнения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Ответственные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необходимых условий для внедрения проекта.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</a:t>
                      </a:r>
                      <a:endParaRPr lang="ru-RU" sz="13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2011-12 </a:t>
                      </a: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Обсуждение на МО программ обучения по ОПК. Рекомендации.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</a:t>
                      </a:r>
                      <a:endParaRPr lang="ru-RU" sz="13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Контроль за выполнением программ обучения.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Реализация инновационных программ по духовно-нравственному обучению.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Межпредметные связи.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факультативных занятий по основам православной культуры для учителей.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Один раз в неделю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Отец Сергий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Включение плана по духовно-нравственному воспитанию детей в общешкольный план учебно-воспитательной работы.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Включение в учебный план факультативных занятий по ОПК.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Июнь-август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Ознакомление учащихся, родителей с учебным планом.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Директор ОУ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дидактического материала по ОПК.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</a:t>
                      </a:r>
                      <a:endParaRPr lang="ru-RU" sz="13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МС, учитель ОПК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школьной модели мониторинга.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</a:t>
                      </a:r>
                      <a:endParaRPr lang="ru-RU" sz="13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Руководители секций МО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Системный сбор и обработка результатов мониторинга.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процессе внедрения проекта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Аналитическая обработка и обобщение полученной информации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процессе внедрения проекта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научно-практической конференции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2-е полугодие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176963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7.2. ПЛАН РЕАЛИЗАЦИИ ПРОЕКТА ПО КУБАНОВЕДЕНИЮ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609600"/>
            <a:ext cx="8143875" cy="574833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1. ПРИОРИТЕТНОЕ НАПРАВЛЕНИЕ.</a:t>
            </a:r>
            <a:b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 СУТЬ ИНИЦИАТИВЫ</a:t>
            </a:r>
            <a:endParaRPr lang="ru-RU" sz="480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0"/>
          <a:ext cx="8786875" cy="6786584"/>
        </p:xfrm>
        <a:graphic>
          <a:graphicData uri="http://schemas.openxmlformats.org/drawingml/2006/table">
            <a:tbl>
              <a:tblPr/>
              <a:tblGrid>
                <a:gridCol w="584623"/>
                <a:gridCol w="4231725"/>
                <a:gridCol w="1646725"/>
                <a:gridCol w="2323802"/>
              </a:tblGrid>
              <a:tr h="2578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20011-2012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учебный год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 деятельности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исполнения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Ответственный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и реализация плана воспитательных мероприятий по кубановедению.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Педагог-организатор, учитель истории </a:t>
                      </a:r>
                      <a:endParaRPr lang="ru-RU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Лукова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Е.В.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Поисковая работа учащихся 5-9 классов.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Лукова Е.В.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экскурсий в районный исторический музей.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школьных, районных конкурсах и викторинах.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Учителя-предметники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Сбор материала для школьного музея.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 руководители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Обобщение опыта работы учителей.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учебный год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в каждом классе уголка по кубановедению.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Чтение лекций по истории казачества.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раза в год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Лукова Е.В.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конкурсах рисунков, сочинений по православной тематике, истории казачества.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Климушкина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Т.А., </a:t>
                      </a:r>
                      <a:endParaRPr lang="ru-RU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Рыжова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Т.В.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районных конкурсах и викторинах.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Написание истории станицы Нефтяной.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2-е полугодие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Лукова Е.В.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экскурсий по местам боевой славы Апшеронского района.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август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фотовыставки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Есть такая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профессия–Родину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защищать». Ученики нашей школы – участники событий в Чечне.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 2009 г.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Совет </a:t>
                      </a:r>
                      <a:endParaRPr lang="ru-RU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старшеклассников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85750"/>
          <a:ext cx="8501121" cy="6286543"/>
        </p:xfrm>
        <a:graphic>
          <a:graphicData uri="http://schemas.openxmlformats.org/drawingml/2006/table">
            <a:tbl>
              <a:tblPr/>
              <a:tblGrid>
                <a:gridCol w="565610"/>
                <a:gridCol w="4094107"/>
                <a:gridCol w="1437346"/>
                <a:gridCol w="2404058"/>
              </a:tblGrid>
              <a:tr h="33087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учебный год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районных конкурсах, семинарах по </a:t>
                      </a:r>
                      <a:r>
                        <a:rPr lang="ru-RU" sz="14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кубановедению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Учителя-предметники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экспозиций для школьного музея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кубановедения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школьной конференции «Памятью крепок – родом силен»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2-е полугодие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Латынина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А.А.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районной научно-практической конференции учащихся по истории и культуре кубанского казачества.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гг.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Латынина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Т.А.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утренников и концертов в начальной школе, приуроченных к памятным датам РФ и Краснодарского края с участием родителей.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гг.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 </a:t>
                      </a:r>
                      <a:endParaRPr lang="ru-RU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руководители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спортивных соревнований с участием родителей «Ты нужен Кубани здоровым»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гг.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 </a:t>
                      </a:r>
                      <a:endParaRPr lang="ru-RU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дополнительного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образования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конкурсах школьных, районных героико-патриотической песни.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гг.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Латынина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Т.А.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проделанной работы.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 </a:t>
                      </a: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Зам. Директора по УВР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176963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7.3. ПЛАН РЕАЛИЗАЦИИ ЭКСПЕРИМЕНТА ПО ОНОВАМ ПРАВОСЛАВНОЙ КУЛЬТУРЫ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3654"/>
        </p:xfrm>
        <a:graphic>
          <a:graphicData uri="http://schemas.openxmlformats.org/drawingml/2006/table">
            <a:tbl>
              <a:tblPr/>
              <a:tblGrid>
                <a:gridCol w="494071"/>
                <a:gridCol w="5246026"/>
                <a:gridCol w="1568257"/>
                <a:gridCol w="1835646"/>
              </a:tblGrid>
              <a:tr h="46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п/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Формы </a:t>
                      </a:r>
                      <a:endParaRPr lang="ru-RU" sz="14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деятельности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</a:t>
                      </a:r>
                      <a:endParaRPr lang="ru-RU" sz="1400" b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исполнения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Ответственные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мероприятий, направленных на совершенствование духовно-нравственного воспитания детей и молодежи.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20011-2012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учебный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УВР,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Отец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Сергий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координационного совета по вопросам духовно-нравственного воспитания детей и молодежи.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2011-2012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Директор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Отец Сергий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Ознакомление с планом мероприятий по основам Православной культуры учащихся и родителей.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октябрь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</a:t>
                      </a:r>
                      <a:endParaRPr lang="ru-RU" sz="12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директора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УВР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взаимодействия с религиозными организациями по вопросам духовно-нравственного воспитания детей и молодежи.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Педагог-организатор, Заместитель директора по УВР, учитель ОПК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методического и дидактического обеспечения учебных программ.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полугодие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Обсуждение на МО программ обучения. Рекомендации.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Межпредметные связи.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МС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в рамках ученического самоуправления структур, отвечающих за организацию духовно-нравственного воспитания детей и молодежи.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семинарах, конференциях по проблемам воспитания. Поддержка семьи многодетных и малообеспеченных семей.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</a:t>
                      </a:r>
                      <a:endParaRPr lang="ru-RU" sz="12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директора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УВР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Контроль за проведением ОПК.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Согласно КИД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</a:t>
                      </a:r>
                      <a:endParaRPr lang="ru-RU" sz="12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директора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УВР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круглых столах по проблеме: «Педагогические условия эффективности духовно-нравственного воспитания в системе непрерывного образования».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Педагог-организатор, Заместитель </a:t>
                      </a:r>
                      <a:endParaRPr lang="ru-RU" sz="12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директора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УВР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Приобретение учебников, учебно-методических комплексов по основам Православной культуры.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Кияница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Д.В.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встреч с молодежью на темы «Духовно-нравственные ценности православной веры», «Молодая семья в системе православных ценностей».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Отец Сергий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572271"/>
        </p:xfrm>
        <a:graphic>
          <a:graphicData uri="http://schemas.openxmlformats.org/drawingml/2006/table">
            <a:tbl>
              <a:tblPr/>
              <a:tblGrid>
                <a:gridCol w="494069"/>
                <a:gridCol w="5246027"/>
                <a:gridCol w="1568256"/>
                <a:gridCol w="1835648"/>
              </a:tblGrid>
              <a:tr h="58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районной научно-практической конференции по истории и культуре казачества.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кружка художественной самодеятельности, участие в школьных смотрах-конкурсах.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Установление тесной взаимосвязи с Домом культуры станицы.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фестивале «Кубань-молодая».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конкурсе творческих работ «Светлый праздник Рождества Христово».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Латынина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А.А.</a:t>
                      </a:r>
                      <a:endParaRPr lang="ru-RU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конкурсах изобразительного искусства «Пасха в кубанской семье».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Климушкина Т.А.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публикаций по вопросам духовно-нравственного воспитания детей и молодежи в печатных средствах массовой информации.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уроков и внеклассных мероприятий по основам Православной культуры.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УВР, педагог-организатор, учителя-предметники, классные руководители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Посещение учащимися школы праздничных Богослужений.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Отец Сергий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кирилло-мефодиевских чтениях.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полугодие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года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Отец Сергий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Православных праздников в школе.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Подведение итогов школы по данному напрвлению.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 </a:t>
                      </a: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УВР, учитель ОПК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176963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7.4. ПЛАН РЕАЛИЗАЦИИ ЭКСПЕРИМЕНТА ПО СЕМЕЙНОМУ ВОСПИТАНИЮ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3999" cy="6911546"/>
        </p:xfrm>
        <a:graphic>
          <a:graphicData uri="http://schemas.openxmlformats.org/drawingml/2006/table">
            <a:tbl>
              <a:tblPr/>
              <a:tblGrid>
                <a:gridCol w="428596"/>
                <a:gridCol w="6000792"/>
                <a:gridCol w="1285884"/>
                <a:gridCol w="1428727"/>
              </a:tblGrid>
              <a:tr h="403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п/</a:t>
                      </a:r>
                      <a:r>
                        <a:rPr lang="ru-RU" sz="120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2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Формы деятельности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исполнения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Работа в микрорайоне с целью обновления банка данных семей, находящихся в социально-опасном положении.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 руководители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Встречи родителей и детей со священником местной церкви.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раз в месяц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Учитель ОПК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бесед с учащимися по вопросам духовно-нравственного воспитания.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еженедельно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Отец Сергий, Классные руководители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Работа МО классных руководителей.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раз в месяц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Работа классных руководителей с неблагополучными семьями. Приобщение их к посещению церкви.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школьных праздников вместе с родителями: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День семьи. «Папа, мама, я – дружная семья»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День пожилого человека.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День матери.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Международный день защиты детей.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-Чествование юбиляров, участников Великой Отечественной войны.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Проведение цикла мероприятий, посвященных дню Апшеронского района, для станицы.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Участие в акции, проводимой в связи с днем инвалида.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течение года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Составление паспорта семьи.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 руководители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Анкетирование детей и родителей по вопросам Православной культуры.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октябрь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Активация работы по развитию семейных форм устройства детей, оставшихся без попечения родителей.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Социальный педагог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профилактической работы с асоциальными семьями.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Социальный педагог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праздников, торжественных обрядов «Имянаречие».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Анализ работы классных руководителей.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176963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7.5. ПЛАН РЕАЛИЗАЦИИ ЭКСПЕРИМЕНТА ПО НРАВСТВЕННОМУ ВОСПИТАНИЮ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08884"/>
        </p:xfrm>
        <a:graphic>
          <a:graphicData uri="http://schemas.openxmlformats.org/drawingml/2006/table">
            <a:tbl>
              <a:tblPr/>
              <a:tblGrid>
                <a:gridCol w="494070"/>
                <a:gridCol w="5721004"/>
                <a:gridCol w="1357322"/>
                <a:gridCol w="1571604"/>
              </a:tblGrid>
              <a:tr h="567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п/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Формы деятельности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исполнения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мероприятий по популяризации опыта успешных представителей молодежи, студентов, спортсменов.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и активация рекламы по популяризации рабочих профессий.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Заместитель директора по УВР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Поддержка различных форм предпринимательской инициативы, развитие народных ремесел.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2011-20103г.г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Климушкина Т.А.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Трудоустройство несовершеннолетних граждан в возрасте 14-18 лет.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20011-2013г.г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Социальный педагог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Оформление стенда «Гордость нашей школы».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Латынина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А.А.</a:t>
                      </a:r>
                      <a:endParaRPr lang="ru-RU" sz="12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мероприятиях «Спорт вместо курения и наркотиков».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Шепотько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У.А.</a:t>
                      </a:r>
                      <a:endParaRPr lang="ru-RU" sz="12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лекций по формированию здорового образа жизни.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Маркарьян О.В.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встреч с молодежью по вопросам противодействия сект.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Педагог-организатор 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цикла бесед по духовно-нравственному воспитанию.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 руководители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профориентационной работы с родителями выпускников по вопросам осознанного выбора профессий.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Классные руководители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в конкурсе на лучший материал по вопросам духовно-нравственного и патриотического воспитания детей и молодежи, укрепление семьи.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2011-2013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г.г.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Латынина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Т.А.</a:t>
                      </a:r>
                      <a:endParaRPr lang="ru-RU" sz="12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7772400" cy="1470025"/>
          </a:xfrm>
        </p:spPr>
        <p:txBody>
          <a:bodyPr/>
          <a:lstStyle/>
          <a:p>
            <a:r>
              <a:rPr lang="ru-RU" sz="3200" smtClean="0">
                <a:latin typeface="Arial Black" pitchFamily="34" charset="0"/>
              </a:rPr>
              <a:t>ПОЕЗДКА К СВЯТОМУ</a:t>
            </a:r>
            <a:br>
              <a:rPr lang="ru-RU" sz="3200" smtClean="0">
                <a:latin typeface="Arial Black" pitchFamily="34" charset="0"/>
              </a:rPr>
            </a:br>
            <a:r>
              <a:rPr lang="ru-RU" sz="3200" smtClean="0">
                <a:latin typeface="Arial Black" pitchFamily="34" charset="0"/>
              </a:rPr>
              <a:t>ИСТОЧНИКУ В ХОДЖОХ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142875" y="1857375"/>
            <a:ext cx="1928813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УЧЕБНО-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МЕТОДИЧЕСКОЕ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НАПРАВЛЕНИЕ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313" y="0"/>
            <a:ext cx="8929687" cy="714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800" kern="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ИННОВАЦИОННЫЙ ПРОЕКТ</a:t>
            </a:r>
            <a:endParaRPr lang="en-US" sz="3800" kern="0" dirty="0">
              <a:solidFill>
                <a:schemeClr val="bg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2143125" y="1857375"/>
            <a:ext cx="1357313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КУБАНО-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ВЕДЕНИЕ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3571875" y="1857375"/>
            <a:ext cx="1857375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ПАВОСЛАВНАЯ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КУЛЬТУРА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5500688" y="1857375"/>
            <a:ext cx="1643062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СЕМЕЙНОЕ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ВОСПИТАНИЕ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7358063" y="1857375"/>
            <a:ext cx="1785937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НРАВСТ-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ВЕННОЕ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НАПРАВЛЕНИЕ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214313" y="3357563"/>
            <a:ext cx="1428750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РАБОТА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МЕТОДИ-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ЧЕСКИХ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ОБЪЕДИ-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НЕНИЙ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1714500" y="3357563"/>
            <a:ext cx="1500188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ПОИСКОВАЯ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РАБОТА,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ТУРИЗМ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3286125" y="3357563"/>
            <a:ext cx="1857375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СИСТЕМА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МЕРОПРИЯТИЙ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ПО ОСНОВАМ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Православной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культуры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5214938" y="3357563"/>
            <a:ext cx="2000250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СИСТЕМА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МЕРОПРИЯТИЙ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ПО СЕМЕЙНОМУ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ВОСПИТАНИЮ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7286625" y="3357563"/>
            <a:ext cx="1857375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СИСТЕМА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МЕРОПРИЯТИЙ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ПО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НРАВСТВЕН-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НОМУ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ВОСПИТАНИЮ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marL="320675" indent="-320675" algn="ctr" defTabSz="854075">
              <a:defRPr/>
            </a:pP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1357313" y="5286375"/>
            <a:ext cx="6786562" cy="5715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МЕТОДИЧЕСКИЙ СОВЕТ</a:t>
            </a:r>
            <a:endParaRPr kumimoji="1" lang="en-US" sz="24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Rectangle 3">
            <a:hlinkClick r:id="" action="ppaction://noaction" highlightClick="1">
              <a:snd r:embed="rId3" name="coin.wav"/>
            </a:hlinkClick>
          </p:cNvPr>
          <p:cNvSpPr>
            <a:spLocks noChangeArrowheads="1"/>
          </p:cNvSpPr>
          <p:nvPr/>
        </p:nvSpPr>
        <p:spPr bwMode="auto">
          <a:xfrm>
            <a:off x="1357313" y="6072188"/>
            <a:ext cx="6786562" cy="5715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ПЕДАГОГИЧЕСКИЙ СОВЕТ</a:t>
            </a:r>
            <a:endParaRPr kumimoji="1" lang="en-US" sz="24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313" y="857250"/>
            <a:ext cx="8929687" cy="8572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ru-RU" sz="2400" kern="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ea typeface="+mj-ea"/>
                <a:cs typeface="+mj-cs"/>
              </a:rPr>
              <a:t>ДУХОВНО-НРАВСТВЕННОЕ </a:t>
            </a:r>
          </a:p>
          <a:p>
            <a:pPr algn="ctr">
              <a:defRPr/>
            </a:pPr>
            <a:r>
              <a:rPr lang="ru-RU" sz="2400" kern="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ea typeface="+mj-ea"/>
                <a:cs typeface="+mj-cs"/>
              </a:rPr>
              <a:t>ВОСПИТАНИЕ ДЕТЕЙ И МОЛОДЕЖИ</a:t>
            </a:r>
            <a:endParaRPr lang="en-US" sz="2400" kern="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1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675"/>
            <a:ext cx="9144000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7188" y="476250"/>
          <a:ext cx="8424862" cy="5989638"/>
        </p:xfrm>
        <a:graphic>
          <a:graphicData uri="http://schemas.openxmlformats.org/presentationml/2006/ole">
            <p:oleObj spid="_x0000_s35842" r:id="rId4" imgW="8425402" imgH="59928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428625"/>
            <a:ext cx="8143875" cy="10715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8. ОБОБЩАЮЩИЙ ЭТАП</a:t>
            </a:r>
            <a:endParaRPr lang="ru-RU" sz="360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625" y="1571625"/>
            <a:ext cx="8358188" cy="5715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ПРАКТИЧЕСКАЯ ПРОВЕРКА ДОСТИГНУТЫХ РЕЗУЛЬТАТОВ</a:t>
            </a:r>
            <a:endParaRPr kumimoji="1" lang="en-US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625" y="2428875"/>
            <a:ext cx="8429625" cy="5715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ВНЕСЕНИЕ КОРРЕКТИРОВОК В ХОД ЭКСПЕРИМЕНТА</a:t>
            </a:r>
            <a:endParaRPr kumimoji="1" lang="en-US" b="1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625" y="3286125"/>
            <a:ext cx="8429625" cy="5715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ПОВТОРНАЯ ПРОВЕРКА ДОСТИГНУТЫХ РЕЗУЛЬТАТОВ</a:t>
            </a:r>
            <a:endParaRPr kumimoji="1" lang="en-US" b="1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8625" y="4214813"/>
            <a:ext cx="8429625" cy="5715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ФИКСАЦИЯ ВСЕХ ИТОГОВ</a:t>
            </a:r>
            <a:endParaRPr kumimoji="1" lang="en-US" b="1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88" y="5072063"/>
            <a:ext cx="8501062" cy="5715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ПООЩРЕНИЯ</a:t>
            </a:r>
            <a:endParaRPr kumimoji="1" lang="en-US" b="1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7188" y="5857875"/>
            <a:ext cx="8501062" cy="5715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АНАЛИЗ ПРОДЕЛАННОЙ РАБОТЫ И ОБОБЩЕНИЕ РЕЗУЛЬТАТОВ</a:t>
            </a:r>
            <a:endParaRPr kumimoji="1" lang="en-US" b="1"/>
          </a:p>
        </p:txBody>
      </p:sp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609600"/>
            <a:ext cx="8143875" cy="5748338"/>
          </a:xfrm>
        </p:spPr>
        <p:txBody>
          <a:bodyPr/>
          <a:lstStyle/>
          <a:p>
            <a:pPr>
              <a:defRPr/>
            </a:pPr>
            <a:r>
              <a:rPr lang="ru-RU" sz="3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9. ЗНАЧЕНИЕ ОЖИДАЕМЫХ РЕЗУЛЬТАТОВ ДЛЯ СОВЕРШЕНСТВОВАНИЯ ВОСПИТАТЕЛЬНОЙ СИСТЕМЫ ПО </a:t>
            </a:r>
            <a:r>
              <a:rPr lang="ru-RU" sz="3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ДУХОВНО-НРАВСТВЕННОМУ </a:t>
            </a:r>
            <a:br>
              <a:rPr lang="ru-RU" sz="3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</a:br>
            <a:r>
              <a:rPr lang="ru-RU" sz="3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ВОСПИТАНИЮ ДЕТЕЙ И МОЛОДЕЖИ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</a:br>
            <a:endParaRPr lang="ru-RU" sz="480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285750"/>
            <a:ext cx="8715375" cy="78581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Формирование духовно-нравственного </a:t>
            </a:r>
          </a:p>
          <a:p>
            <a:r>
              <a:rPr lang="ru-RU" sz="2800" b="1"/>
              <a:t>Сознания детей и населения станицы</a:t>
            </a:r>
            <a:endParaRPr lang="ru-RU" sz="2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313" y="1285875"/>
            <a:ext cx="8715375" cy="121443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Воспитание законопослушных граждан, верных</a:t>
            </a:r>
          </a:p>
          <a:p>
            <a:r>
              <a:rPr lang="ru-RU" sz="2800" b="1"/>
              <a:t> традициям кубанского казачества,</a:t>
            </a:r>
          </a:p>
          <a:p>
            <a:r>
              <a:rPr lang="ru-RU" sz="2800" b="1"/>
              <a:t>Православной вере</a:t>
            </a:r>
            <a:endParaRPr lang="ru-RU" sz="28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313" y="2786063"/>
            <a:ext cx="8643937" cy="1643062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Воспитание в детях высокого чувства сознания, </a:t>
            </a:r>
          </a:p>
          <a:p>
            <a:r>
              <a:rPr lang="ru-RU" sz="2800" b="1"/>
              <a:t>нравственности и морали посредством </a:t>
            </a:r>
          </a:p>
          <a:p>
            <a:r>
              <a:rPr lang="ru-RU" sz="2800" b="1"/>
              <a:t>тесного  взаимодействия школы, </a:t>
            </a:r>
          </a:p>
          <a:p>
            <a:r>
              <a:rPr lang="ru-RU" sz="2800" b="1"/>
              <a:t>Православной церкви, семьи</a:t>
            </a:r>
            <a:endParaRPr lang="ru-RU" sz="280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5750" y="4714875"/>
            <a:ext cx="8572500" cy="71437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Обеспечение преемственности поколений</a:t>
            </a:r>
            <a:endParaRPr lang="ru-RU" sz="280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50" y="5643563"/>
            <a:ext cx="8643938" cy="85725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Формирование стремления  к здоровому </a:t>
            </a:r>
          </a:p>
          <a:p>
            <a:r>
              <a:rPr lang="ru-RU" sz="2800" b="1"/>
              <a:t>образу жизни</a:t>
            </a:r>
            <a:endParaRPr lang="ru-RU" sz="2800"/>
          </a:p>
        </p:txBody>
      </p:sp>
    </p:spTree>
  </p:cSld>
  <p:clrMapOvr>
    <a:masterClrMapping/>
  </p:clrMapOvr>
  <p:transition spd="med">
    <p:wheel spokes="2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2875" y="214313"/>
            <a:ext cx="8858250" cy="85725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Обеспечение единства учебно-воспитательного </a:t>
            </a:r>
          </a:p>
          <a:p>
            <a:r>
              <a:rPr lang="ru-RU" sz="2800" b="1"/>
              <a:t>процесса по духовно-нравственному воспитанию</a:t>
            </a:r>
            <a:endParaRPr lang="ru-RU" sz="280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75" y="1285875"/>
            <a:ext cx="8786813" cy="92868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Формирование научно обоснованного </a:t>
            </a:r>
          </a:p>
          <a:p>
            <a:r>
              <a:rPr lang="ru-RU" sz="2800" b="1"/>
              <a:t>представления об истории своей малой родины</a:t>
            </a:r>
            <a:endParaRPr lang="ru-RU" sz="280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2875" y="2428875"/>
            <a:ext cx="8715375" cy="78581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Конструирование действительной системы </a:t>
            </a:r>
          </a:p>
          <a:p>
            <a:r>
              <a:rPr lang="ru-RU" sz="2800" b="1"/>
              <a:t>мониторинга воспитанности учащихся</a:t>
            </a:r>
            <a:endParaRPr lang="ru-RU" sz="28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42875" y="3429000"/>
            <a:ext cx="8715375" cy="78581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Формирование системы грамотного </a:t>
            </a:r>
          </a:p>
          <a:p>
            <a:r>
              <a:rPr lang="ru-RU" sz="2800" b="1"/>
              <a:t>педагогического поиска</a:t>
            </a:r>
            <a:endParaRPr lang="ru-RU" sz="280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2875" y="4357688"/>
            <a:ext cx="8715375" cy="785812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Повышение продуктивности и качества </a:t>
            </a:r>
          </a:p>
          <a:p>
            <a:r>
              <a:rPr lang="ru-RU" sz="2800" b="1"/>
              <a:t>учебно-воспитательной работы</a:t>
            </a:r>
            <a:endParaRPr lang="ru-RU" sz="280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14313" y="5500688"/>
            <a:ext cx="8715375" cy="1000125"/>
          </a:xfrm>
          <a:prstGeom prst="rect">
            <a:avLst/>
          </a:prstGeom>
          <a:noFill/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Мы полагаем, что ожидаемые результаты, разработанные 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мероприятия, система мониторинга могут быть 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использованы в школах Апшеронского района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609600"/>
            <a:ext cx="8143875" cy="574833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10. НЕОБХОДИМЫЕ УСЛОВИЯ ПРОВЕДЕНИЯ ЭКСПЕРИМЕНТА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</a:br>
            <a:endParaRPr lang="ru-RU" sz="480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357188"/>
            <a:ext cx="8072438" cy="70802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Готовность педагогического коллектива к участию в проекте</a:t>
            </a:r>
          </a:p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1285875"/>
            <a:ext cx="8072438" cy="70802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Укрепление материально-технической базы</a:t>
            </a:r>
          </a:p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2286000"/>
            <a:ext cx="8001000" cy="70802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Готовность администрации школы оказать методическую, финансовую и организационную поддержку проекта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3286125"/>
            <a:ext cx="8001000" cy="10160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Образование родителей с целью формирования у них заинтересованного отношения к духовно-нравственному воспитанию детей и молодежи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" y="4572000"/>
            <a:ext cx="8001000" cy="70802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Создание творческих мастерских и семинарских занятий в рамках осуществления проекта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1500" y="5572125"/>
            <a:ext cx="8001000" cy="70802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Отработка новых педагогических технологий и воспитательных систем</a:t>
            </a:r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609600"/>
            <a:ext cx="8143875" cy="574833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11. ФОРМЫ КОНТРОЛЯ РЕЗУЛЬТАТОВ</a:t>
            </a:r>
            <a:b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ЭКСПЕРИМЕНТА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</a:br>
            <a:endParaRPr lang="ru-RU" sz="480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142875" y="1857375"/>
            <a:ext cx="2286000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УПРАВЛЕНИЕ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ОБРАЗОВАНИЯ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АДМИНИТСРАЦИИ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МО АПШЕРОНСКИЙ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РАЙОН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313" y="0"/>
            <a:ext cx="8929687" cy="714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ФУНКЦИОНАЛЬНАЯ СТРУКТУРА ВЗАИМОДЕЙСТВИЯ ШКОЛЫ</a:t>
            </a:r>
            <a:endParaRPr lang="en-US" sz="2400" kern="0" dirty="0">
              <a:solidFill>
                <a:schemeClr val="bg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2500313" y="1857375"/>
            <a:ext cx="1357312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ОТДЕЛ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ВОСПИТА-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ТНЛЬНОЙ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РАБОТЫ УО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3929063" y="1857375"/>
            <a:ext cx="1285875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ЦЕРКОВЬ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5286375" y="1857375"/>
            <a:ext cx="2071688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ОТДЕЛ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МОЛОДЕЖИ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ПРИ АДМИ-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НИТСРАЦИИ МО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АПШЕРОНСКИЙ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РАЙОН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7358063" y="1857375"/>
            <a:ext cx="1785937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ДОМ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ДЕТСКОГО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ТВОРЧЕСТВА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214313" y="4429125"/>
            <a:ext cx="1571625" cy="164306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МОУСОШ №9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1928813" y="4429125"/>
            <a:ext cx="2143125" cy="164306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ЗАМ.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ДИРЕКТОРА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ПО УВР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ПЕДАГОГ-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ОРГАНИЗАТОР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УЧИТЕЛЬ ОПК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4214813" y="4429125"/>
            <a:ext cx="1071562" cy="164306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ОТЕЦ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СЕРГИЙ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5429250" y="4429125"/>
            <a:ext cx="2000250" cy="164306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ЗАМ.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ДИРЕКТОРА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ПО УВР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КЛАССНЫЕ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РУКОВОДИТЕЛИ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7500938" y="4429125"/>
            <a:ext cx="1428750" cy="164306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УЧИТЕЛЬ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ИСТОРИИ,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ОПК, ИЗО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МУЗЫКИ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marL="320675" indent="-320675" algn="ctr" defTabSz="854075">
              <a:defRPr/>
            </a:pP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0" y="3714750"/>
            <a:ext cx="8786813" cy="571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МБОУООШ№9</a:t>
            </a:r>
            <a:endParaRPr kumimoji="1" lang="en-US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313" y="928688"/>
            <a:ext cx="8715375" cy="5715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ru-RU" sz="2800" kern="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ea typeface="+mj-ea"/>
                <a:cs typeface="+mj-cs"/>
              </a:rPr>
              <a:t>МУНИЦИПАЛЬНЫЙ УРОВЕНЬ</a:t>
            </a:r>
            <a:endParaRPr lang="en-US" sz="2800" kern="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2500313"/>
            <a:ext cx="1857375" cy="4000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наблюдение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57438" y="2500313"/>
            <a:ext cx="2000250" cy="4000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2500313"/>
            <a:ext cx="2143125" cy="4000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анкетирование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58000" y="2500313"/>
            <a:ext cx="2071688" cy="4000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тестирование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00375" y="3143250"/>
            <a:ext cx="3500438" cy="40005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мониторинг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0" y="4000500"/>
            <a:ext cx="7215188" cy="70802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Контрольно-</a:t>
            </a:r>
            <a:r>
              <a:rPr lang="ru-RU" b="1"/>
              <a:t>инспекционную деятельность (самоконтроль)</a:t>
            </a:r>
            <a:endParaRPr lang="ru-RU"/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428625" y="214313"/>
            <a:ext cx="8358188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algn="just">
              <a:defRPr/>
            </a:pPr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Достоверность результатов эксперимента будет подтверждаться специальной системой различных видов исследования, содержание и характер которых подлежит согласованию педагогов школы, Православной церкви, отделом культуры по делам молодежи.</a:t>
            </a:r>
            <a:endParaRPr lang="ru-RU" sz="18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214563" y="1643063"/>
            <a:ext cx="4643437" cy="5715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МЕТОДЫ ИССЛЕДОВАНИЯ</a:t>
            </a:r>
            <a:endParaRPr lang="ru-RU" sz="2400" kern="0" dirty="0">
              <a:solidFill>
                <a:schemeClr val="accent5">
                  <a:lumMod val="1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28750" y="4786313"/>
            <a:ext cx="7215188" cy="708025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Arial" pitchFamily="34" charset="0"/>
                <a:ea typeface="Calibri" pitchFamily="34" charset="0"/>
                <a:cs typeface="Arial" pitchFamily="34" charset="0"/>
              </a:rPr>
              <a:t>Установление обратной связи и формирование банка данных</a:t>
            </a:r>
            <a:endParaRPr lang="ru-RU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28750" y="5643563"/>
            <a:ext cx="7286625" cy="10160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Arial" pitchFamily="34" charset="0"/>
                <a:ea typeface="Calibri" pitchFamily="34" charset="0"/>
                <a:cs typeface="Arial" pitchFamily="34" charset="0"/>
              </a:rPr>
              <a:t>Анализ и обсуждение хода инновационного процесса на методических объединениях, педагогических советах, районных методических объединениях</a:t>
            </a:r>
            <a:endParaRPr lang="ru-RU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 bwMode="auto">
          <a:xfrm>
            <a:off x="285750" y="4071938"/>
            <a:ext cx="642938" cy="500062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 bwMode="auto">
          <a:xfrm>
            <a:off x="285750" y="4786313"/>
            <a:ext cx="642938" cy="500062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 bwMode="auto">
          <a:xfrm>
            <a:off x="285750" y="5857875"/>
            <a:ext cx="642938" cy="500063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609600"/>
            <a:ext cx="8143875" cy="5748338"/>
          </a:xfrm>
        </p:spPr>
        <p:txBody>
          <a:bodyPr/>
          <a:lstStyle/>
          <a:p>
            <a:pPr>
              <a:defRPr/>
            </a:pPr>
            <a:r>
              <a:rPr lang="ru-RU" sz="3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12. ПРЕДЛОЖЕНИЯ ПО ВОЗМОЖНОМУ РАСПРОСТРАНЕНИЮ </a:t>
            </a:r>
            <a:br>
              <a:rPr lang="ru-RU" sz="3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  <a:cs typeface="Arial" pitchFamily="34" charset="0"/>
              </a:rPr>
              <a:t>ЭКСПЕРИМЕНТА В СИСТЕМЕ ОБРАЗОВАНИЯ РАЙОНА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</a:br>
            <a:endParaRPr lang="ru-RU" sz="4800" dirty="0">
              <a:solidFill>
                <a:schemeClr val="accent4">
                  <a:lumMod val="1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714375"/>
            <a:ext cx="8429625" cy="51435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</p:spPr>
        <p:txBody>
          <a:bodyPr/>
          <a:lstStyle/>
          <a:p>
            <a:pPr algn="just">
              <a:defRPr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МОУСОШ № 9 отмечает исключительную значимость проблемы духовно-нравственного воспитания детей и молодежи на основах Православной культуры и                               истории              казачества Кубани.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Решить проблему духовно-нравственного воспитания детей и молодежи можно только на основе взаимодействия усилий специалистов разного профиля: педагогов, служителей церкви, работников культуры, педагогов дополнительного образования. 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Мы считаем, что Управление образования Администрации МО Апшеронский район может расширить систему работы по духовно-нравственному воспитанию детей и молодежи.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285750"/>
            <a:ext cx="8143875" cy="642938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Для этого необходимо: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28625" y="1071563"/>
            <a:ext cx="8358188" cy="5715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1800" b="1" dirty="0"/>
              <a:t>Совместная работа школы с отделом воспитательной работы управления образования Администрации МО Апшеронский район</a:t>
            </a:r>
            <a:endParaRPr lang="ru-RU" sz="1800" kern="0" dirty="0">
              <a:solidFill>
                <a:schemeClr val="accent5">
                  <a:lumMod val="1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625" y="1785938"/>
            <a:ext cx="8358188" cy="571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800" b="1"/>
              <a:t>Участие в мероприятиях, проводимых отделом молодежи при Администрации МО Апшеронский район</a:t>
            </a:r>
            <a:endParaRPr lang="ru-RU" sz="1800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57188" y="2500313"/>
            <a:ext cx="8358187" cy="571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800" b="1"/>
              <a:t>Взаимодействие и обмен опытом со школами района </a:t>
            </a:r>
          </a:p>
          <a:p>
            <a:pPr algn="ctr"/>
            <a:r>
              <a:rPr lang="ru-RU" sz="1800" b="1"/>
              <a:t>в работе по данной проблеме</a:t>
            </a:r>
            <a:endParaRPr lang="ru-RU" sz="1800"/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57188" y="3286125"/>
            <a:ext cx="8358187" cy="571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800" b="1"/>
              <a:t>Проведение на базе школы семинаров по духовно-нравственному воспитанию детей и молодежи</a:t>
            </a:r>
            <a:endParaRPr lang="ru-RU" sz="1800"/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57188" y="3929063"/>
            <a:ext cx="8286750" cy="571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800" b="1"/>
              <a:t>Проведение внеклассных мероприятий по духовно-нравственному воспитанию детей и молодежи</a:t>
            </a:r>
            <a:endParaRPr lang="ru-RU" sz="180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357188" y="4643438"/>
            <a:ext cx="8286750" cy="571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800" b="1"/>
              <a:t>Введение кружков с духовно-нравственной тематикой</a:t>
            </a:r>
            <a:endParaRPr lang="ru-RU" sz="180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357188" y="5357813"/>
            <a:ext cx="8286750" cy="571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800" b="1"/>
              <a:t>Взаимодействие образовательного пространства </a:t>
            </a:r>
          </a:p>
          <a:p>
            <a:pPr algn="ctr"/>
            <a:r>
              <a:rPr lang="ru-RU" sz="1800" b="1"/>
              <a:t>на территории станицы Нефтяной</a:t>
            </a:r>
            <a:endParaRPr lang="ru-RU" sz="180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357188" y="6000750"/>
            <a:ext cx="8286750" cy="571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800" b="1"/>
              <a:t>Распространение опыта работы педагогического коллектива </a:t>
            </a:r>
          </a:p>
          <a:p>
            <a:pPr algn="ctr"/>
            <a:r>
              <a:rPr lang="ru-RU" sz="1800" b="1"/>
              <a:t>школы через средства массовой информации</a:t>
            </a:r>
            <a:endParaRPr lang="ru-RU" sz="180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609600"/>
            <a:ext cx="8429625" cy="5748338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Считаем, что данная проблема имеет универсальный характер, а ее результаты применимы для многих образовательных учреждений системы образования Апшеронского района 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642938" y="3357563"/>
            <a:ext cx="2500312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ПЕДАГОГИЧЕСКИЙ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СОВЕТ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313" y="0"/>
            <a:ext cx="8929687" cy="1285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kern="0" dirty="0">
                <a:latin typeface="Arial Black" pitchFamily="34" charset="0"/>
              </a:rPr>
              <a:t>СТРУКТУРА ВЗАИМОДЕЙСТВИЯ ВОСПИТАТЕЛЬНОЙ СФЕРЫ МОУСОШ №9 ПО ДУХОВНО-НРАВСТВЕННОМУ</a:t>
            </a:r>
          </a:p>
          <a:p>
            <a:pPr algn="ctr">
              <a:defRPr/>
            </a:pPr>
            <a:r>
              <a:rPr lang="ru-RU" sz="2400" kern="0" dirty="0">
                <a:latin typeface="Arial Black" pitchFamily="34" charset="0"/>
              </a:rPr>
              <a:t>ВОСПИТАНИЮ ДЕТЕЙ И МОЛОДЕЖИ</a:t>
            </a:r>
            <a:endParaRPr lang="en-US" sz="2400" kern="0" dirty="0">
              <a:latin typeface="Arial Black" pitchFamily="34" charset="0"/>
            </a:endParaRPr>
          </a:p>
          <a:p>
            <a:pPr algn="ctr">
              <a:defRPr/>
            </a:pPr>
            <a:endParaRPr lang="en-US" sz="2400" kern="0" dirty="0">
              <a:solidFill>
                <a:schemeClr val="bg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3571875" y="3357563"/>
            <a:ext cx="2071688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ЦЕРКОВЬ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6143625" y="3357563"/>
            <a:ext cx="2428875" cy="14287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ВОСПИТАТЕЛЬНАЯ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РАБОТА ОУ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214313" y="4929188"/>
            <a:ext cx="1571625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МО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КЛАССНЫХ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РУКОВО-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ДИТЕЛЕЙ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2000250" y="4929188"/>
            <a:ext cx="1571625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ЗАМ.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ДИРЕКТОРА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ПО УВР</a:t>
            </a:r>
          </a:p>
        </p:txBody>
      </p:sp>
      <p:sp>
        <p:nvSpPr>
          <p:cNvPr id="11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3714750" y="4929188"/>
            <a:ext cx="1928813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КЛАССНЫЕ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РУКОВОДИТЕЛИ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5715000" y="4929188"/>
            <a:ext cx="1357313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ОТЕЦ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СЕРГИЙ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marL="320675" indent="-320675" algn="ctr" defTabSz="854075">
              <a:defRPr/>
            </a:pPr>
            <a:endParaRPr kumimoji="1" lang="ru-RU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7143750" y="4929188"/>
            <a:ext cx="1714500" cy="1643062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УЧИТЕЛЬ </a:t>
            </a:r>
          </a:p>
          <a:p>
            <a:pPr marL="320675" indent="-320675" algn="ctr" defTabSz="854075">
              <a:defRPr/>
            </a:pPr>
            <a:r>
              <a:rPr kumimoji="1" lang="ru-RU" sz="16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ОПК</a:t>
            </a:r>
            <a:endParaRPr kumimoji="1" lang="en-US" sz="16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285750" y="2500313"/>
            <a:ext cx="8572500" cy="5715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20675" indent="-320675" algn="ctr" defTabSz="854075"/>
            <a:r>
              <a:rPr kumimoji="1" lang="ru-RU">
                <a:latin typeface="Arial Black" pitchFamily="34" charset="0"/>
              </a:rPr>
              <a:t>УПРАВЛЯЮЩИЙ СОВЕТ ШКОЛЫ</a:t>
            </a:r>
            <a:endParaRPr kumimoji="1" lang="en-US">
              <a:latin typeface="Arial Black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4313" y="1714500"/>
            <a:ext cx="8715375" cy="64293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320675" indent="-320675" algn="ctr" defTabSz="854075">
              <a:defRPr/>
            </a:pPr>
            <a:r>
              <a:rPr kumimoji="1" lang="ru-RU" dirty="0">
                <a:latin typeface="Arial Black" pitchFamily="34" charset="0"/>
              </a:rPr>
              <a:t>ОТДЕЛ МОЛОДЕЖИ ПРИ АДМИНИТСРАЦИИ МО</a:t>
            </a:r>
          </a:p>
          <a:p>
            <a:pPr marL="320675" indent="-320675" algn="ctr" defTabSz="854075">
              <a:defRPr/>
            </a:pPr>
            <a:r>
              <a:rPr kumimoji="1" lang="ru-RU" dirty="0">
                <a:latin typeface="Arial Black" pitchFamily="34" charset="0"/>
              </a:rPr>
              <a:t>АПШЕРОНСКИЙ РАЙОН</a:t>
            </a:r>
            <a:endParaRPr lang="en-US" kern="0" dirty="0"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fld id="{594E95C6-EC17-4411-AA8E-588BC7D45956}" type="slidenum">
              <a:rPr lang="en-US" altLang="en-US" smtClean="0"/>
              <a:pPr algn="l"/>
              <a:t>6</a:t>
            </a:fld>
            <a:endParaRPr lang="en-US" altLang="en-US" smtClean="0"/>
          </a:p>
        </p:txBody>
      </p:sp>
      <p:sp>
        <p:nvSpPr>
          <p:cNvPr id="717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Presentation title here   -   Security level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5825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3. ДИАГНОСТИЧЕСКИЙ ЭТАП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1315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214313" y="3143250"/>
            <a:ext cx="2592387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ОБЪЕКТ </a:t>
            </a:r>
          </a:p>
          <a:p>
            <a:pPr marL="320675" indent="-320675" algn="ctr" defTabSz="854075">
              <a:defRPr/>
            </a:pPr>
            <a:r>
              <a:rPr kumimoji="1" lang="ru-RU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ИССЛЕДОВАНИЯ</a:t>
            </a:r>
            <a:endParaRPr kumimoji="1" lang="en-US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500438" y="3429000"/>
            <a:ext cx="5357812" cy="792163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Ученический коллектив </a:t>
            </a:r>
          </a:p>
          <a:p>
            <a:pPr algn="ctr"/>
            <a:r>
              <a:rPr lang="ru-RU" sz="2400" b="1"/>
              <a:t>МБОУООШ №9</a:t>
            </a:r>
            <a:endParaRPr kumimoji="1" lang="en-US" sz="2400" b="1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3500438" y="928688"/>
            <a:ext cx="5429250" cy="2357437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ru-RU" b="1"/>
              <a:t>Разработка и систематизация </a:t>
            </a:r>
          </a:p>
          <a:p>
            <a:pPr algn="ctr">
              <a:spcAft>
                <a:spcPts val="600"/>
              </a:spcAft>
            </a:pPr>
            <a:r>
              <a:rPr lang="ru-RU" b="1"/>
              <a:t>мероприятий по духовно-нравственному </a:t>
            </a:r>
          </a:p>
          <a:p>
            <a:pPr algn="ctr">
              <a:spcAft>
                <a:spcPts val="600"/>
              </a:spcAft>
            </a:pPr>
            <a:r>
              <a:rPr lang="ru-RU" b="1"/>
              <a:t>воспитанию детей и молодежи, </a:t>
            </a:r>
          </a:p>
          <a:p>
            <a:pPr algn="ctr">
              <a:spcAft>
                <a:spcPts val="600"/>
              </a:spcAft>
            </a:pPr>
            <a:r>
              <a:rPr lang="ru-RU" b="1"/>
              <a:t>внедрение в учебный процесс и </a:t>
            </a:r>
          </a:p>
          <a:p>
            <a:pPr algn="ctr">
              <a:spcAft>
                <a:spcPts val="600"/>
              </a:spcAft>
            </a:pPr>
            <a:r>
              <a:rPr lang="ru-RU" b="1"/>
              <a:t>внеклассную  воспитательную работу </a:t>
            </a:r>
          </a:p>
          <a:p>
            <a:pPr algn="ctr">
              <a:spcAft>
                <a:spcPts val="600"/>
              </a:spcAft>
            </a:pPr>
            <a:r>
              <a:rPr lang="ru-RU" b="1"/>
              <a:t>школы</a:t>
            </a:r>
            <a:endParaRPr lang="ru-RU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3500438" y="4572000"/>
            <a:ext cx="5357812" cy="200025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20675" indent="-320675" algn="ctr" defTabSz="854075"/>
            <a:r>
              <a:rPr lang="ru-RU" sz="2400" b="1"/>
              <a:t> Влияние культурно-нравственных, </a:t>
            </a:r>
          </a:p>
          <a:p>
            <a:pPr marL="320675" indent="-320675" algn="ctr" defTabSz="854075"/>
            <a:r>
              <a:rPr lang="ru-RU" sz="2400" b="1"/>
              <a:t>религиозных традиций региона </a:t>
            </a:r>
          </a:p>
          <a:p>
            <a:pPr marL="320675" indent="-320675" algn="ctr" defTabSz="854075"/>
            <a:r>
              <a:rPr lang="ru-RU" sz="2400" b="1"/>
              <a:t>на формирование личности </a:t>
            </a:r>
          </a:p>
          <a:p>
            <a:pPr marL="320675" indent="-320675" algn="ctr" defTabSz="854075"/>
            <a:r>
              <a:rPr lang="ru-RU" sz="2400" b="1"/>
              <a:t>ребенка</a:t>
            </a:r>
            <a:endParaRPr kumimoji="1" lang="en-US" sz="2400" b="1"/>
          </a:p>
        </p:txBody>
      </p:sp>
      <p:pic>
        <p:nvPicPr>
          <p:cNvPr id="7177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714500" y="6858000"/>
            <a:ext cx="2152650" cy="2043113"/>
          </a:xfrm>
        </p:spPr>
      </p:pic>
      <p:sp>
        <p:nvSpPr>
          <p:cNvPr id="32" name="Штриховая стрелка вправо 31"/>
          <p:cNvSpPr/>
          <p:nvPr/>
        </p:nvSpPr>
        <p:spPr bwMode="auto">
          <a:xfrm>
            <a:off x="2786063" y="3571875"/>
            <a:ext cx="642937" cy="357188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Штриховая стрелка вправо 33"/>
          <p:cNvSpPr/>
          <p:nvPr/>
        </p:nvSpPr>
        <p:spPr bwMode="auto">
          <a:xfrm>
            <a:off x="2786063" y="5143500"/>
            <a:ext cx="642937" cy="357188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Штриховая стрелка вправо 34"/>
          <p:cNvSpPr/>
          <p:nvPr/>
        </p:nvSpPr>
        <p:spPr bwMode="auto">
          <a:xfrm>
            <a:off x="2786063" y="1857375"/>
            <a:ext cx="642937" cy="357188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142875" y="1428750"/>
            <a:ext cx="2592388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ПРОБЛЕМА</a:t>
            </a:r>
            <a:r>
              <a:rPr kumimoji="1" lang="en-US" sz="24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21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214313" y="4714875"/>
            <a:ext cx="2571750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ПРЕДМЕТ </a:t>
            </a:r>
          </a:p>
          <a:p>
            <a:pPr marL="320675" indent="-320675" algn="ctr" defTabSz="854075">
              <a:defRPr/>
            </a:pPr>
            <a:r>
              <a:rPr kumimoji="1" lang="ru-RU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ИССЛЕДОВАНИЯ</a:t>
            </a:r>
            <a:endParaRPr kumimoji="1" lang="en-US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4102" grpId="0" animBg="1"/>
      <p:bldP spid="4103" grpId="0" animBg="1"/>
      <p:bldP spid="410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fld id="{68D8E02F-B3F2-4266-9478-B8A874744C2B}" type="slidenum">
              <a:rPr lang="en-US" altLang="en-US" smtClean="0"/>
              <a:pPr algn="l"/>
              <a:t>7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929687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4. ПРОГНОСТИЧЕСКИЙ ЭТАП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714750" y="2928938"/>
            <a:ext cx="5072063" cy="3429000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Если использовать в воспитании детей</a:t>
            </a:r>
          </a:p>
          <a:p>
            <a:pPr algn="ctr"/>
            <a:r>
              <a:rPr kumimoji="1" lang="ru-RU" sz="1800" b="1"/>
              <a:t>опыт прошлого, православную культуру,</a:t>
            </a:r>
          </a:p>
          <a:p>
            <a:pPr algn="ctr"/>
            <a:r>
              <a:rPr kumimoji="1" lang="ru-RU" sz="1800" b="1"/>
              <a:t>историю и традиции наших предков, </a:t>
            </a:r>
          </a:p>
          <a:p>
            <a:pPr algn="ctr"/>
            <a:r>
              <a:rPr kumimoji="1" lang="ru-RU" sz="1800" b="1"/>
              <a:t>благотворительность, милосердие, </a:t>
            </a:r>
          </a:p>
          <a:p>
            <a:pPr algn="ctr"/>
            <a:r>
              <a:rPr kumimoji="1" lang="ru-RU" sz="1800" b="1"/>
              <a:t>пропаганду здорового образа жизни, то</a:t>
            </a:r>
          </a:p>
          <a:p>
            <a:pPr algn="ctr"/>
            <a:r>
              <a:rPr kumimoji="1" lang="ru-RU" sz="1800" b="1"/>
              <a:t>мы сумеем сформировать </a:t>
            </a:r>
            <a:r>
              <a:rPr lang="ru-RU" sz="1800" b="1"/>
              <a:t>духовно-</a:t>
            </a:r>
          </a:p>
          <a:p>
            <a:pPr algn="ctr"/>
            <a:r>
              <a:rPr lang="ru-RU" sz="1800" b="1"/>
              <a:t>нравственную личность, истинного</a:t>
            </a:r>
          </a:p>
          <a:p>
            <a:pPr algn="ctr"/>
            <a:r>
              <a:rPr lang="ru-RU" sz="1800" b="1"/>
              <a:t>гражданина России, способного защищать </a:t>
            </a:r>
          </a:p>
          <a:p>
            <a:pPr algn="ctr"/>
            <a:r>
              <a:rPr lang="ru-RU" sz="1800" b="1"/>
              <a:t>свою Родину, духовно оздоровить и </a:t>
            </a:r>
          </a:p>
          <a:p>
            <a:pPr algn="ctr"/>
            <a:r>
              <a:rPr lang="ru-RU" sz="1800" b="1"/>
              <a:t>сплотить  российское общество,</a:t>
            </a:r>
          </a:p>
          <a:p>
            <a:pPr algn="ctr"/>
            <a:r>
              <a:rPr lang="ru-RU" sz="1800" b="1"/>
              <a:t>сохранить будущее нашей нации</a:t>
            </a:r>
          </a:p>
          <a:p>
            <a:pPr algn="ctr"/>
            <a:endParaRPr kumimoji="1" lang="en-US" sz="1800" b="1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3714750" y="1071563"/>
            <a:ext cx="5072063" cy="157162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/>
              <a:t>Сформировать духовно-нравственную, </a:t>
            </a:r>
          </a:p>
          <a:p>
            <a:pPr algn="ctr"/>
            <a:r>
              <a:rPr lang="ru-RU" sz="1800" b="1"/>
              <a:t>способную к самореализации личность</a:t>
            </a:r>
          </a:p>
          <a:p>
            <a:pPr algn="ctr"/>
            <a:r>
              <a:rPr lang="ru-RU" sz="1800" b="1"/>
              <a:t>со знанием основ православной </a:t>
            </a:r>
          </a:p>
          <a:p>
            <a:pPr algn="ctr"/>
            <a:r>
              <a:rPr lang="ru-RU" sz="1800" b="1"/>
              <a:t>культуры</a:t>
            </a:r>
          </a:p>
        </p:txBody>
      </p:sp>
      <p:sp>
        <p:nvSpPr>
          <p:cNvPr id="35" name="Штриховая стрелка вправо 34"/>
          <p:cNvSpPr/>
          <p:nvPr/>
        </p:nvSpPr>
        <p:spPr bwMode="auto">
          <a:xfrm>
            <a:off x="2928938" y="1714500"/>
            <a:ext cx="642937" cy="357188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 bwMode="auto">
          <a:xfrm>
            <a:off x="2928938" y="4214813"/>
            <a:ext cx="642937" cy="357187"/>
          </a:xfrm>
          <a:prstGeom prst="striped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357188" y="3714750"/>
            <a:ext cx="2592387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32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ГИПОТЕЗА</a:t>
            </a:r>
            <a:endParaRPr kumimoji="1" lang="en-US" sz="32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Rectangle 3">
            <a:hlinkClick r:id="" action="ppaction://noaction" highlightClick="1">
              <a:snd r:embed="rId2" name="coin.wav"/>
            </a:hlinkClick>
          </p:cNvPr>
          <p:cNvSpPr>
            <a:spLocks noChangeArrowheads="1"/>
          </p:cNvSpPr>
          <p:nvPr/>
        </p:nvSpPr>
        <p:spPr bwMode="auto">
          <a:xfrm>
            <a:off x="357188" y="1285875"/>
            <a:ext cx="2592387" cy="1209675"/>
          </a:xfrm>
          <a:prstGeom prst="rect">
            <a:avLst/>
          </a:prstGeom>
          <a:solidFill>
            <a:srgbClr val="DCE5F0"/>
          </a:solidFill>
          <a:ln w="9525">
            <a:solidFill>
              <a:srgbClr val="537D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20675" indent="-320675" algn="ctr" defTabSz="854075">
              <a:defRPr/>
            </a:pPr>
            <a:r>
              <a:rPr kumimoji="1" lang="ru-RU" sz="32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ЦЕЛЬ</a:t>
            </a:r>
            <a:endParaRPr kumimoji="1" lang="en-US" sz="32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26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5000625"/>
            <a:ext cx="1714500" cy="1627188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642937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ЗАДАЧИ</a:t>
            </a:r>
            <a:endParaRPr lang="ru-RU" sz="3600" dirty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857250"/>
            <a:ext cx="8786812" cy="15716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14350" indent="-514350">
              <a:buFontTx/>
              <a:buAutoNum type="arabicPeriod"/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Расширение и углубление знаний школьников</a:t>
            </a:r>
          </a:p>
          <a:p>
            <a:pPr marL="514350" indent="-514350"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по основам православной культуры за счет </a:t>
            </a:r>
            <a:r>
              <a:rPr lang="ru-RU" sz="2600" b="1" dirty="0" err="1">
                <a:solidFill>
                  <a:schemeClr val="accent4">
                    <a:lumMod val="10000"/>
                  </a:schemeClr>
                </a:solidFill>
              </a:rPr>
              <a:t>факуль</a:t>
            </a: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-</a:t>
            </a:r>
          </a:p>
          <a:p>
            <a:pPr marL="514350" indent="-514350">
              <a:defRPr/>
            </a:pPr>
            <a:r>
              <a:rPr lang="ru-RU" sz="2600" b="1" dirty="0" err="1">
                <a:solidFill>
                  <a:schemeClr val="accent4">
                    <a:lumMod val="10000"/>
                  </a:schemeClr>
                </a:solidFill>
              </a:rPr>
              <a:t>тативных</a:t>
            </a: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 занятий и внеклассных мероприятий</a:t>
            </a:r>
            <a:endParaRPr lang="ru-RU" sz="2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313" y="2786063"/>
            <a:ext cx="8786812" cy="178593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2. Приобщение учащихся к духовной культуре 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родного края, воспитание высоконравственной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личности, развитие в детях ответственности, 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уважения к национальным обычаям и традициям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4313" y="4929188"/>
            <a:ext cx="8786812" cy="150018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  <a:latin typeface="Arial Cyr"/>
              </a:rPr>
              <a:t>3. Воспитание культуры межнационального общения, 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  <a:latin typeface="Arial Cyr"/>
              </a:rPr>
              <a:t>понимания нравственно-социальной дружбы с 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  <a:latin typeface="Arial Cyr"/>
              </a:rPr>
              <a:t>людьми разных национальностей</a:t>
            </a:r>
            <a:endParaRPr lang="ru-RU" sz="2600" dirty="0">
              <a:solidFill>
                <a:schemeClr val="accent4">
                  <a:lumMod val="10000"/>
                </a:schemeClr>
              </a:solidFill>
              <a:latin typeface="Arial Cy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5" y="714375"/>
            <a:ext cx="8786813" cy="15716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14350" indent="-514350"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4. Создание системы духовно-нравственных </a:t>
            </a:r>
          </a:p>
          <a:p>
            <a:pPr marL="514350" indent="-514350"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  мероприятий как средства гармоничного развития </a:t>
            </a:r>
          </a:p>
          <a:p>
            <a:pPr marL="514350" indent="-514350"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  личности и разумного использования свободного </a:t>
            </a:r>
          </a:p>
          <a:p>
            <a:pPr marL="514350" indent="-514350"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  времени</a:t>
            </a:r>
            <a:endParaRPr lang="ru-RU" sz="2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75" y="2643188"/>
            <a:ext cx="8786813" cy="178593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5. Создание благоприятного психологического 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  климата в школьном коллективе, здорового образа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  жизни, повышение мотивации и саморегуляции 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</a:rPr>
              <a:t>  у детей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5" y="4786313"/>
            <a:ext cx="8786813" cy="150018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rgbClr val="537DB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  <a:latin typeface="Arial Cyr"/>
              </a:rPr>
              <a:t>6. Формирование модели взаимодействия священ-</a:t>
            </a:r>
          </a:p>
          <a:p>
            <a:pPr>
              <a:defRPr/>
            </a:pPr>
            <a:r>
              <a:rPr lang="ru-RU" sz="2600" b="1" dirty="0" err="1">
                <a:solidFill>
                  <a:schemeClr val="accent4">
                    <a:lumMod val="10000"/>
                  </a:schemeClr>
                </a:solidFill>
                <a:latin typeface="Arial Cyr"/>
              </a:rPr>
              <a:t>ников</a:t>
            </a: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  <a:latin typeface="Arial Cyr"/>
              </a:rPr>
              <a:t>, школы, семьи по духовно-нравственному </a:t>
            </a:r>
          </a:p>
          <a:p>
            <a:pPr>
              <a:defRPr/>
            </a:pPr>
            <a:r>
              <a:rPr lang="ru-RU" sz="2600" b="1" dirty="0">
                <a:solidFill>
                  <a:schemeClr val="accent4">
                    <a:lumMod val="10000"/>
                  </a:schemeClr>
                </a:solidFill>
                <a:latin typeface="Arial Cyr"/>
              </a:rPr>
              <a:t>воспитанию детей и молодежи</a:t>
            </a:r>
            <a:endParaRPr lang="ru-RU" sz="2600" dirty="0">
              <a:solidFill>
                <a:schemeClr val="accent4">
                  <a:lumMod val="10000"/>
                </a:schemeClr>
              </a:solidFill>
              <a:latin typeface="Arial Cy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919191"/>
      </a:dk1>
      <a:lt1>
        <a:srgbClr val="FFFFFF"/>
      </a:lt1>
      <a:dk2>
        <a:srgbClr val="7B00E4"/>
      </a:dk2>
      <a:lt2>
        <a:srgbClr val="FAFD00"/>
      </a:lt2>
      <a:accent1>
        <a:srgbClr val="618FFD"/>
      </a:accent1>
      <a:accent2>
        <a:srgbClr val="00AE00"/>
      </a:accent2>
      <a:accent3>
        <a:srgbClr val="BFAAEF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Cyr" charset="-5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824</TotalTime>
  <Pages>56</Pages>
  <Words>2666</Words>
  <Application>Microsoft Office PowerPoint</Application>
  <PresentationFormat>Экран (4:3)</PresentationFormat>
  <Paragraphs>700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 Cyr</vt:lpstr>
      <vt:lpstr>Arial</vt:lpstr>
      <vt:lpstr>Times New Roman</vt:lpstr>
      <vt:lpstr>Arial Black</vt:lpstr>
      <vt:lpstr>Calibri</vt:lpstr>
      <vt:lpstr>+mj-lt</vt:lpstr>
      <vt:lpstr>default</vt:lpstr>
      <vt:lpstr>Диаграмма Microsoft Office Excel</vt:lpstr>
      <vt:lpstr>Слайд 1</vt:lpstr>
      <vt:lpstr>1. ПРИОРИТЕТНОЕ НАПРАВЛЕНИЕ.  СУТЬ ИНИЦИАТИВЫ</vt:lpstr>
      <vt:lpstr>Слайд 3</vt:lpstr>
      <vt:lpstr>Слайд 4</vt:lpstr>
      <vt:lpstr>Слайд 5</vt:lpstr>
      <vt:lpstr>3. ДИАГНОСТИЧЕСКИЙ ЭТАП</vt:lpstr>
      <vt:lpstr>4. ПРОГНОСТИЧЕСКИЙ ЭТАП</vt:lpstr>
      <vt:lpstr>ЗАДАЧИ</vt:lpstr>
      <vt:lpstr>Слайд 9</vt:lpstr>
      <vt:lpstr> ПРОГНОЗИРУЕМЫЕ РЕЗУЛЬТАТЫ</vt:lpstr>
      <vt:lpstr>5. ОРГАНИЗАЦИОННЫЙ ЭТАП</vt:lpstr>
      <vt:lpstr>РЕСУРСНОЕ ОБЕСПЕЧЕНИЕ</vt:lpstr>
      <vt:lpstr>НАУЧНО-МЕТОДИЧЕСКОЕ ОБЕСПЕЧЕНИЕ</vt:lpstr>
      <vt:lpstr>6. ОСНОВНЫЕ ЭТАПЫ И ПРОГНОЗИРУЕМЫЕ  РЕЗУЛЬТАТЫ</vt:lpstr>
      <vt:lpstr>Слайд 15</vt:lpstr>
      <vt:lpstr>7. ПРАКТИЧЕСКИЙ  ЭТАП</vt:lpstr>
      <vt:lpstr>7.1. ПЛАН РЕАЛИЗАЦИИ ЭКСПЕРИМЕНТА ПО УЧЕБНО-МЕТОДИЧЕСКОМУ НАПРАВЛЕНИЮ</vt:lpstr>
      <vt:lpstr>Слайд 18</vt:lpstr>
      <vt:lpstr> 7.2. ПЛАН РЕАЛИЗАЦИИ ПРОЕКТА ПО КУБАНОВЕДЕНИЮ </vt:lpstr>
      <vt:lpstr>Слайд 20</vt:lpstr>
      <vt:lpstr>Слайд 21</vt:lpstr>
      <vt:lpstr>  7.3. ПЛАН РЕАЛИЗАЦИИ ЭКСПЕРИМЕНТА ПО ОНОВАМ ПРАВОСЛАВНОЙ КУЛЬТУРЫ  </vt:lpstr>
      <vt:lpstr>Слайд 23</vt:lpstr>
      <vt:lpstr>Слайд 24</vt:lpstr>
      <vt:lpstr> 7.4. ПЛАН РЕАЛИЗАЦИИ ЭКСПЕРИМЕНТА ПО СЕМЕЙНОМУ ВОСПИТАНИЮ </vt:lpstr>
      <vt:lpstr>Слайд 26</vt:lpstr>
      <vt:lpstr> 7.5. ПЛАН РЕАЛИЗАЦИИ ЭКСПЕРИМЕНТА ПО НРАВСТВЕННОМУ ВОСПИТАНИЮ </vt:lpstr>
      <vt:lpstr>Слайд 28</vt:lpstr>
      <vt:lpstr>ПОЕЗДКА К СВЯТОМУ ИСТОЧНИКУ В ХОДЖОХ</vt:lpstr>
      <vt:lpstr>Слайд 30</vt:lpstr>
      <vt:lpstr>Слайд 31</vt:lpstr>
      <vt:lpstr>Слайд 32</vt:lpstr>
      <vt:lpstr>8. ОБОБЩАЮЩИЙ ЭТАП</vt:lpstr>
      <vt:lpstr>9. ЗНАЧЕНИЕ ОЖИДАЕМЫХ РЕЗУЛЬТАТОВ ДЛЯ СОВЕРШЕНСТВОВАНИЯ ВОСПИТАТЕЛЬНОЙ СИСТЕМЫ ПО ДУХОВНО-НРАВСТВЕННОМУ  ВОСПИТАНИЮ ДЕТЕЙ И МОЛОДЕЖИ </vt:lpstr>
      <vt:lpstr>Слайд 35</vt:lpstr>
      <vt:lpstr>Слайд 36</vt:lpstr>
      <vt:lpstr>10. НЕОБХОДИМЫЕ УСЛОВИЯ ПРОВЕДЕНИЯ ЭКСПЕРИМЕНТА </vt:lpstr>
      <vt:lpstr>Слайд 38</vt:lpstr>
      <vt:lpstr>11. ФОРМЫ КОНТРОЛЯ РЕЗУЛЬТАТОВ ЭКСПЕРИМЕНТА </vt:lpstr>
      <vt:lpstr>Достоверность результатов эксперимента будет подтверждаться специальной системой различных видов исследования, содержание и характер которых подлежит согласованию педагогов школы, Православной церкви, отделом культуры по делам молодежи.</vt:lpstr>
      <vt:lpstr>12. ПРЕДЛОЖЕНИЯ ПО ВОЗМОЖНОМУ РАСПРОСТРАНЕНИЮ  ЭКСПЕРИМЕНТА В СИСТЕМЕ ОБРАЗОВАНИЯ РАЙОНА </vt:lpstr>
      <vt:lpstr>МОУСОШ № 9 отмечает исключительную значимость проблемы духовно-нравственного воспитания детей и молодежи на основах Православной культуры и                               истории              казачества Кубани. Решить проблему духовно-нравственного воспитания детей и молодежи можно только на основе взаимодействия усилий специалистов разного профиля: педагогов, служителей церкви, работников культуры, педагогов дополнительного образования.   Мы считаем, что Управление образования Администрации МО Апшеронский район может расширить систему работы по духовно-нравственному воспитанию детей и молодежи.</vt:lpstr>
      <vt:lpstr>Для этого необходимо:</vt:lpstr>
      <vt:lpstr>Считаем, что данная проблема имеет универсальный характер, а ее результаты применимы для многих образовательных учреждений системы образования Апшеронского района </vt:lpstr>
    </vt:vector>
  </TitlesOfParts>
  <Company>BGS SmartCard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subject>титульный лист презентации</dc:subject>
  <dc:creator>Leonid Delberg</dc:creator>
  <cp:lastModifiedBy>ЕфимкаFM</cp:lastModifiedBy>
  <cp:revision>320</cp:revision>
  <cp:lastPrinted>1997-09-10T14:18:14Z</cp:lastPrinted>
  <dcterms:created xsi:type="dcterms:W3CDTF">1999-05-16T16:49:12Z</dcterms:created>
  <dcterms:modified xsi:type="dcterms:W3CDTF">2013-01-30T16:52:40Z</dcterms:modified>
</cp:coreProperties>
</file>