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9" r:id="rId4"/>
    <p:sldId id="258" r:id="rId5"/>
    <p:sldId id="257" r:id="rId6"/>
    <p:sldId id="261" r:id="rId7"/>
    <p:sldId id="271" r:id="rId8"/>
    <p:sldId id="274" r:id="rId9"/>
    <p:sldId id="262" r:id="rId10"/>
    <p:sldId id="277" r:id="rId11"/>
    <p:sldId id="275" r:id="rId12"/>
    <p:sldId id="270" r:id="rId13"/>
    <p:sldId id="278" r:id="rId14"/>
    <p:sldId id="265" r:id="rId15"/>
    <p:sldId id="272" r:id="rId16"/>
    <p:sldId id="276" r:id="rId17"/>
    <p:sldId id="263" r:id="rId18"/>
    <p:sldId id="279" r:id="rId19"/>
    <p:sldId id="264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488F-E0FF-47CF-85C6-CECA512E932D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FB3B-C50B-45A5-8C15-05E194236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B72E-C6A6-4735-A2B7-AC7E4DA70371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A934-071B-4D27-952E-87533F135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5CB5-A1FF-496C-935C-7E55BF9AE7E0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68E9F-53CA-46F7-8D01-1E4A4F0DC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21CA-7970-45B0-80A6-DBF63C8EEB7D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F05FE-72EB-4982-96C4-29BBB8CDC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82D8-39B4-43D9-AE9C-37DF1016F9A6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B439-4733-4799-8EEF-3C41A50FE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BEA5-82C3-4033-9B2F-B24B51E08B97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5477-0EC4-4575-9FDA-24AD98FF9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5568-9381-4637-8911-EC598BAAFAED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5C9CD-15F0-403A-B6FC-9138DC589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BE68B-1486-45C9-A363-78530EC1D1C7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CCC92-8ED0-4796-A69A-4CF3209AF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530FD-A678-4980-9AB1-026B8297DCEA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AA6E-AD3D-453B-A17F-AD99B37A6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7041-4A2E-40CD-9433-F6F2B56D89C7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4148C-64D9-4D2C-B8C1-294C55D06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93D7-C831-4CD2-B54E-4AB87A61B9D6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083C-ECB5-4DC1-9D17-5074039C4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51FD4-1E8D-4850-87FA-3C29BEDDB77D}" type="datetimeFigureOut">
              <a:rPr lang="ru-RU"/>
              <a:pPr>
                <a:defRPr/>
              </a:pPr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FFBEDA-DAC6-428A-A801-9B856B02F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x_2ed080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643570" y="5934670"/>
            <a:ext cx="4071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Учитель математики</a:t>
            </a:r>
          </a:p>
          <a:p>
            <a:r>
              <a:rPr lang="ru-RU" b="1" dirty="0" smtClean="0"/>
              <a:t>Игнатов Роман Сергеевич</a:t>
            </a:r>
          </a:p>
          <a:p>
            <a:r>
              <a:rPr lang="ru-RU" b="1" dirty="0" smtClean="0"/>
              <a:t>МБОУ «</a:t>
            </a:r>
            <a:r>
              <a:rPr lang="ru-RU" b="1" dirty="0" err="1" smtClean="0"/>
              <a:t>Криушинская</a:t>
            </a:r>
            <a:r>
              <a:rPr lang="ru-RU" b="1" dirty="0" smtClean="0"/>
              <a:t> СОШ»</a:t>
            </a: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785918" y="228599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43174" y="228599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-1714500" y="5842000"/>
            <a:ext cx="741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В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369888" y="7500938"/>
            <a:ext cx="739776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А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00430" y="228599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357686" y="228599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214942" y="228599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072198" y="228599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929454" y="228599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500563" y="7358063"/>
            <a:ext cx="741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В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9858375" y="2500313"/>
            <a:ext cx="741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И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9644063" y="4500563"/>
            <a:ext cx="741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Л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0501313" y="3786188"/>
            <a:ext cx="741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О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-1571625" y="1500188"/>
            <a:ext cx="741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Н</a:t>
            </a:r>
          </a:p>
        </p:txBody>
      </p:sp>
      <p:pic>
        <p:nvPicPr>
          <p:cNvPr id="11294" name="Рисунок 8" descr="dis9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50" y="3738563"/>
            <a:ext cx="1873250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3121 L 0.44549 -0.06474 L 0.38646 -0.4883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2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0.00394 L -0.11146 -0.7091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948 C 0.02656 -0.01225 0.05243 -0.01572 0.07882 -0.02034 C 0.09531 -0.02728 0.11545 -0.02797 0.13264 -0.03121 C 0.13941 -0.03398 0.14497 -0.03607 0.15243 -0.03768 C 0.17899 -0.04994 0.19774 -0.0578 0.22622 -0.06173 C 0.24097 -0.06705 0.2566 -0.07052 0.27222 -0.0726 C 0.28958 -0.07745 0.30747 -0.07815 0.32465 -0.0837 C 0.33351 -0.0867 0.3401 -0.0904 0.34931 -0.09225 C 0.37569 -0.10659 0.3375 -0.0867 0.36719 -0.09896 C 0.39115 -0.1089 0.35451 -0.09849 0.38194 -0.10543 C 0.38733 -0.11005 0.39236 -0.11144 0.39844 -0.11422 C 0.40434 -0.12555 0.41372 -0.13225 0.41979 -0.14265 C 0.43281 -0.16485 0.44219 -0.19052 0.45747 -0.21017 C 0.45903 -0.21687 0.46076 -0.22358 0.46233 -0.23005 C 0.46128 -0.25595 0.46146 -0.27375 0.45243 -0.29549 C 0.44358 -0.31676 0.45035 -0.30381 0.44097 -0.31075 C 0.4375 -0.31329 0.43455 -0.31653 0.43125 -0.3193 C 0.42951 -0.32069 0.42622 -0.3237 0.42622 -0.32346 C 0.41823 -0.34081 0.42865 -0.32092 0.41806 -0.33456 C 0.41667 -0.33641 0.41615 -0.33919 0.41476 -0.34127 C 0.39774 -0.36693 0.41146 -0.34127 0.39844 -0.36739 C 0.39531 -0.37364 0.39479 -0.38289 0.39184 -0.38936 C 0.38941 -0.39468 0.38646 -0.39953 0.38368 -0.40462 C 0.37934 -0.41271 0.37847 -0.42057 0.37378 -0.42867 C 0.36927 -0.45341 0.37656 -0.41687 0.36719 -0.44832 C 0.36615 -0.45179 0.36667 -0.45572 0.36563 -0.45919 C 0.36389 -0.4652 0.36128 -0.47075 0.35903 -0.47653 C 0.35417 -0.48948 0.35208 -0.50312 0.34427 -0.51375 C 0.33993 -0.53109 0.33785 -0.54844 0.33438 -0.56601 C 0.33194 -0.58011 0.32743 -0.59352 0.32465 -0.60763 C 0.32292 -0.61641 0.32188 -0.6252 0.31979 -0.63375 C 0.31875 -0.65133 0.31059 -0.69757 0.32465 -0.71029 C 0.32656 -0.71792 0.32951 -0.72161 0.32951 -0.72994 " pathEditMode="relative" rAng="0" ptsTypes="ffffffffffffffffffffffffffffffff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0.00694 C 0.01892 0.30058 0.03159 0.59445 -0.03125 0.65988 C -0.0941 0.72532 -0.27917 0.43815 -0.37066 0.4 C -0.46216 0.36185 -0.54254 0.49757 -0.58056 0.43052 C -0.61858 0.36347 -0.60868 0.18081 -0.59861 -0.00162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4971E-6 C -0.05539 -0.30035 -0.11059 -0.60046 -0.19011 -0.64855 C -0.26962 -0.69665 -0.37327 -0.49248 -0.47691 -0.28832 " pathEditMode="relative" ptsTypes="a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023 L -0.4842 -0.1891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C 0.41406 -0.07222 0.82812 -0.14421 0.98333 -0.11783 C 1.13854 -0.09144 1.03507 0.0331 0.93177 0.15787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4Xa6J1MYu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313" y="642938"/>
            <a:ext cx="5916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 третьей «тройке» игроков</a:t>
            </a:r>
            <a:endParaRPr lang="ru-RU" sz="360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14313" y="2857500"/>
            <a:ext cx="8715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означает слово «градус»?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428728" y="157161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85984" y="157161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43240" y="157161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00496" y="157161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857752" y="157161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715008" y="157161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572264" y="1571612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Текст 3"/>
          <p:cNvSpPr txBox="1">
            <a:spLocks/>
          </p:cNvSpPr>
          <p:nvPr/>
        </p:nvSpPr>
        <p:spPr bwMode="auto">
          <a:xfrm>
            <a:off x="1428750" y="-1357313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dirty="0">
                <a:latin typeface="+mn-lt"/>
                <a:cs typeface="+mn-cs"/>
              </a:rPr>
              <a:t>С</a:t>
            </a:r>
          </a:p>
        </p:txBody>
      </p:sp>
      <p:sp>
        <p:nvSpPr>
          <p:cNvPr id="13" name="Текст 3"/>
          <p:cNvSpPr txBox="1">
            <a:spLocks/>
          </p:cNvSpPr>
          <p:nvPr/>
        </p:nvSpPr>
        <p:spPr bwMode="auto">
          <a:xfrm>
            <a:off x="2571750" y="-1428750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dirty="0">
                <a:latin typeface="+mn-lt"/>
                <a:cs typeface="+mn-cs"/>
              </a:rPr>
              <a:t>Т</a:t>
            </a:r>
          </a:p>
        </p:txBody>
      </p:sp>
      <p:sp>
        <p:nvSpPr>
          <p:cNvPr id="14" name="Текст 3"/>
          <p:cNvSpPr txBox="1">
            <a:spLocks/>
          </p:cNvSpPr>
          <p:nvPr/>
        </p:nvSpPr>
        <p:spPr bwMode="auto">
          <a:xfrm>
            <a:off x="-1428750" y="3571875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dirty="0">
                <a:latin typeface="+mn-lt"/>
                <a:cs typeface="+mn-cs"/>
              </a:rPr>
              <a:t>У</a:t>
            </a:r>
          </a:p>
        </p:txBody>
      </p:sp>
      <p:sp>
        <p:nvSpPr>
          <p:cNvPr id="15" name="Текст 3"/>
          <p:cNvSpPr txBox="1">
            <a:spLocks/>
          </p:cNvSpPr>
          <p:nvPr/>
        </p:nvSpPr>
        <p:spPr bwMode="auto">
          <a:xfrm>
            <a:off x="10001250" y="3000375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dirty="0">
                <a:latin typeface="+mn-lt"/>
                <a:cs typeface="+mn-cs"/>
              </a:rPr>
              <a:t>П</a:t>
            </a:r>
          </a:p>
        </p:txBody>
      </p:sp>
      <p:sp>
        <p:nvSpPr>
          <p:cNvPr id="16" name="Текст 3"/>
          <p:cNvSpPr txBox="1">
            <a:spLocks/>
          </p:cNvSpPr>
          <p:nvPr/>
        </p:nvSpPr>
        <p:spPr bwMode="auto">
          <a:xfrm>
            <a:off x="10001250" y="5572125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dirty="0">
                <a:latin typeface="+mn-lt"/>
                <a:cs typeface="+mn-cs"/>
              </a:rPr>
              <a:t>Е</a:t>
            </a:r>
          </a:p>
        </p:txBody>
      </p:sp>
      <p:sp>
        <p:nvSpPr>
          <p:cNvPr id="17" name="Текст 3"/>
          <p:cNvSpPr txBox="1">
            <a:spLocks/>
          </p:cNvSpPr>
          <p:nvPr/>
        </p:nvSpPr>
        <p:spPr bwMode="auto">
          <a:xfrm>
            <a:off x="7500938" y="7358063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dirty="0">
                <a:latin typeface="+mn-lt"/>
                <a:cs typeface="+mn-cs"/>
              </a:rPr>
              <a:t>Н</a:t>
            </a:r>
          </a:p>
        </p:txBody>
      </p:sp>
      <p:sp>
        <p:nvSpPr>
          <p:cNvPr id="18" name="Текст 3"/>
          <p:cNvSpPr txBox="1">
            <a:spLocks/>
          </p:cNvSpPr>
          <p:nvPr/>
        </p:nvSpPr>
        <p:spPr bwMode="auto">
          <a:xfrm>
            <a:off x="1928813" y="7286625"/>
            <a:ext cx="714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6600" dirty="0">
                <a:latin typeface="+mn-lt"/>
                <a:cs typeface="+mn-cs"/>
              </a:rPr>
              <a:t>Ь</a:t>
            </a:r>
          </a:p>
        </p:txBody>
      </p:sp>
      <p:pic>
        <p:nvPicPr>
          <p:cNvPr id="14366" name="Picture 6" descr="C:\Documents and Settings\Admin\Мои документы\Мики маус\MKmouse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929063"/>
            <a:ext cx="178593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5" descr="C:\Documents and Settings\Admin\Мои документы\Мики маус\MNmouse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286250"/>
            <a:ext cx="19288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6.24277E-6 L 5.55556E-7 0.45111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0509 C 0.24653 0.08601 0.48542 0.17711 0.48004 0.25434 C 0.47466 0.33225 0.22483 0.39561 -0.025 0.45965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77457E-6 L 0.504 -0.26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4624E-7 C -0.13542 0.16855 -0.27066 0.33734 -0.41962 0.3822 C -0.56858 0.42705 -0.91441 0.31237 -0.89341 0.26867 C -0.8724 0.22497 -0.33247 0.19584 -0.29341 0.12023 C -0.25434 0.04462 -0.59809 -0.13457 -0.65903 -0.18543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301 L -0.55399 -0.552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C 0.06198 -0.23468 0.12413 -0.46936 0.09184 -0.60462 C 0.05955 -0.73988 -0.06702 -0.77595 -0.19341 -0.81202 " pathEditMode="relative" ptsTypes="a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2948E-6 L 0.51181 -0.80763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428625" y="2071688"/>
            <a:ext cx="87153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Назовите  страну-родину арабских цифр, с помощью которых ведется современная запись чисел</a:t>
            </a: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0" y="360363"/>
            <a:ext cx="9144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со зрителями</a:t>
            </a:r>
            <a:endParaRPr lang="ru-RU" sz="66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428860" y="2357430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00430" y="2357430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72000" y="2357430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715008" y="2357430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86578" y="2357430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714500" y="-1285875"/>
            <a:ext cx="7524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И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00563" y="7286625"/>
            <a:ext cx="7572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Н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500438" y="7072313"/>
            <a:ext cx="7635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Д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929313" y="7143750"/>
            <a:ext cx="7016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Я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6286500" y="-1428750"/>
            <a:ext cx="714375" cy="1000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6600" smtClean="0"/>
              <a:t>И</a:t>
            </a:r>
          </a:p>
        </p:txBody>
      </p:sp>
      <p:pic>
        <p:nvPicPr>
          <p:cNvPr id="16406" name="Рисунок 13" descr="dis14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789363"/>
            <a:ext cx="2103437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10916E-6 L -0.05659 0.564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2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5 0.00277 C 0.14132 -0.03144 0.27135 -0.0652 0.28368 0.02659 C 0.296 0.11838 0.11718 0.46451 0.08524 0.5526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8673 L -0.09913 -0.70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2081 L 0.11736 -0.684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64385E-6 L 0.10052 -0.6847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4Xa6J1MYu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14313" y="1285875"/>
            <a:ext cx="87153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Науку об измерении расстояний, площадей, объемов, свойств различных геометрических фигур греки называли геометрией. Что означает в переводе с греческого слово «геометрия»?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76200"/>
            <a:ext cx="9144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Финал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85720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42976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000232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857488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14744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0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429256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286512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143768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8001024" y="2071678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14438" y="-1428750"/>
            <a:ext cx="658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360363" algn="l"/>
              </a:tabLst>
            </a:pPr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Е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500688" y="-1428750"/>
            <a:ext cx="658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Е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786188" y="-1428750"/>
            <a:ext cx="658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Е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072438" y="-1500188"/>
            <a:ext cx="658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Е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-1285875" y="0"/>
            <a:ext cx="658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360363" algn="l"/>
              </a:tabLst>
            </a:pPr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З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9715500" y="3714750"/>
            <a:ext cx="8366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360363" algn="l"/>
              </a:tabLst>
            </a:pPr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М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643688" y="-1428750"/>
            <a:ext cx="8366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360363" algn="l"/>
              </a:tabLst>
            </a:pPr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М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143000" y="7215188"/>
            <a:ext cx="758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Л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9572625" y="6858000"/>
            <a:ext cx="6508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360363" algn="l"/>
              </a:tabLst>
            </a:pPr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Р</a:t>
            </a:r>
            <a:endParaRPr lang="ru-RU" sz="6600">
              <a:latin typeface="Tahoma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9858375" y="285750"/>
            <a:ext cx="7524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360363" algn="l"/>
              </a:tabLst>
            </a:pPr>
            <a:r>
              <a:rPr lang="ru-RU" sz="6600">
                <a:solidFill>
                  <a:srgbClr val="000000"/>
                </a:solidFill>
                <a:latin typeface="Tahoma" pitchFamily="34" charset="0"/>
              </a:rPr>
              <a:t>И</a:t>
            </a:r>
            <a:endParaRPr lang="ru-RU" sz="6600">
              <a:latin typeface="Tahoma" pitchFamily="34" charset="0"/>
            </a:endParaRPr>
          </a:p>
        </p:txBody>
      </p:sp>
      <p:pic>
        <p:nvPicPr>
          <p:cNvPr id="19498" name="Рисунок 20" descr="dis68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0"/>
            <a:ext cx="34401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526E-6 L 3.88889E-6 0.53503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526E-6 L 3.88889E-6 0.53503 " pathEditMode="relative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526E-6 L 3.88889E-6 0.53503 " pathEditMode="relative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526E-6 L 3.88889E-6 0.53503 " pathEditMode="relative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0.01573 C 0.30191 0.0074 0.59774 -0.00069 0.62725 0.05087 C 0.65677 0.10243 0.41979 0.21411 0.18298 0.32578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50867E-6 C -0.39063 0.05919 -0.78125 0.11861 -0.92136 0.08069 C -1.06146 0.04277 -0.95122 -0.09225 -0.84097 -0.22705 " pathEditMode="relative" ptsTypes="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0.00809 C -0.125 0.04786 -0.25712 0.08786 -0.29618 0.17411 C -0.33524 0.26035 -0.28125 0.39283 -0.22725 0.52555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56647E-6 L 0.19687 -0.73434 " pathEditMode="relative" ptsTypes="AA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3.00578E-6 L -0.35452 -0.68185 " pathEditMode="relative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58382E-6 C -0.39739 -0.05664 -0.79479 -0.11306 -0.86718 0.01318 C -0.93958 0.13943 -0.52916 0.71561 -0.43437 0.75769 C -0.33958 0.79977 -0.31892 0.53295 -0.29826 0.26636 " pathEditMode="relative" rAng="0" ptsTypes="aa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" y="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8" descr="i78394287_10437_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500188"/>
            <a:ext cx="3571875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-714375" y="2714625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Первая русская женщина математик? 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3127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Суперигра</a:t>
            </a:r>
            <a:endParaRPr lang="ru-RU" sz="60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14375" y="1357313"/>
            <a:ext cx="7673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6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5,2 </a:t>
            </a:r>
            <a:r>
              <a:rPr lang="ru-RU" sz="6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6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(4,8х </a:t>
            </a:r>
            <a:r>
              <a:rPr lang="ru-RU" sz="6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6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7,1) = 15,1</a:t>
            </a:r>
            <a:endParaRPr lang="ru-RU" sz="72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4313" y="4714875"/>
            <a:ext cx="8702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5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16,2+(7,7</a:t>
            </a:r>
            <a:r>
              <a:rPr lang="en-US" sz="5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ru-RU" sz="5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5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16,2) </a:t>
            </a:r>
            <a:r>
              <a:rPr lang="ru-RU" sz="5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5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0,7</a:t>
            </a:r>
            <a:r>
              <a:rPr lang="en-US" sz="5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ru-RU" sz="5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42</a:t>
            </a:r>
            <a:endParaRPr lang="ru-RU" sz="66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Отборочный тур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3357554" y="2214554"/>
            <a:ext cx="642942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4282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-857250" y="4714875"/>
            <a:ext cx="638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cs typeface="Times New Roman" pitchFamily="18" charset="0"/>
              </a:rPr>
              <a:t>К</a:t>
            </a:r>
            <a:endParaRPr lang="ru-RU" sz="6000">
              <a:latin typeface="Tahoma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00100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785918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571736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071934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-857250" y="2714625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о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857752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5643570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429388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7215206" y="2214554"/>
            <a:ext cx="714380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001024" y="2214554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429750" y="214313"/>
            <a:ext cx="5889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в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9644063" y="1500188"/>
            <a:ext cx="234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ahoma" pitchFamily="34" charset="0"/>
              </a:rPr>
              <a:t>в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429750" y="3500438"/>
            <a:ext cx="5889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а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9644063" y="3071813"/>
            <a:ext cx="5889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а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9644063" y="6072188"/>
            <a:ext cx="3746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rgbClr val="000000"/>
                </a:solidFill>
              </a:rPr>
              <a:t>к</a:t>
            </a:r>
            <a:endParaRPr lang="ru-RU" sz="6000">
              <a:latin typeface="Tahoma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928813" y="7143750"/>
            <a:ext cx="541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ahoma" pitchFamily="34" charset="0"/>
              </a:rPr>
              <a:t>л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357563" y="7286625"/>
            <a:ext cx="541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ahoma" pitchFamily="34" charset="0"/>
              </a:rPr>
              <a:t>е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857750" y="7215188"/>
            <a:ext cx="5413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ahoma" pitchFamily="34" charset="0"/>
              </a:rPr>
              <a:t>я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643813" y="7358063"/>
            <a:ext cx="541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ahoma" pitchFamily="34" charset="0"/>
              </a:rPr>
              <a:t>с</a:t>
            </a:r>
          </a:p>
        </p:txBody>
      </p:sp>
      <p:pic>
        <p:nvPicPr>
          <p:cNvPr id="21550" name="Рисунок 26" descr="e70646c7d14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3714750"/>
            <a:ext cx="200501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1" name="Рисунок 31" descr="fe564bf1905d323ab22b8ff77c1e8ee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3786188"/>
            <a:ext cx="271462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35 0.00092 C 0.21302 0.03584 0.37986 0.07099 0.421 0.05851 C 0.46215 0.04625 0.33767 -0.02914 0.2927 -0.07285 C 0.24757 -0.11633 0.17934 -0.15703 0.15104 -0.20236 C 0.12274 -0.24769 0.12257 -0.29626 0.12257 -0.3445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64 -0.07123 C -0.40711 -0.04116 -0.78472 -0.0111 -0.83541 -0.08996 C -0.88611 -0.16859 -0.60937 -0.35592 -0.33264 -0.54301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7331 C 0.03003 -0.18941 0.05972 -0.30573 0.1677 -0.3432 C 0.27569 -0.3802 0.64201 -0.34551 0.64861 -0.29741 C 0.6552 -0.2493 0.4309 -0.15171 0.20677 -0.05388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6915 C -0.0349 0.38274 -0.06979 0.69657 -0.13559 0.79509 C -0.20139 0.89384 -0.32969 0.69565 -0.39445 0.65934 C -0.4592 0.62234 -0.45313 0.63344 -0.52465 0.57516 C -0.59618 0.51642 -0.77344 0.35291 -0.82327 0.30851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" y="41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7123 C -0.171 0.12234 -0.34149 0.17461 -0.43073 0.25069 C -0.51996 0.32678 -0.53663 0.48982 -0.53541 0.52752 C -0.53385 0.56637 -0.4243 0.54648 -0.421 0.47988 C -0.41805 0.41374 -0.46718 0.27151 -0.51649 0.12951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2544 C 0.00937 0.12997 0.0191 0.23474 -0.06094 0.28099 C -0.1408 0.32724 -0.36597 0.37766 -0.47882 0.3025 C -0.59149 0.22757 -0.69393 -0.09019 -0.73663 -0.16836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" y="7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1457 C -0.08976 0.16559 -0.17952 0.3173 -0.22171 0.29648 C -0.26389 0.27636 -0.25868 0.08487 -0.25313 -0.10592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139 C 0.04063 0.05528 0.08143 0.10916 0.09618 -0.0111 C 0.11111 -0.13136 0.08993 -0.60199 0.08872 -0.71993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05273E-7 L -0.20798 -0.7303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8 0.05504 C 0.16337 0.0888 0.30157 0.1228 0.28421 0.05134 C 0.26684 -0.02012 -0.09218 -0.247 -0.07882 -0.37373 C -0.06545 -0.50047 0.29098 -0.65357 0.36493 -0.70953 " pathEditMode="relative" rAng="0" ptsTypes="aaaA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45 0.03214 C 0.06424 0.10569 0.11354 0.17946 0.12257 0.00578 C 0.13195 -0.16767 0.03299 -0.86887 0.07066 -1.00948 C 0.10781 -1.15009 0.31719 -0.89038 0.34757 -0.83835 C 0.37813 -0.78631 0.2849 -0.72063 0.25313 -0.69773 C 0.22136 -0.67368 0.18854 -0.68571 0.15556 -0.69773 " pathEditMode="relative" rAng="0" ptsTypes="aaaa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5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6700" algn="ctr"/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Таня купила в магазине яйца и положила их в небольшую корзиночку. По дороге домой она сообразила, что число яиц делится и на 2, и на 3, и на 5, и на 10, и на 15.Сколько яиц купила Таня</a:t>
            </a:r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indent="266700" algn="ctr"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 Верхоглядкин поднял руку самый первый. Когда его спросили, он с гордым видом ответил:</a:t>
            </a:r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indent="266700" algn="ctr"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Эта задача не имеет решения. Чтобы найти число яиц, надо перемножить числа 2, 3, 5, 10, 15. Получится - 4500 яиц. Разве может в одной корзинке поместиться столько яиц?</a:t>
            </a:r>
            <a:endParaRPr lang="ru-RU" sz="1200" b="1">
              <a:ea typeface="Calibri" pitchFamily="34" charset="0"/>
              <a:cs typeface="Times New Roman" pitchFamily="18" charset="0"/>
            </a:endParaRPr>
          </a:p>
          <a:p>
            <a:pPr indent="266700" algn="ctr" eaLnBrk="0" hangingPunct="0"/>
            <a:r>
              <a:rPr 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вы, ребята, согласны с его решением? Кто скажет, в чем Витя ошибся?</a:t>
            </a:r>
            <a:endParaRPr lang="ru-RU" sz="36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14313" y="1724025"/>
            <a:ext cx="8715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 Верхоглядкин в школу идет 2/5 ч., а из школы 4/10 ч. Как это объяснить?</a:t>
            </a:r>
            <a:endParaRPr lang="ru-RU" sz="54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4313" y="1000125"/>
            <a:ext cx="86439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 Верхоглядкин записывал два числа, находил для каждого из них обратное. Потом умножал все четыре числа. И, странное дело, в произведении всегда получалось число 1. Почему?</a:t>
            </a:r>
            <a:endParaRPr lang="ru-RU" sz="48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714375"/>
            <a:ext cx="5789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 первой «тройке» игроков</a:t>
            </a:r>
            <a:endParaRPr lang="ru-RU" sz="3600">
              <a:solidFill>
                <a:srgbClr val="FFFF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2000250"/>
            <a:ext cx="85725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называется прибор, выполнявший все четыре арифметических действия, который был создан в 1673 г. немецким физиком и математиком Готфридом Вильгельмом Лейбницем?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User\Desktop\115340norm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8358182" y="2357430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429520" y="2357430"/>
            <a:ext cx="785818" cy="136842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786018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28662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57356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14744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572132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500826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643438" y="2357430"/>
            <a:ext cx="785818" cy="1368425"/>
          </a:xfrm>
          <a:prstGeom prst="rect">
            <a:avLst/>
          </a:prstGeom>
          <a:gradFill>
            <a:gsLst>
              <a:gs pos="0">
                <a:schemeClr val="accent4">
                  <a:tint val="15000"/>
                  <a:satMod val="250000"/>
                </a:schemeClr>
              </a:gs>
              <a:gs pos="31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flipH="1">
            <a:off x="1474788" y="7072313"/>
            <a:ext cx="7397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Tahoma" pitchFamily="34" charset="0"/>
              </a:rPr>
              <a:t>А</a:t>
            </a:r>
          </a:p>
        </p:txBody>
      </p:sp>
      <p:sp>
        <p:nvSpPr>
          <p:cNvPr id="8223" name="Прямоугольник 14"/>
          <p:cNvSpPr>
            <a:spLocks noChangeArrowheads="1"/>
          </p:cNvSpPr>
          <p:nvPr/>
        </p:nvSpPr>
        <p:spPr bwMode="auto">
          <a:xfrm>
            <a:off x="9429750" y="5143500"/>
            <a:ext cx="777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М</a:t>
            </a:r>
          </a:p>
        </p:txBody>
      </p:sp>
      <p:sp>
        <p:nvSpPr>
          <p:cNvPr id="8224" name="Прямоугольник 15"/>
          <p:cNvSpPr>
            <a:spLocks noChangeArrowheads="1"/>
          </p:cNvSpPr>
          <p:nvPr/>
        </p:nvSpPr>
        <p:spPr bwMode="auto">
          <a:xfrm>
            <a:off x="3714750" y="7500938"/>
            <a:ext cx="700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И</a:t>
            </a:r>
          </a:p>
        </p:txBody>
      </p:sp>
      <p:sp>
        <p:nvSpPr>
          <p:cNvPr id="8225" name="Прямоугольник 16"/>
          <p:cNvSpPr>
            <a:spLocks noChangeArrowheads="1"/>
          </p:cNvSpPr>
          <p:nvPr/>
        </p:nvSpPr>
        <p:spPr bwMode="auto">
          <a:xfrm>
            <a:off x="5357813" y="7643813"/>
            <a:ext cx="7604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Ф</a:t>
            </a:r>
          </a:p>
        </p:txBody>
      </p:sp>
      <p:sp>
        <p:nvSpPr>
          <p:cNvPr id="8226" name="Прямоугольник 17"/>
          <p:cNvSpPr>
            <a:spLocks noChangeArrowheads="1"/>
          </p:cNvSpPr>
          <p:nvPr/>
        </p:nvSpPr>
        <p:spPr bwMode="auto">
          <a:xfrm>
            <a:off x="2714625" y="-1357313"/>
            <a:ext cx="6334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Т</a:t>
            </a:r>
          </a:p>
        </p:txBody>
      </p:sp>
      <p:sp>
        <p:nvSpPr>
          <p:cNvPr id="8227" name="Прямоугольник 18"/>
          <p:cNvSpPr>
            <a:spLocks noChangeArrowheads="1"/>
          </p:cNvSpPr>
          <p:nvPr/>
        </p:nvSpPr>
        <p:spPr bwMode="auto">
          <a:xfrm>
            <a:off x="9144000" y="-1285875"/>
            <a:ext cx="60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Р</a:t>
            </a:r>
          </a:p>
        </p:txBody>
      </p:sp>
      <p:sp>
        <p:nvSpPr>
          <p:cNvPr id="8228" name="Прямоугольник 19"/>
          <p:cNvSpPr>
            <a:spLocks noChangeArrowheads="1"/>
          </p:cNvSpPr>
          <p:nvPr/>
        </p:nvSpPr>
        <p:spPr bwMode="auto">
          <a:xfrm>
            <a:off x="1643063" y="-1357313"/>
            <a:ext cx="615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Е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42938" y="-1285875"/>
            <a:ext cx="60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Р</a:t>
            </a:r>
          </a:p>
        </p:txBody>
      </p:sp>
      <p:sp>
        <p:nvSpPr>
          <p:cNvPr id="8230" name="Прямоугольник 22"/>
          <p:cNvSpPr>
            <a:spLocks noChangeArrowheads="1"/>
          </p:cNvSpPr>
          <p:nvPr/>
        </p:nvSpPr>
        <p:spPr bwMode="auto">
          <a:xfrm>
            <a:off x="6500813" y="7500938"/>
            <a:ext cx="777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М</a:t>
            </a:r>
          </a:p>
        </p:txBody>
      </p:sp>
      <p:sp>
        <p:nvSpPr>
          <p:cNvPr id="8231" name="Прямоугольник 23"/>
          <p:cNvSpPr>
            <a:spLocks noChangeArrowheads="1"/>
          </p:cNvSpPr>
          <p:nvPr/>
        </p:nvSpPr>
        <p:spPr bwMode="auto">
          <a:xfrm>
            <a:off x="7429500" y="7715250"/>
            <a:ext cx="730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Tahoma" pitchFamily="34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50867E-6 C -0.06753 0.00161 -0.13507 0.00323 -0.16232 -0.10474 C -0.18958 -0.21272 -0.16389 -0.55769 -0.16389 -0.6483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0.01502 C 0.15954 0.05479 0.30086 0.09479 0.3052 0.18751 C 0.30954 0.28023 0.17708 0.42589 0.04461 0.57179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1502 C -0.17326 0.03352 -0.346 0.05225 -0.36093 0.14381 C -0.37586 0.23537 -0.13767 0.49595 -0.09045 0.56508 C -0.04323 0.63421 -0.06024 0.5963 -0.07725 0.55861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457 L -0.19635 -0.719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0277 C 0.05399 -0.1519 0.11129 -0.30081 0.06563 -0.42196 C 0.01997 -0.54312 -0.21996 -0.67838 -0.27708 -0.72971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0.01596 C 0.00903 0.01619 -0.14583 -0.34659 -0.30069 -0.708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36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0786 C -0.25503 0.04763 -0.50538 0.08763 -0.575 0.02543 C -0.64461 -0.03676 -0.5335 -0.20115 -0.42239 -0.36555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56069E-6 L -0.29913 -0.73411 " pathEditMode="relative" ptsTypes="AA">
                                      <p:cBhvr>
                                        <p:cTn id="35" dur="2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4104E-6 C 0.25208 0.04671 0.50434 0.09341 0.59514 0.1896 C 0.68593 0.28625 0.6151 0.43214 0.54427 0.5785 " pathEditMode="relative" ptsTypes="aaA">
                                      <p:cBhvr>
                                        <p:cTn id="40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0624 L 0.52622 0.5854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4" grpId="0"/>
      <p:bldP spid="8224" grpId="0"/>
      <p:bldP spid="8225" grpId="0"/>
      <p:bldP spid="8226" grpId="0"/>
      <p:bldP spid="8228" grpId="0"/>
      <p:bldP spid="22" grpId="0"/>
      <p:bldP spid="8230" grpId="0"/>
      <p:bldP spid="82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4Xa6J1MYu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313" y="642938"/>
            <a:ext cx="5767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 второй «тройке» игроков</a:t>
            </a:r>
            <a:endParaRPr lang="ru-RU" sz="3600">
              <a:solidFill>
                <a:srgbClr val="FFFF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4313" y="2357438"/>
            <a:ext cx="8715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44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каком городе и когда стали впервые измерять углы в градусах?</a:t>
            </a:r>
            <a:endParaRPr lang="ru-RU" sz="54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2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364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Tahoma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45</cp:revision>
  <dcterms:created xsi:type="dcterms:W3CDTF">2012-12-06T18:07:23Z</dcterms:created>
  <dcterms:modified xsi:type="dcterms:W3CDTF">2013-01-26T16:26:23Z</dcterms:modified>
</cp:coreProperties>
</file>