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4" r:id="rId2"/>
    <p:sldId id="265" r:id="rId3"/>
    <p:sldId id="300" r:id="rId4"/>
    <p:sldId id="324" r:id="rId5"/>
    <p:sldId id="325" r:id="rId6"/>
    <p:sldId id="285" r:id="rId7"/>
    <p:sldId id="332" r:id="rId8"/>
    <p:sldId id="316" r:id="rId9"/>
    <p:sldId id="301" r:id="rId10"/>
    <p:sldId id="302" r:id="rId11"/>
    <p:sldId id="317" r:id="rId12"/>
    <p:sldId id="318" r:id="rId13"/>
    <p:sldId id="266" r:id="rId14"/>
    <p:sldId id="267" r:id="rId15"/>
    <p:sldId id="273" r:id="rId16"/>
    <p:sldId id="303" r:id="rId17"/>
    <p:sldId id="323" r:id="rId18"/>
    <p:sldId id="319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746" autoAdjust="0"/>
  </p:normalViewPr>
  <p:slideViewPr>
    <p:cSldViewPr>
      <p:cViewPr>
        <p:scale>
          <a:sx n="70" d="100"/>
          <a:sy n="70" d="100"/>
        </p:scale>
        <p:origin x="-5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6A3CF39-0B93-412F-95EC-9E3AEDC38083}" type="datetimeFigureOut">
              <a:rPr lang="ru-RU"/>
              <a:pPr/>
              <a:t>14.01.2013</a:t>
            </a:fld>
            <a:endParaRPr lang="ru-RU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99D5A54-6EE2-4AAB-8F98-7E089FA4058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EA0B41-F9D3-4364-9B80-8E6699383CF4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6FBF6E-2D7D-49A1-9870-C572F9DC2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70662B-3B14-4315-AC1C-2622A498C0D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0AB36-21F8-4436-951B-3683CC101894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68EA-0473-4473-9332-AA14E1F6B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3C364-3318-4520-A472-9AB7457B93A6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5C37C-31AC-4346-B879-3D24431DE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04870-9FBA-4511-B23D-0B3FD264C3BF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AA73F-435A-4E07-89C1-FE2B1D73C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55711-7DBB-4147-B36A-7EE22EC8C435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FC32-27F7-40FD-8AD9-C937E837F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49B42-03C9-4076-832E-FFA3F0C304B3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8E604-B861-46B2-A830-C1BE2DC56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039BB-EBEA-4C69-BA1D-1EC7C4FEF397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3FCE8-3184-49B2-A434-10B411635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45F1-6730-4161-B033-3DA117D213A9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4BC42-51A1-4044-8935-1A3067C6F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F3FE-F030-4CD5-9E77-DD8B3413A73D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DB368-04D8-4FCE-9ACE-970AB2A20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EC68A-C1F1-4674-BD26-0F8D71276C27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0602A-EB15-4412-846B-94A02D348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EA1EE-E17B-4B7C-9559-0E5A6941CC09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514F7-C703-4BB7-972D-5081068F7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FFBC-FA29-4200-B272-BB70052AED83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8C81-95B6-4B32-A500-C3B491231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F50CAF-D7BA-4CCE-8BC3-4AAFC18FD398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DDCE3B-DDEE-4E59-BCBC-A7569043B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ombudsmanmo.ru/index.files/image00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ombudsmanmo.ru/index.files/image001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chemeClr val="tx1"/>
                </a:solidFill>
              </a:rPr>
              <a:t>г.Дмитров, 2010г.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43188" y="4786313"/>
            <a:ext cx="61214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Беляева Екатерина Валентиновна                                                                                                                       </a:t>
            </a:r>
            <a:r>
              <a:rPr lang="ru-RU" sz="1200">
                <a:latin typeface="Calibri" pitchFamily="34" charset="0"/>
              </a:rPr>
              <a:t>               </a:t>
            </a:r>
          </a:p>
          <a:p>
            <a:pPr algn="r">
              <a:spcBef>
                <a:spcPct val="50000"/>
              </a:spcBef>
            </a:pPr>
            <a:r>
              <a:rPr lang="ru-RU" sz="1200">
                <a:latin typeface="Calibri" pitchFamily="34" charset="0"/>
              </a:rPr>
              <a:t>                                Уполномоченный по защите прав участников образовательного процесса </a:t>
            </a:r>
          </a:p>
          <a:p>
            <a:pPr algn="r">
              <a:spcBef>
                <a:spcPct val="50000"/>
              </a:spcBef>
            </a:pPr>
            <a:r>
              <a:rPr lang="ru-RU" sz="1200">
                <a:latin typeface="Calibri" pitchFamily="34" charset="0"/>
              </a:rPr>
              <a:t>Рогачевской средней общеобразовательной школы</a:t>
            </a:r>
          </a:p>
          <a:p>
            <a:pPr algn="r">
              <a:spcBef>
                <a:spcPct val="50000"/>
              </a:spcBef>
            </a:pPr>
            <a:r>
              <a:rPr lang="ru-RU" sz="1200">
                <a:latin typeface="Calibri" pitchFamily="34" charset="0"/>
              </a:rPr>
              <a:t>Управления образования Администрации</a:t>
            </a:r>
          </a:p>
          <a:p>
            <a:pPr algn="r">
              <a:spcBef>
                <a:spcPct val="50000"/>
              </a:spcBef>
            </a:pPr>
            <a:r>
              <a:rPr lang="ru-RU" sz="1200">
                <a:latin typeface="Calibri" pitchFamily="34" charset="0"/>
              </a:rPr>
              <a:t> Дмитровского муниципального района </a:t>
            </a:r>
          </a:p>
          <a:p>
            <a:pPr algn="r">
              <a:spcBef>
                <a:spcPct val="50000"/>
              </a:spcBef>
            </a:pPr>
            <a:r>
              <a:rPr lang="ru-RU" sz="1200">
                <a:latin typeface="Calibri" pitchFamily="34" charset="0"/>
              </a:rPr>
              <a:t>   Московской области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28625" y="5286375"/>
            <a:ext cx="28797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40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</a:rPr>
              <a:t>E-mail</a:t>
            </a:r>
            <a:r>
              <a:rPr lang="ru-RU" sz="1400">
                <a:latin typeface="Calibri" pitchFamily="34" charset="0"/>
              </a:rPr>
              <a:t>:</a:t>
            </a:r>
            <a:r>
              <a:rPr lang="en-US" sz="1400">
                <a:latin typeface="Calibri" pitchFamily="34" charset="0"/>
              </a:rPr>
              <a:t>dmit-roqa4evo@mail</a:t>
            </a:r>
            <a:r>
              <a:rPr lang="ru-RU" sz="1400">
                <a:latin typeface="Calibri" pitchFamily="34" charset="0"/>
              </a:rPr>
              <a:t>.ru</a:t>
            </a:r>
          </a:p>
        </p:txBody>
      </p:sp>
      <p:grpSp>
        <p:nvGrpSpPr>
          <p:cNvPr id="14340" name="Группа 10"/>
          <p:cNvGrpSpPr>
            <a:grpSpLocks/>
          </p:cNvGrpSpPr>
          <p:nvPr/>
        </p:nvGrpSpPr>
        <p:grpSpPr bwMode="auto">
          <a:xfrm>
            <a:off x="214313" y="0"/>
            <a:ext cx="8642350" cy="6858000"/>
            <a:chOff x="250825" y="179388"/>
            <a:chExt cx="8642350" cy="6480175"/>
          </a:xfrm>
        </p:grpSpPr>
        <p:sp>
          <p:nvSpPr>
            <p:cNvPr id="12" name="Прямоуг. 7"/>
            <p:cNvSpPr>
              <a:spLocks noChangeArrowheads="1"/>
            </p:cNvSpPr>
            <p:nvPr/>
          </p:nvSpPr>
          <p:spPr bwMode="auto">
            <a:xfrm>
              <a:off x="250825" y="179388"/>
              <a:ext cx="8642350" cy="6480175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Линия 8"/>
            <p:cNvSpPr>
              <a:spLocks noChangeShapeType="1"/>
            </p:cNvSpPr>
            <p:nvPr/>
          </p:nvSpPr>
          <p:spPr bwMode="auto">
            <a:xfrm>
              <a:off x="250825" y="6371555"/>
              <a:ext cx="8642350" cy="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785813"/>
            <a:ext cx="32861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\\192.168.1.11\d$\Геральдика\Дмитров П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785813"/>
            <a:ext cx="32146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8625" y="2071688"/>
            <a:ext cx="8072438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400" b="1">
                <a:latin typeface="Times New Roman" pitchFamily="18" charset="0"/>
                <a:cs typeface="Times New Roman" pitchFamily="18" charset="0"/>
              </a:rPr>
              <a:t>Организация взаимодействия  структур, стоящих на защите прав участников образовательного процесса, в Дмитровском муниципальном районе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29063" y="6429375"/>
            <a:ext cx="1700212" cy="214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89454E-6 L -0.1908 -0.3177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1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6 0.03099 L 0.20035 -0.3230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1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4"/>
          <p:cNvSpPr txBox="1">
            <a:spLocks noChangeArrowheads="1"/>
          </p:cNvSpPr>
          <p:nvPr/>
        </p:nvSpPr>
        <p:spPr bwMode="auto">
          <a:xfrm>
            <a:off x="1187450" y="260350"/>
            <a:ext cx="6985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rgbClr val="FF3300"/>
                </a:solidFill>
                <a:latin typeface="Calibri" pitchFamily="34" charset="0"/>
              </a:rPr>
              <a:t>ГЛАВНЫЙ ВОПРОС ДИССКУСИИ</a:t>
            </a:r>
          </a:p>
        </p:txBody>
      </p:sp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1547813" y="1628775"/>
            <a:ext cx="64801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0066FF"/>
                </a:solidFill>
                <a:latin typeface="Calibri" pitchFamily="34" charset="0"/>
              </a:rPr>
              <a:t>«Комендантский час» для лиц моложе 18 лет поможет обществу решить проблему подростковых правонарушений?</a:t>
            </a:r>
            <a:endParaRPr lang="ru-RU" sz="280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33795" name="AutoShape 7"/>
          <p:cNvSpPr>
            <a:spLocks noChangeArrowheads="1"/>
          </p:cNvSpPr>
          <p:nvPr/>
        </p:nvSpPr>
        <p:spPr bwMode="auto">
          <a:xfrm>
            <a:off x="215900" y="6165850"/>
            <a:ext cx="8928100" cy="503238"/>
          </a:xfrm>
          <a:prstGeom prst="leftRightArrow">
            <a:avLst>
              <a:gd name="adj1" fmla="val 50000"/>
              <a:gd name="adj2" fmla="val 3548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796" name="WordArt 8"/>
          <p:cNvSpPr>
            <a:spLocks noChangeArrowheads="1" noChangeShapeType="1" noTextEdit="1"/>
          </p:cNvSpPr>
          <p:nvPr/>
        </p:nvSpPr>
        <p:spPr bwMode="auto">
          <a:xfrm>
            <a:off x="468313" y="4508500"/>
            <a:ext cx="194310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Нет!</a:t>
            </a:r>
          </a:p>
        </p:txBody>
      </p:sp>
      <p:sp>
        <p:nvSpPr>
          <p:cNvPr id="33797" name="WordArt 9"/>
          <p:cNvSpPr>
            <a:spLocks noChangeArrowheads="1" noChangeShapeType="1" noTextEdit="1"/>
          </p:cNvSpPr>
          <p:nvPr/>
        </p:nvSpPr>
        <p:spPr bwMode="auto">
          <a:xfrm>
            <a:off x="6948488" y="4508500"/>
            <a:ext cx="1800225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ДА!</a:t>
            </a:r>
          </a:p>
        </p:txBody>
      </p:sp>
      <p:pic>
        <p:nvPicPr>
          <p:cNvPr id="3379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005263"/>
            <a:ext cx="27463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9"/>
          <p:cNvSpPr txBox="1">
            <a:spLocks noChangeArrowheads="1"/>
          </p:cNvSpPr>
          <p:nvPr/>
        </p:nvSpPr>
        <p:spPr bwMode="auto">
          <a:xfrm>
            <a:off x="1214438" y="357188"/>
            <a:ext cx="671512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800" b="1">
                <a:latin typeface="Times New Roman" pitchFamily="18" charset="0"/>
                <a:cs typeface="Times New Roman" pitchFamily="18" charset="0"/>
              </a:rPr>
              <a:t>Дискуссионный клуб «Открытая школа»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0063" y="2428875"/>
            <a:ext cx="8072437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>
                <a:latin typeface="Times New Roman" pitchFamily="18" charset="0"/>
                <a:cs typeface="Times New Roman" pitchFamily="18" charset="0"/>
              </a:rPr>
              <a:t>Тема семинара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«Поможет ли Закон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№ 148/2009-03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 решить проблему 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подростковых правонарушений?»</a:t>
            </a:r>
          </a:p>
        </p:txBody>
      </p:sp>
      <p:sp>
        <p:nvSpPr>
          <p:cNvPr id="34819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chemeClr val="tx1"/>
                </a:solidFill>
              </a:rPr>
              <a:t>Закон № 148/2009-03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7A782-8C6C-4898-95CB-C8D2032C8D66}" type="slidenum">
              <a:rPr lang="ru-RU"/>
              <a:pPr>
                <a:defRPr/>
              </a:pPr>
              <a:t>11</a:t>
            </a:fld>
            <a:endParaRPr lang="ru-RU"/>
          </a:p>
        </p:txBody>
      </p:sp>
      <p:grpSp>
        <p:nvGrpSpPr>
          <p:cNvPr id="34821" name="Группа 28"/>
          <p:cNvGrpSpPr>
            <a:grpSpLocks/>
          </p:cNvGrpSpPr>
          <p:nvPr/>
        </p:nvGrpSpPr>
        <p:grpSpPr bwMode="auto">
          <a:xfrm>
            <a:off x="250825" y="179388"/>
            <a:ext cx="8642350" cy="6480175"/>
            <a:chOff x="250825" y="179388"/>
            <a:chExt cx="8642350" cy="6480175"/>
          </a:xfrm>
        </p:grpSpPr>
        <p:grpSp>
          <p:nvGrpSpPr>
            <p:cNvPr id="34826" name="Группа 13"/>
            <p:cNvGrpSpPr>
              <a:grpSpLocks/>
            </p:cNvGrpSpPr>
            <p:nvPr/>
          </p:nvGrpSpPr>
          <p:grpSpPr bwMode="auto">
            <a:xfrm>
              <a:off x="250825" y="179388"/>
              <a:ext cx="8642350" cy="6480175"/>
              <a:chOff x="250825" y="179388"/>
              <a:chExt cx="8642350" cy="6480175"/>
            </a:xfrm>
          </p:grpSpPr>
          <p:sp>
            <p:nvSpPr>
              <p:cNvPr id="33" name="Прямоуг. 7"/>
              <p:cNvSpPr>
                <a:spLocks noChangeArrowheads="1"/>
              </p:cNvSpPr>
              <p:nvPr/>
            </p:nvSpPr>
            <p:spPr bwMode="auto">
              <a:xfrm>
                <a:off x="250825" y="179388"/>
                <a:ext cx="8642350" cy="6480175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4" name="Линия 8"/>
              <p:cNvSpPr>
                <a:spLocks noChangeShapeType="1"/>
              </p:cNvSpPr>
              <p:nvPr/>
            </p:nvSpPr>
            <p:spPr bwMode="auto">
              <a:xfrm>
                <a:off x="250825" y="6372225"/>
                <a:ext cx="8642350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pic>
          <p:nvPicPr>
            <p:cNvPr id="348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285728"/>
              <a:ext cx="73072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8" name="Picture 8" descr="\\192.168.1.11\d$\Геральдика\Дмитров П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01024" y="285728"/>
              <a:ext cx="785818" cy="10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2714625"/>
            <a:ext cx="7929563" cy="1285875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Подведение итогов и награждение наиболее активных участников семинара</a:t>
            </a:r>
          </a:p>
        </p:txBody>
      </p:sp>
      <p:sp>
        <p:nvSpPr>
          <p:cNvPr id="35842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chemeClr val="tx1"/>
                </a:solidFill>
              </a:rPr>
              <a:t>Закон № 148/2009-03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7F9AC-91CE-45B3-9037-9DB92A860645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35844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62062"/>
          </a:xfrm>
        </p:spPr>
        <p:txBody>
          <a:bodyPr>
            <a:spAutoFit/>
          </a:bodyPr>
          <a:lstStyle/>
          <a:p>
            <a:r>
              <a:rPr lang="ru-RU" sz="3800" b="1" smtClean="0">
                <a:latin typeface="Times New Roman" pitchFamily="18" charset="0"/>
                <a:cs typeface="Times New Roman" pitchFamily="18" charset="0"/>
              </a:rPr>
              <a:t>Дискуссионный клуб </a:t>
            </a:r>
            <a:br>
              <a:rPr lang="ru-RU" sz="3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smtClean="0">
                <a:latin typeface="Times New Roman" pitchFamily="18" charset="0"/>
                <a:cs typeface="Times New Roman" pitchFamily="18" charset="0"/>
              </a:rPr>
              <a:t>«Открытая школа»</a:t>
            </a:r>
          </a:p>
        </p:txBody>
      </p:sp>
      <p:grpSp>
        <p:nvGrpSpPr>
          <p:cNvPr id="35845" name="Группа 7"/>
          <p:cNvGrpSpPr>
            <a:grpSpLocks/>
          </p:cNvGrpSpPr>
          <p:nvPr/>
        </p:nvGrpSpPr>
        <p:grpSpPr bwMode="auto">
          <a:xfrm>
            <a:off x="250825" y="179388"/>
            <a:ext cx="8642350" cy="6480175"/>
            <a:chOff x="250825" y="179388"/>
            <a:chExt cx="8642350" cy="6480175"/>
          </a:xfrm>
        </p:grpSpPr>
        <p:grpSp>
          <p:nvGrpSpPr>
            <p:cNvPr id="35851" name="Группа 13"/>
            <p:cNvGrpSpPr>
              <a:grpSpLocks/>
            </p:cNvGrpSpPr>
            <p:nvPr/>
          </p:nvGrpSpPr>
          <p:grpSpPr bwMode="auto">
            <a:xfrm>
              <a:off x="250825" y="179388"/>
              <a:ext cx="8642350" cy="6480175"/>
              <a:chOff x="250825" y="179388"/>
              <a:chExt cx="8642350" cy="6480175"/>
            </a:xfrm>
          </p:grpSpPr>
          <p:sp>
            <p:nvSpPr>
              <p:cNvPr id="12" name="Прямоуг. 7"/>
              <p:cNvSpPr>
                <a:spLocks noChangeArrowheads="1"/>
              </p:cNvSpPr>
              <p:nvPr/>
            </p:nvSpPr>
            <p:spPr bwMode="auto">
              <a:xfrm>
                <a:off x="250825" y="179388"/>
                <a:ext cx="8642350" cy="6480175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" name="Линия 8"/>
              <p:cNvSpPr>
                <a:spLocks noChangeShapeType="1"/>
              </p:cNvSpPr>
              <p:nvPr/>
            </p:nvSpPr>
            <p:spPr bwMode="auto">
              <a:xfrm>
                <a:off x="250825" y="6372225"/>
                <a:ext cx="8642350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pic>
          <p:nvPicPr>
            <p:cNvPr id="358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285728"/>
              <a:ext cx="73072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3" name="Picture 8" descr="\\192.168.1.11\d$\Геральдика\Дмитров П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01024" y="285728"/>
              <a:ext cx="785818" cy="10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WordArt 5"/>
          <p:cNvSpPr>
            <a:spLocks noChangeArrowheads="1" noChangeShapeType="1" noTextEdit="1"/>
          </p:cNvSpPr>
          <p:nvPr/>
        </p:nvSpPr>
        <p:spPr bwMode="auto">
          <a:xfrm>
            <a:off x="142875" y="3357563"/>
            <a:ext cx="8748713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Декада правового просвещения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5992"/>
            <a:ext cx="914406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Военно-патриотическое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 воспитание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grpSp>
        <p:nvGrpSpPr>
          <p:cNvPr id="37890" name="Группа 16"/>
          <p:cNvGrpSpPr>
            <a:grpSpLocks/>
          </p:cNvGrpSpPr>
          <p:nvPr/>
        </p:nvGrpSpPr>
        <p:grpSpPr bwMode="auto">
          <a:xfrm>
            <a:off x="250825" y="188913"/>
            <a:ext cx="8642350" cy="6480175"/>
            <a:chOff x="250825" y="179388"/>
            <a:chExt cx="8642350" cy="6480175"/>
          </a:xfrm>
        </p:grpSpPr>
        <p:grpSp>
          <p:nvGrpSpPr>
            <p:cNvPr id="37891" name="Группа 13"/>
            <p:cNvGrpSpPr>
              <a:grpSpLocks/>
            </p:cNvGrpSpPr>
            <p:nvPr/>
          </p:nvGrpSpPr>
          <p:grpSpPr bwMode="auto">
            <a:xfrm>
              <a:off x="250825" y="179388"/>
              <a:ext cx="8642350" cy="6480175"/>
              <a:chOff x="250825" y="179388"/>
              <a:chExt cx="8642350" cy="6480175"/>
            </a:xfrm>
          </p:grpSpPr>
          <p:sp>
            <p:nvSpPr>
              <p:cNvPr id="8" name="Прямоуг. 7"/>
              <p:cNvSpPr>
                <a:spLocks noChangeArrowheads="1"/>
              </p:cNvSpPr>
              <p:nvPr/>
            </p:nvSpPr>
            <p:spPr bwMode="auto">
              <a:xfrm>
                <a:off x="250825" y="179388"/>
                <a:ext cx="8642350" cy="6480175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Линия 8"/>
              <p:cNvSpPr>
                <a:spLocks noChangeShapeType="1"/>
              </p:cNvSpPr>
              <p:nvPr/>
            </p:nvSpPr>
            <p:spPr bwMode="auto">
              <a:xfrm>
                <a:off x="250825" y="6372225"/>
                <a:ext cx="8642350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pic>
          <p:nvPicPr>
            <p:cNvPr id="3789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285728"/>
              <a:ext cx="73072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3" name="Picture 8" descr="\\192.168.1.11\d$\Геральдика\Дмитров П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01024" y="285728"/>
              <a:ext cx="785818" cy="10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2500306"/>
            <a:ext cx="71177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Организация досуга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grpSp>
        <p:nvGrpSpPr>
          <p:cNvPr id="43010" name="Группа 16"/>
          <p:cNvGrpSpPr>
            <a:grpSpLocks/>
          </p:cNvGrpSpPr>
          <p:nvPr/>
        </p:nvGrpSpPr>
        <p:grpSpPr bwMode="auto">
          <a:xfrm>
            <a:off x="250825" y="188913"/>
            <a:ext cx="8642350" cy="6480175"/>
            <a:chOff x="250825" y="179388"/>
            <a:chExt cx="8642350" cy="6480175"/>
          </a:xfrm>
        </p:grpSpPr>
        <p:grpSp>
          <p:nvGrpSpPr>
            <p:cNvPr id="43011" name="Группа 13"/>
            <p:cNvGrpSpPr>
              <a:grpSpLocks/>
            </p:cNvGrpSpPr>
            <p:nvPr/>
          </p:nvGrpSpPr>
          <p:grpSpPr bwMode="auto">
            <a:xfrm>
              <a:off x="250825" y="179388"/>
              <a:ext cx="8642350" cy="6480175"/>
              <a:chOff x="250825" y="179388"/>
              <a:chExt cx="8642350" cy="6480175"/>
            </a:xfrm>
          </p:grpSpPr>
          <p:sp>
            <p:nvSpPr>
              <p:cNvPr id="8" name="Прямоуг. 7"/>
              <p:cNvSpPr>
                <a:spLocks noChangeArrowheads="1"/>
              </p:cNvSpPr>
              <p:nvPr/>
            </p:nvSpPr>
            <p:spPr bwMode="auto">
              <a:xfrm>
                <a:off x="250825" y="179388"/>
                <a:ext cx="8642350" cy="6480175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Линия 8"/>
              <p:cNvSpPr>
                <a:spLocks noChangeShapeType="1"/>
              </p:cNvSpPr>
              <p:nvPr/>
            </p:nvSpPr>
            <p:spPr bwMode="auto">
              <a:xfrm>
                <a:off x="250825" y="6372225"/>
                <a:ext cx="8642350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pic>
          <p:nvPicPr>
            <p:cNvPr id="430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285728"/>
              <a:ext cx="73072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3" name="Picture 8" descr="\\192.168.1.11\d$\Геральдика\Дмитров П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01024" y="285728"/>
              <a:ext cx="785818" cy="10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5"/>
          <p:cNvSpPr>
            <a:spLocks noChangeArrowheads="1" noChangeShapeType="1" noTextEdit="1"/>
          </p:cNvSpPr>
          <p:nvPr/>
        </p:nvSpPr>
        <p:spPr bwMode="auto">
          <a:xfrm>
            <a:off x="1476375" y="3429000"/>
            <a:ext cx="669607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Берегите детей!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85938" y="261938"/>
            <a:ext cx="4857750" cy="647541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428875"/>
            <a:ext cx="8229600" cy="1143000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1202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19A4A0-2B1D-4A63-874F-DB20712072B2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5122" name="Picture 2" descr="G:\Дума\круглый столКуликово\купол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14313"/>
            <a:ext cx="8572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05" name="Группа 6"/>
          <p:cNvGrpSpPr>
            <a:grpSpLocks/>
          </p:cNvGrpSpPr>
          <p:nvPr/>
        </p:nvGrpSpPr>
        <p:grpSpPr bwMode="auto">
          <a:xfrm>
            <a:off x="250825" y="179388"/>
            <a:ext cx="8642350" cy="6480175"/>
            <a:chOff x="250825" y="179388"/>
            <a:chExt cx="8642350" cy="6480175"/>
          </a:xfrm>
        </p:grpSpPr>
        <p:grpSp>
          <p:nvGrpSpPr>
            <p:cNvPr id="51207" name="Группа 13"/>
            <p:cNvGrpSpPr>
              <a:grpSpLocks/>
            </p:cNvGrpSpPr>
            <p:nvPr/>
          </p:nvGrpSpPr>
          <p:grpSpPr bwMode="auto">
            <a:xfrm>
              <a:off x="250825" y="179388"/>
              <a:ext cx="8642350" cy="6480175"/>
              <a:chOff x="250825" y="179388"/>
              <a:chExt cx="8642350" cy="6480175"/>
            </a:xfrm>
          </p:grpSpPr>
          <p:sp>
            <p:nvSpPr>
              <p:cNvPr id="11" name="Прямоуг. 7"/>
              <p:cNvSpPr>
                <a:spLocks noChangeArrowheads="1"/>
              </p:cNvSpPr>
              <p:nvPr/>
            </p:nvSpPr>
            <p:spPr bwMode="auto">
              <a:xfrm>
                <a:off x="250825" y="179388"/>
                <a:ext cx="8642350" cy="6480175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Линия 8"/>
              <p:cNvSpPr>
                <a:spLocks noChangeShapeType="1"/>
              </p:cNvSpPr>
              <p:nvPr/>
            </p:nvSpPr>
            <p:spPr bwMode="auto">
              <a:xfrm>
                <a:off x="250825" y="6372225"/>
                <a:ext cx="8642350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pic>
          <p:nvPicPr>
            <p:cNvPr id="5120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58" y="285728"/>
              <a:ext cx="73072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9" name="Picture 8" descr="\\192.168.1.11\d$\Геральдика\Дмитров П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01024" y="285728"/>
              <a:ext cx="785818" cy="10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06" name="TextBox 15"/>
          <p:cNvSpPr txBox="1">
            <a:spLocks noChangeArrowheads="1"/>
          </p:cNvSpPr>
          <p:nvPr/>
        </p:nvSpPr>
        <p:spPr bwMode="auto">
          <a:xfrm>
            <a:off x="2143125" y="642938"/>
            <a:ext cx="55721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Дмитров </a:t>
            </a:r>
            <a:r>
              <a:rPr lang="en-US" sz="2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Воинской Славы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643182"/>
            <a:ext cx="828680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СПАСИБО ЗА ВНИМАНИЕ 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643182"/>
            <a:ext cx="785818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chemeClr val="bg1">
                      <a:alpha val="17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По  инициативе  Уполномоченного  по  правам  человека  в  Московской  области Жарова А.Е. с  участием Министерства  образования  Московской  области</a:t>
            </a:r>
            <a:endParaRPr lang="ru-RU" sz="3600" dirty="0">
              <a:ln w="18415" cmpd="sng">
                <a:solidFill>
                  <a:schemeClr val="bg1">
                    <a:alpha val="17000"/>
                  </a:schemeClr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17410" name="Picture 2" descr="http://www.ombudsmanmo.ru/index.files/image001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429000" y="214313"/>
            <a:ext cx="20574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E:\ЕВ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1285875"/>
            <a:ext cx="3214687" cy="4681538"/>
          </a:xfrm>
        </p:spPr>
      </p:pic>
      <p:sp>
        <p:nvSpPr>
          <p:cNvPr id="6" name="Прямоугольник 5"/>
          <p:cNvSpPr/>
          <p:nvPr/>
        </p:nvSpPr>
        <p:spPr>
          <a:xfrm>
            <a:off x="857224" y="285728"/>
            <a:ext cx="764386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chemeClr val="bg1">
                      <a:alpha val="17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Беляева  Екатерина  Валентиновна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1071546"/>
            <a:ext cx="535785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chemeClr val="bg1">
                      <a:alpha val="17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Учитель географии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chemeClr val="bg1">
                      <a:alpha val="17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Образование – высшее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chemeClr val="bg1">
                      <a:alpha val="17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Педагогический стаж – 35 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chemeClr val="bg1">
                      <a:alpha val="17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Категория - высшая</a:t>
            </a:r>
            <a:endParaRPr lang="ru-RU" sz="2800" dirty="0">
              <a:ln w="18415" cmpd="sng">
                <a:solidFill>
                  <a:schemeClr val="bg1">
                    <a:alpha val="17000"/>
                  </a:schemeClr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2928934"/>
            <a:ext cx="5143536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chemeClr val="bg1">
                      <a:alpha val="17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Приказом от 26  января 2009 г. назначена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chemeClr val="bg1">
                      <a:alpha val="17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Уполномоченным по защите прав участников образовательного процесса в учреждении МОУ Рогачёвская средняя общеобразовательная школа</a:t>
            </a:r>
            <a:endParaRPr lang="ru-RU" sz="2800" dirty="0">
              <a:ln w="18415" cmpd="sng">
                <a:solidFill>
                  <a:schemeClr val="bg1">
                    <a:alpha val="17000"/>
                  </a:schemeClr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-214313"/>
            <a:ext cx="8229600" cy="2154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Координационный семинар с участием Уполномоченного по правам ребенка в Московской области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Андреевой Валерией Юрьевной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Still0929_00005"/>
          <p:cNvPicPr>
            <a:picLocks noChangeAspect="1" noChangeArrowheads="1"/>
          </p:cNvPicPr>
          <p:nvPr/>
        </p:nvPicPr>
        <p:blipFill>
          <a:blip r:embed="rId3" cstate="print"/>
          <a:srcRect l="13095" t="7925" r="20238" b="22253"/>
          <a:stretch>
            <a:fillRect/>
          </a:stretch>
        </p:blipFill>
        <p:spPr bwMode="auto">
          <a:xfrm>
            <a:off x="2214563" y="2786063"/>
            <a:ext cx="4857750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Программа «Подросток и закон»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8858250" cy="51435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правовое просвещение учащихся школы.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познакомить учащихся с основами гражданского и семейного права, Конституцией РФ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помочь учащимся в формировании гражданской и нравственной позиции, в развитии самосознания, самоопределении, профессиональном определении;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у учащихся привычки, навыки правомерного поведения;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помочь учащимся осознать себя, как личность в системе общественных отношений;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воспитывать чувство коллективизма, патриотизма, гражданственности, нравственности, формировать ценностные ориентации, развивать творческий потенциал.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480" y="2428868"/>
            <a:ext cx="6000792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Мы изучаем права и обязанности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grpSp>
        <p:nvGrpSpPr>
          <p:cNvPr id="26626" name="Группа 16"/>
          <p:cNvGrpSpPr>
            <a:grpSpLocks/>
          </p:cNvGrpSpPr>
          <p:nvPr/>
        </p:nvGrpSpPr>
        <p:grpSpPr bwMode="auto">
          <a:xfrm>
            <a:off x="250825" y="188913"/>
            <a:ext cx="8642350" cy="6480175"/>
            <a:chOff x="250825" y="179388"/>
            <a:chExt cx="8642350" cy="6480175"/>
          </a:xfrm>
        </p:grpSpPr>
        <p:grpSp>
          <p:nvGrpSpPr>
            <p:cNvPr id="26628" name="Группа 13"/>
            <p:cNvGrpSpPr>
              <a:grpSpLocks/>
            </p:cNvGrpSpPr>
            <p:nvPr/>
          </p:nvGrpSpPr>
          <p:grpSpPr bwMode="auto">
            <a:xfrm>
              <a:off x="250825" y="179388"/>
              <a:ext cx="8642350" cy="6480175"/>
              <a:chOff x="250825" y="179388"/>
              <a:chExt cx="8642350" cy="6480175"/>
            </a:xfrm>
          </p:grpSpPr>
          <p:sp>
            <p:nvSpPr>
              <p:cNvPr id="8" name="Прямоуг. 7"/>
              <p:cNvSpPr>
                <a:spLocks noChangeArrowheads="1"/>
              </p:cNvSpPr>
              <p:nvPr/>
            </p:nvSpPr>
            <p:spPr bwMode="auto">
              <a:xfrm>
                <a:off x="250825" y="179388"/>
                <a:ext cx="8642350" cy="6480175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Линия 8"/>
              <p:cNvSpPr>
                <a:spLocks noChangeShapeType="1"/>
              </p:cNvSpPr>
              <p:nvPr/>
            </p:nvSpPr>
            <p:spPr bwMode="auto">
              <a:xfrm>
                <a:off x="250825" y="6372225"/>
                <a:ext cx="8642350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pic>
          <p:nvPicPr>
            <p:cNvPr id="2662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285728"/>
              <a:ext cx="73072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8" descr="\\192.168.1.11\d$\Геральдика\Дмитров П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01024" y="285728"/>
              <a:ext cx="785818" cy="10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27" name="Picture 15" descr="http://www.ombudsmanmo.ru/index.files/image001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635375" y="377825"/>
            <a:ext cx="18002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270120110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57620" y="3429000"/>
            <a:ext cx="5048285" cy="2839661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27012011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571480"/>
            <a:ext cx="4572031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24" name="Picture 16" descr="Цвет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85813"/>
            <a:ext cx="45370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428750"/>
          </a:xfrm>
        </p:spPr>
        <p:txBody>
          <a:bodyPr/>
          <a:lstStyle/>
          <a:p>
            <a:r>
              <a:rPr lang="ru-RU" sz="3800" b="1" smtClean="0">
                <a:latin typeface="Times New Roman" pitchFamily="18" charset="0"/>
                <a:cs typeface="Times New Roman" pitchFamily="18" charset="0"/>
              </a:rPr>
              <a:t>Просветительская работа </a:t>
            </a:r>
            <a:br>
              <a:rPr lang="ru-RU" sz="3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smtClean="0">
                <a:latin typeface="Times New Roman" pitchFamily="18" charset="0"/>
                <a:cs typeface="Times New Roman" pitchFamily="18" charset="0"/>
              </a:rPr>
              <a:t>в школе</a:t>
            </a:r>
          </a:p>
        </p:txBody>
      </p:sp>
      <p:sp>
        <p:nvSpPr>
          <p:cNvPr id="31746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chemeClr val="tx1"/>
                </a:solidFill>
              </a:rPr>
              <a:t>Закон № 148/2009-03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31748" name="Группа 19"/>
          <p:cNvGrpSpPr>
            <a:grpSpLocks/>
          </p:cNvGrpSpPr>
          <p:nvPr/>
        </p:nvGrpSpPr>
        <p:grpSpPr bwMode="auto">
          <a:xfrm>
            <a:off x="250825" y="179388"/>
            <a:ext cx="8642350" cy="6480175"/>
            <a:chOff x="250825" y="179388"/>
            <a:chExt cx="8642350" cy="6480175"/>
          </a:xfrm>
        </p:grpSpPr>
        <p:grpSp>
          <p:nvGrpSpPr>
            <p:cNvPr id="31750" name="Группа 13"/>
            <p:cNvGrpSpPr>
              <a:grpSpLocks/>
            </p:cNvGrpSpPr>
            <p:nvPr/>
          </p:nvGrpSpPr>
          <p:grpSpPr bwMode="auto">
            <a:xfrm>
              <a:off x="250825" y="179388"/>
              <a:ext cx="8642350" cy="6480175"/>
              <a:chOff x="250825" y="179388"/>
              <a:chExt cx="8642350" cy="6480175"/>
            </a:xfrm>
          </p:grpSpPr>
          <p:sp>
            <p:nvSpPr>
              <p:cNvPr id="15" name="Прямоуг. 7"/>
              <p:cNvSpPr>
                <a:spLocks noChangeArrowheads="1"/>
              </p:cNvSpPr>
              <p:nvPr/>
            </p:nvSpPr>
            <p:spPr bwMode="auto">
              <a:xfrm>
                <a:off x="250825" y="179388"/>
                <a:ext cx="8642350" cy="6480175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" name="Линия 8"/>
              <p:cNvSpPr>
                <a:spLocks noChangeShapeType="1"/>
              </p:cNvSpPr>
              <p:nvPr/>
            </p:nvSpPr>
            <p:spPr bwMode="auto">
              <a:xfrm>
                <a:off x="250825" y="6372225"/>
                <a:ext cx="8642350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pic>
          <p:nvPicPr>
            <p:cNvPr id="3175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285728"/>
              <a:ext cx="73072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2" name="Picture 8" descr="\\192.168.1.11\d$\Геральдика\Дмитров П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01024" y="285728"/>
              <a:ext cx="785818" cy="103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5" descr="G:\Дума\стен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2000250"/>
            <a:ext cx="90011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32771" name="WordArt 5"/>
          <p:cNvSpPr>
            <a:spLocks noChangeArrowheads="1" noChangeShapeType="1" noTextEdit="1"/>
          </p:cNvSpPr>
          <p:nvPr/>
        </p:nvSpPr>
        <p:spPr bwMode="auto">
          <a:xfrm>
            <a:off x="179388" y="2928938"/>
            <a:ext cx="8748712" cy="1795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Дискуссионный клуб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"Открытая школа"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295</Words>
  <Application>Microsoft Office PowerPoint</Application>
  <PresentationFormat>Экран (4:3)</PresentationFormat>
  <Paragraphs>58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Arial</vt:lpstr>
      <vt:lpstr>Times New Roman</vt:lpstr>
      <vt:lpstr>Impact</vt:lpstr>
      <vt:lpstr>Тема Office</vt:lpstr>
      <vt:lpstr>Слайд 1</vt:lpstr>
      <vt:lpstr>Слайд 2</vt:lpstr>
      <vt:lpstr>Слайд 3</vt:lpstr>
      <vt:lpstr> Координационный семинар с участием Уполномоченного по правам ребенка в Московской области Андреевой Валерией Юрьевной</vt:lpstr>
      <vt:lpstr>Программа «Подросток и закон»</vt:lpstr>
      <vt:lpstr>Слайд 6</vt:lpstr>
      <vt:lpstr>Слайд 7</vt:lpstr>
      <vt:lpstr>Просветительская работа  в школе</vt:lpstr>
      <vt:lpstr>Слайд 9</vt:lpstr>
      <vt:lpstr>Слайд 10</vt:lpstr>
      <vt:lpstr>Слайд 11</vt:lpstr>
      <vt:lpstr>Дискуссионный клуб  «Открытая школа»</vt:lpstr>
      <vt:lpstr>Слайд 13</vt:lpstr>
      <vt:lpstr>Слайд 14</vt:lpstr>
      <vt:lpstr>Слайд 15</vt:lpstr>
      <vt:lpstr>Слайд 16</vt:lpstr>
      <vt:lpstr>Слайд 17</vt:lpstr>
      <vt:lpstr>Спасибо за внимание!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Натулька</dc:creator>
  <cp:lastModifiedBy>RePack by SPecialiST</cp:lastModifiedBy>
  <cp:revision>66</cp:revision>
  <dcterms:modified xsi:type="dcterms:W3CDTF">2013-01-14T09:53:36Z</dcterms:modified>
</cp:coreProperties>
</file>