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9" r:id="rId1"/>
    <p:sldMasterId id="2147484348" r:id="rId2"/>
  </p:sldMasterIdLst>
  <p:notesMasterIdLst>
    <p:notesMasterId r:id="rId24"/>
  </p:notesMasterIdLst>
  <p:sldIdLst>
    <p:sldId id="397" r:id="rId3"/>
    <p:sldId id="398" r:id="rId4"/>
    <p:sldId id="399" r:id="rId5"/>
    <p:sldId id="400" r:id="rId6"/>
    <p:sldId id="401" r:id="rId7"/>
    <p:sldId id="402" r:id="rId8"/>
    <p:sldId id="403" r:id="rId9"/>
    <p:sldId id="404" r:id="rId10"/>
    <p:sldId id="407" r:id="rId11"/>
    <p:sldId id="405" r:id="rId12"/>
    <p:sldId id="406" r:id="rId13"/>
    <p:sldId id="408" r:id="rId14"/>
    <p:sldId id="409" r:id="rId15"/>
    <p:sldId id="410" r:id="rId16"/>
    <p:sldId id="411" r:id="rId17"/>
    <p:sldId id="412" r:id="rId18"/>
    <p:sldId id="413" r:id="rId19"/>
    <p:sldId id="417" r:id="rId20"/>
    <p:sldId id="414" r:id="rId21"/>
    <p:sldId id="415" r:id="rId22"/>
    <p:sldId id="39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605" autoAdjust="0"/>
  </p:normalViewPr>
  <p:slideViewPr>
    <p:cSldViewPr>
      <p:cViewPr varScale="1">
        <p:scale>
          <a:sx n="52" d="100"/>
          <a:sy n="52" d="100"/>
        </p:scale>
        <p:origin x="-1181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01B7A-BA00-4900-B20A-4AC582FE795C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1DCDE-367C-4F2A-B0E2-C7072FCF67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1333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1DCDE-367C-4F2A-B0E2-C7072FCF679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31693-CCA6-4209-A925-10277B5A75B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6499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7CF21-87EE-41ED-9C29-5FC29818BC3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297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D008E-EA36-41E4-8ACA-B6887489950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2718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22C4FB1-E909-4287-96EB-02B5EF06AB3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4473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31693-CCA6-4209-A925-10277B5A75B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076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2409B-903B-4C2B-B698-89C1D72A890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3894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131FE-01D7-460D-92DD-56A95121CF5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752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31759-E2C1-49E7-B936-305F0BB421C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0642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EA4B7-932C-42D2-A995-42FFD8311D1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5777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A95C86-8F86-4191-ACD1-9B9CDC4DAEB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8706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F0070-A7D5-45C7-858F-122337B3E6F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3270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2409B-903B-4C2B-B698-89C1D72A890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48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F42DA8-CA0B-4DB4-8949-4C5FDA461AE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0147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2BE99-71AD-48EA-845C-D681F7CFCB5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85860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7CF21-87EE-41ED-9C29-5FC29818BC3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245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D008E-EA36-41E4-8ACA-B6887489950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99401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22C4FB1-E909-4287-96EB-02B5EF06AB3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1025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131FE-01D7-460D-92DD-56A95121CF5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3280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31759-E2C1-49E7-B936-305F0BB421C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9344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EA4B7-932C-42D2-A995-42FFD8311D1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438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A95C86-8F86-4191-ACD1-9B9CDC4DAEB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500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F0070-A7D5-45C7-858F-122337B3E6F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813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F42DA8-CA0B-4DB4-8949-4C5FDA461AE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261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2BE99-71AD-48EA-845C-D681F7CFCB5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24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2A8AC8-CD08-4306-93FA-1DCC7215E78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547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  <p:sldLayoutId id="2147484320" r:id="rId11"/>
    <p:sldLayoutId id="214748432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2A8AC8-CD08-4306-93FA-1DCC7215E78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5643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9" r:id="rId1"/>
    <p:sldLayoutId id="2147484350" r:id="rId2"/>
    <p:sldLayoutId id="2147484351" r:id="rId3"/>
    <p:sldLayoutId id="2147484352" r:id="rId4"/>
    <p:sldLayoutId id="2147484353" r:id="rId5"/>
    <p:sldLayoutId id="2147484354" r:id="rId6"/>
    <p:sldLayoutId id="2147484355" r:id="rId7"/>
    <p:sldLayoutId id="2147484356" r:id="rId8"/>
    <p:sldLayoutId id="2147484357" r:id="rId9"/>
    <p:sldLayoutId id="2147484358" r:id="rId10"/>
    <p:sldLayoutId id="2147484359" r:id="rId11"/>
    <p:sldLayoutId id="21474843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s51.radikal.ru/i132/0810/33/adf57feb4f3d.png" TargetMode="Externa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789040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Segoe Script" pitchFamily="34" charset="0"/>
              </a:rPr>
              <a:t>«Предмет математики столь серьезен, что не следует упускать ни одной возможности сделать его более занимательным» (Б. Паскаль) </a:t>
            </a:r>
            <a:endParaRPr lang="ru-RU" sz="2000" dirty="0" smtClean="0">
              <a:latin typeface="Segoe Script" pitchFamily="34" charset="0"/>
            </a:endParaRPr>
          </a:p>
          <a:p>
            <a:r>
              <a:rPr lang="ru-RU" sz="2000" i="1" u="sng" dirty="0" smtClean="0">
                <a:latin typeface="Segoe Script" pitchFamily="34" charset="0"/>
              </a:rPr>
              <a:t/>
            </a:r>
            <a:br>
              <a:rPr lang="ru-RU" sz="2000" i="1" u="sng" dirty="0" smtClean="0">
                <a:latin typeface="Segoe Script" pitchFamily="34" charset="0"/>
              </a:rPr>
            </a:br>
            <a:r>
              <a:rPr lang="ru-RU" sz="2000" i="1" dirty="0" smtClean="0">
                <a:latin typeface="Segoe Script" pitchFamily="34" charset="0"/>
              </a:rPr>
              <a:t>«</a:t>
            </a:r>
            <a:r>
              <a:rPr lang="ru-RU" sz="2000" b="1" dirty="0" smtClean="0">
                <a:latin typeface="Segoe Script" pitchFamily="34" charset="0"/>
              </a:rPr>
              <a:t>Хорошо усваиваются только те знания, которые поглощаются с аппетитом»</a:t>
            </a:r>
            <a:endParaRPr lang="ru-RU" sz="2000" dirty="0" smtClean="0">
              <a:latin typeface="Segoe Script" pitchFamily="34" charset="0"/>
            </a:endParaRPr>
          </a:p>
          <a:p>
            <a:r>
              <a:rPr lang="ru-RU" sz="2000" b="1" dirty="0" smtClean="0">
                <a:latin typeface="Segoe Script" pitchFamily="34" charset="0"/>
              </a:rPr>
              <a:t>(Анатоль Франс)</a:t>
            </a:r>
            <a:endParaRPr lang="ru-RU" sz="2000" dirty="0" smtClean="0">
              <a:latin typeface="Segoe Script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60648"/>
            <a:ext cx="15616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solidFill>
                  <a:srgbClr val="00B050"/>
                </a:solidFill>
                <a:latin typeface="Monotype Corsiva" pitchFamily="66" charset="0"/>
              </a:rPr>
              <a:t>кафе</a:t>
            </a:r>
            <a:endParaRPr lang="ru-RU" sz="6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268760"/>
            <a:ext cx="648072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5400" dirty="0" smtClean="0">
                <a:solidFill>
                  <a:srgbClr val="C00000"/>
                </a:solidFill>
                <a:latin typeface="Monotype Corsiva" pitchFamily="66" charset="0"/>
              </a:rPr>
              <a:t>«Тетрадь в клеточку»</a:t>
            </a:r>
          </a:p>
          <a:p>
            <a:pPr>
              <a:buNone/>
            </a:pPr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(математика)</a:t>
            </a:r>
            <a:endParaRPr lang="ru-RU" sz="4800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765" y="836712"/>
            <a:ext cx="44358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Японское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суше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6000" dirty="0" smtClean="0">
              <a:solidFill>
                <a:schemeClr val="accent6">
                  <a:lumMod val="50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3" name="Picture 5" descr="krevet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525524"/>
            <a:ext cx="3714056" cy="476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412776"/>
            <a:ext cx="44531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Математическая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каша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4400" dirty="0" smtClean="0">
              <a:solidFill>
                <a:schemeClr val="accent6">
                  <a:lumMod val="50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3" name="Picture 20" descr="COBJ04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132856"/>
            <a:ext cx="3240360" cy="452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96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717032"/>
            <a:ext cx="3336761" cy="207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748883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Напитки:</a:t>
            </a:r>
            <a:endParaRPr lang="ru-RU" sz="6000" dirty="0" smtClean="0">
              <a:solidFill>
                <a:srgbClr val="C00000"/>
              </a:solidFill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4400" dirty="0" err="1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Математический</a:t>
            </a:r>
            <a:r>
              <a:rPr lang="en-US" sz="4400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4400" dirty="0" smtClean="0">
              <a:solidFill>
                <a:srgbClr val="002060"/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dirty="0" smtClean="0">
              <a:solidFill>
                <a:srgbClr val="002060"/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en-US" sz="4400" dirty="0" err="1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коктейль</a:t>
            </a:r>
            <a:r>
              <a:rPr lang="en-US" sz="4400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4400" dirty="0" smtClean="0">
              <a:solidFill>
                <a:srgbClr val="002060"/>
              </a:solidFill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2060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4" name="Рисунок 3" descr="C:\Documents and Settings\Admin\Рабочий стол\87.jpg"/>
          <p:cNvPicPr>
            <a:picLocks noChangeAspect="1" noChangeArrowheads="1"/>
          </p:cNvPicPr>
          <p:nvPr/>
        </p:nvPicPr>
        <p:blipFill>
          <a:blip r:embed="rId2" cstate="print"/>
          <a:srcRect t="13683"/>
          <a:stretch>
            <a:fillRect/>
          </a:stretch>
        </p:blipFill>
        <p:spPr bwMode="auto">
          <a:xfrm>
            <a:off x="4211960" y="2058878"/>
            <a:ext cx="4410004" cy="479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4958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4000" dirty="0" err="1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Сок</a:t>
            </a:r>
            <a:r>
              <a:rPr lang="en-US" sz="4000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смекай</a:t>
            </a:r>
            <a:r>
              <a:rPr lang="en-US" sz="4000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!</a:t>
            </a:r>
            <a:endParaRPr lang="ru-RU" sz="4000" dirty="0" smtClean="0">
              <a:solidFill>
                <a:srgbClr val="002060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217089" name="Rectangle 1"/>
          <p:cNvSpPr>
            <a:spLocks noChangeArrowheads="1"/>
          </p:cNvSpPr>
          <p:nvPr/>
        </p:nvSpPr>
        <p:spPr bwMode="auto">
          <a:xfrm>
            <a:off x="539552" y="1307014"/>
            <a:ext cx="698477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7я                                                   ли100к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Ко100чка                                        пи100лет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100 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риж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быс3на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Ос3е                                                40а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100имость                                    р1на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3тон                                              и100рия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По2л                                              ви3на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0"/>
            <a:ext cx="3071802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475656" y="4365104"/>
            <a:ext cx="3267679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5" descr="c_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1052736"/>
            <a:ext cx="217809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908720"/>
            <a:ext cx="51083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4800" b="1" dirty="0" err="1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Чай</a:t>
            </a:r>
            <a:r>
              <a:rPr lang="en-US" sz="48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4800" b="1" dirty="0" err="1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придум</a:t>
            </a:r>
            <a:r>
              <a:rPr lang="en-US" sz="4800" b="1" dirty="0" err="1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ывай</a:t>
            </a:r>
            <a:r>
              <a:rPr lang="en-US" sz="48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!</a:t>
            </a:r>
            <a:endParaRPr lang="en-US" sz="4800" b="1" dirty="0" smtClean="0">
              <a:solidFill>
                <a:srgbClr val="002060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2160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88640"/>
            <a:ext cx="4067944" cy="3044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1"/>
          <p:cNvSpPr>
            <a:spLocks noChangeArrowheads="1"/>
          </p:cNvSpPr>
          <p:nvPr/>
        </p:nvSpPr>
        <p:spPr bwMode="auto">
          <a:xfrm>
            <a:off x="323528" y="-102786"/>
            <a:ext cx="727280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составить прозу или стихотворение, в котором содержатся слова: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плюс,      цифра,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уравненье,   ответ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" descr="MC900434403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897940"/>
            <a:ext cx="3168352" cy="356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2286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“Математический рулет с начинкой из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обгонялок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, навеянный непреодолимым желанием учиться, учиться и ещё раз учиться…”</a:t>
            </a:r>
            <a:endParaRPr lang="ru-RU" sz="3600" dirty="0" smtClean="0">
              <a:solidFill>
                <a:srgbClr val="002060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420888"/>
            <a:ext cx="3384376" cy="2404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66247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Десерт</a:t>
            </a:r>
            <a:r>
              <a:rPr lang="en-US" sz="3600" b="1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solidFill>
                <a:srgbClr val="C00000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1.“Мороженое с взбитыми сливками с начинкой».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  <a:cs typeface="Arial" pitchFamily="34" charset="0"/>
              </a:rPr>
              <a:t> 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dirty="0" smtClean="0">
              <a:solidFill>
                <a:srgbClr val="002060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221185" name="Rectangle 1"/>
          <p:cNvSpPr>
            <a:spLocks noChangeArrowheads="1"/>
          </p:cNvSpPr>
          <p:nvPr/>
        </p:nvSpPr>
        <p:spPr bwMode="auto">
          <a:xfrm>
            <a:off x="1043608" y="2556651"/>
            <a:ext cx="64963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Сценка- фокус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Лист- Мёбиуса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7" descr="eda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283598"/>
            <a:ext cx="2448272" cy="424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771" y="548679"/>
            <a:ext cx="2227928" cy="28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157192"/>
            <a:ext cx="2376264" cy="147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86000" y="188640"/>
            <a:ext cx="66784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Мёбиус Август Фердинанд</a:t>
            </a:r>
          </a:p>
          <a:p>
            <a:r>
              <a:rPr lang="ru-RU" sz="2400" dirty="0" smtClean="0"/>
              <a:t>Мёбиус (</a:t>
            </a:r>
            <a:r>
              <a:rPr lang="ru-RU" sz="2400" dirty="0" err="1" smtClean="0"/>
              <a:t>Möbius</a:t>
            </a:r>
            <a:r>
              <a:rPr lang="ru-RU" sz="2400" dirty="0" smtClean="0"/>
              <a:t>) Август Фердинанд (17.11.1790, </a:t>
            </a:r>
            <a:r>
              <a:rPr lang="ru-RU" sz="2400" dirty="0" err="1" smtClean="0"/>
              <a:t>Шульпфорта</a:t>
            </a:r>
            <a:r>
              <a:rPr lang="ru-RU" sz="2400" dirty="0" smtClean="0"/>
              <a:t>, — 26.9.1868, Лейпциг), немецкий геометр. Профессор Лейпцигского университета (с 1816). М. впервые ввёл в проективную геометрию систему координат и аналитические методы исследования; получил новую классификацию кривых и поверхностей, установил общее понятие проективного преобразования; исследовал коррелятивные преобразования. Установил (1858) существование односторонних поверхностей (см. Мёбиуса лист).</a:t>
            </a:r>
            <a:endParaRPr 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6393" y="692696"/>
            <a:ext cx="85876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atin typeface="Monotype Corsiva" pitchFamily="66" charset="0"/>
                <a:ea typeface="Meiryo UI" pitchFamily="34" charset="-128"/>
                <a:cs typeface="Meiryo UI" pitchFamily="34" charset="-128"/>
              </a:rPr>
              <a:t>МЕЗИМ – для желудка незаменим!</a:t>
            </a:r>
            <a:endParaRPr lang="ru-RU" sz="4800" dirty="0">
              <a:latin typeface="Monotype Corsiva" pitchFamily="66" charset="0"/>
              <a:ea typeface="Meiryo UI" pitchFamily="34" charset="-128"/>
              <a:cs typeface="Meiryo UI" pitchFamily="34" charset="-128"/>
            </a:endParaRPr>
          </a:p>
        </p:txBody>
      </p:sp>
      <p:pic>
        <p:nvPicPr>
          <p:cNvPr id="2242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060848"/>
            <a:ext cx="4980072" cy="3036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1"/>
          <p:cNvSpPr>
            <a:spLocks noChangeArrowheads="1"/>
          </p:cNvSpPr>
          <p:nvPr/>
        </p:nvSpPr>
        <p:spPr bwMode="auto">
          <a:xfrm>
            <a:off x="539552" y="-130946"/>
            <a:ext cx="6349813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МЕНЮ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Холодные закуски: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Фирменное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блюдо: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dirty="0" smtClean="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винегрет из наших вопросов и ваших ответов.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5" name="Picture 23" descr="e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649750"/>
            <a:ext cx="3240360" cy="291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Rectangle 1"/>
          <p:cNvSpPr>
            <a:spLocks noChangeArrowheads="1"/>
          </p:cNvSpPr>
          <p:nvPr/>
        </p:nvSpPr>
        <p:spPr bwMode="auto">
          <a:xfrm>
            <a:off x="395536" y="288587"/>
            <a:ext cx="835292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 закрытию кафе несколько математических пожеланий.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Пусть в вашей жизни будет достаточно всего того, что необходимо для нормальной жизни. И если уж придет грусть, то пусть она имеет предел, а беспредельной будет радость.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	Пусть небо над вами и вашими «подобными фигурами» будет мирным и ласковым.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Миллион  вам надежд на лучшее.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Счастья (-∞; +∞).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872" y="0"/>
            <a:ext cx="8496944" cy="708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Литература.</a:t>
            </a:r>
          </a:p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Макарычев Ю.Н.  ,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Миндюк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Н.Г.</a:t>
            </a:r>
            <a:r>
              <a:rPr lang="ru-RU" sz="2400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К.И.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Нешков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К.И., Суворова С.Б. Алгебра: учеб. Для 7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кл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общеобразоват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учреждений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 Под ред. С.А.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Теляковского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 – М.: Просвещение, 2011.</a:t>
            </a:r>
            <a:endParaRPr lang="ru-RU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2.Лебединцева Е.А.,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Беленкова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Е.Ю. Алгебра 7 класс. Задания для обучения и развития учащихся. – М.: Интеллект – центр, 2009.</a:t>
            </a:r>
          </a:p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Мартышова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Л.И. .КИМ. Алгебра: 7 класс. – М.: ВАКО, 2010.</a:t>
            </a:r>
            <a:endParaRPr lang="ru-RU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4.Готовимся к ГИА. Алгебра. 7- й класс. Итоговое тестирование в формате экзаменов/ авт.-сост. Л.П. Донец.- Ярославль: Академия развития,2010.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5.Интернет – ресурс.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http://s51.radikal.ru/i132/0810/33/adf57feb4f3d.png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5065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1"/>
          <p:cNvSpPr>
            <a:spLocks noChangeArrowheads="1"/>
          </p:cNvSpPr>
          <p:nvPr/>
        </p:nvSpPr>
        <p:spPr bwMode="auto">
          <a:xfrm>
            <a:off x="683568" y="387843"/>
            <a:ext cx="7128792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Горячие закуски: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Математическая уха.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РАГУ “из логических смекалок с острыми приправами из внимания и мышления”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Японское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суше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Математическая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каша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1"/>
          <p:cNvSpPr>
            <a:spLocks noChangeArrowheads="1"/>
          </p:cNvSpPr>
          <p:nvPr/>
        </p:nvSpPr>
        <p:spPr bwMode="auto">
          <a:xfrm>
            <a:off x="611560" y="396434"/>
            <a:ext cx="748883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Напитки: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Математический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коктейль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Сок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смекай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Чай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придум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ывай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04048" y="3465004"/>
            <a:ext cx="2808312" cy="2106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Rectangle 1"/>
          <p:cNvSpPr>
            <a:spLocks noChangeArrowheads="1"/>
          </p:cNvSpPr>
          <p:nvPr/>
        </p:nvSpPr>
        <p:spPr bwMode="auto">
          <a:xfrm>
            <a:off x="395536" y="-389828"/>
            <a:ext cx="8424936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800" b="1" dirty="0" smtClean="0">
              <a:solidFill>
                <a:srgbClr val="C00000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      Выпечка: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lvl="1" indent="2286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“Математический рулет с начинкой из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обгонялок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, навеянный непреодолимым желанием учиться, учиться и ещё раз учиться…”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Десерт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1.“Мороженое с взбитыми сливками с начинкой».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cs typeface="Arial" pitchFamily="34" charset="0"/>
              </a:rPr>
              <a:t> </a:t>
            </a:r>
          </a:p>
        </p:txBody>
      </p:sp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28803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1"/>
          <p:cNvSpPr>
            <a:spLocks noChangeArrowheads="1"/>
          </p:cNvSpPr>
          <p:nvPr/>
        </p:nvSpPr>
        <p:spPr bwMode="auto">
          <a:xfrm>
            <a:off x="683568" y="993307"/>
            <a:ext cx="77048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1.Винегрет из наших вопросов и ваших ответов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Холодная закуска.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9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212976"/>
            <a:ext cx="4405929" cy="292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0"/>
            <a:ext cx="799288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Горячие закуски:</a:t>
            </a:r>
            <a:endParaRPr lang="ru-RU" sz="4000" b="1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Математическая уха.</a:t>
            </a:r>
            <a:endParaRPr lang="ru-RU" sz="5400" dirty="0" smtClean="0">
              <a:solidFill>
                <a:schemeClr val="accent6">
                  <a:lumMod val="50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3" name="Picture 10" descr="Изображение 009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27779" t="40161" r="30515" b="28842"/>
          <a:stretch>
            <a:fillRect/>
          </a:stretch>
        </p:blipFill>
        <p:spPr bwMode="auto">
          <a:xfrm>
            <a:off x="2771800" y="2492896"/>
            <a:ext cx="3898206" cy="398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60648"/>
            <a:ext cx="55446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Горячие закуски:</a:t>
            </a:r>
            <a:endParaRPr lang="ru-RU" sz="4000" b="1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Математическая уха.</a:t>
            </a:r>
            <a:endParaRPr lang="ru-RU" sz="4400" dirty="0" smtClean="0">
              <a:solidFill>
                <a:schemeClr val="accent6">
                  <a:lumMod val="50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214017" name="Rectangle 1"/>
          <p:cNvSpPr>
            <a:spLocks noChangeArrowheads="1"/>
          </p:cNvSpPr>
          <p:nvPr/>
        </p:nvSpPr>
        <p:spPr bwMode="auto">
          <a:xfrm>
            <a:off x="467544" y="1604410"/>
            <a:ext cx="691276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Леонард                 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Ковалевская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Пьер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Паскаль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Якоб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Виет</a:t>
            </a:r>
          </a:p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Франсуа                  Лобачевский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Карл                       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Эйлер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Рене                          Декарт, </a:t>
            </a: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Питер                        Дирихле, </a:t>
            </a: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Блез          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Гаусс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Софья                      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Ферма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Николай                   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Бернулли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9" descr="BO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188" y="3284984"/>
            <a:ext cx="3905812" cy="266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Rectangle 1"/>
          <p:cNvSpPr>
            <a:spLocks noChangeArrowheads="1"/>
          </p:cNvSpPr>
          <p:nvPr/>
        </p:nvSpPr>
        <p:spPr bwMode="auto">
          <a:xfrm>
            <a:off x="179512" y="335359"/>
            <a:ext cx="825738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РАГУ “из логических смекалок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 острыми приправами из внимания и мышления”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72816"/>
            <a:ext cx="648072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1844824"/>
            <a:ext cx="3267679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371</Words>
  <Application>Microsoft Office PowerPoint</Application>
  <PresentationFormat>Экран (4:3)</PresentationFormat>
  <Paragraphs>93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1_Оформление по умолчанию</vt:lpstr>
      <vt:lpstr>4_Оформление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Марина</cp:lastModifiedBy>
  <cp:revision>45</cp:revision>
  <dcterms:created xsi:type="dcterms:W3CDTF">2012-05-06T15:48:09Z</dcterms:created>
  <dcterms:modified xsi:type="dcterms:W3CDTF">2013-01-14T13:53:31Z</dcterms:modified>
</cp:coreProperties>
</file>